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88"/>
  </p:notesMasterIdLst>
  <p:sldIdLst>
    <p:sldId id="257" r:id="rId2"/>
    <p:sldId id="258" r:id="rId3"/>
    <p:sldId id="349" r:id="rId4"/>
    <p:sldId id="260" r:id="rId5"/>
    <p:sldId id="262" r:id="rId6"/>
    <p:sldId id="263" r:id="rId7"/>
    <p:sldId id="264" r:id="rId8"/>
    <p:sldId id="265" r:id="rId9"/>
    <p:sldId id="350" r:id="rId10"/>
    <p:sldId id="267" r:id="rId11"/>
    <p:sldId id="268" r:id="rId12"/>
    <p:sldId id="269" r:id="rId13"/>
    <p:sldId id="270" r:id="rId14"/>
    <p:sldId id="351" r:id="rId15"/>
    <p:sldId id="271" r:id="rId16"/>
    <p:sldId id="352" r:id="rId17"/>
    <p:sldId id="272" r:id="rId18"/>
    <p:sldId id="273" r:id="rId19"/>
    <p:sldId id="274" r:id="rId20"/>
    <p:sldId id="353" r:id="rId21"/>
    <p:sldId id="354" r:id="rId22"/>
    <p:sldId id="355" r:id="rId23"/>
    <p:sldId id="356"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357" r:id="rId40"/>
    <p:sldId id="358" r:id="rId41"/>
    <p:sldId id="359" r:id="rId42"/>
    <p:sldId id="360" r:id="rId43"/>
    <p:sldId id="361" r:id="rId44"/>
    <p:sldId id="362" r:id="rId45"/>
    <p:sldId id="363" r:id="rId46"/>
    <p:sldId id="364" r:id="rId47"/>
    <p:sldId id="290" r:id="rId48"/>
    <p:sldId id="291" r:id="rId49"/>
    <p:sldId id="292" r:id="rId50"/>
    <p:sldId id="293" r:id="rId51"/>
    <p:sldId id="294" r:id="rId52"/>
    <p:sldId id="295" r:id="rId53"/>
    <p:sldId id="296" r:id="rId54"/>
    <p:sldId id="297" r:id="rId55"/>
    <p:sldId id="298" r:id="rId56"/>
    <p:sldId id="299" r:id="rId57"/>
    <p:sldId id="300" r:id="rId58"/>
    <p:sldId id="365" r:id="rId59"/>
    <p:sldId id="366" r:id="rId60"/>
    <p:sldId id="301" r:id="rId61"/>
    <p:sldId id="302" r:id="rId62"/>
    <p:sldId id="303" r:id="rId63"/>
    <p:sldId id="367" r:id="rId64"/>
    <p:sldId id="375" r:id="rId65"/>
    <p:sldId id="376" r:id="rId66"/>
    <p:sldId id="368" r:id="rId67"/>
    <p:sldId id="369" r:id="rId68"/>
    <p:sldId id="370" r:id="rId69"/>
    <p:sldId id="371" r:id="rId70"/>
    <p:sldId id="372" r:id="rId71"/>
    <p:sldId id="373" r:id="rId72"/>
    <p:sldId id="374" r:id="rId73"/>
    <p:sldId id="377" r:id="rId74"/>
    <p:sldId id="378" r:id="rId75"/>
    <p:sldId id="405" r:id="rId76"/>
    <p:sldId id="404" r:id="rId77"/>
    <p:sldId id="406" r:id="rId78"/>
    <p:sldId id="379" r:id="rId79"/>
    <p:sldId id="380" r:id="rId80"/>
    <p:sldId id="407" r:id="rId81"/>
    <p:sldId id="381" r:id="rId82"/>
    <p:sldId id="382" r:id="rId83"/>
    <p:sldId id="385" r:id="rId84"/>
    <p:sldId id="386" r:id="rId85"/>
    <p:sldId id="387" r:id="rId86"/>
    <p:sldId id="388" r:id="rId87"/>
  </p:sldIdLst>
  <p:sldSz cx="24153813" cy="13716000"/>
  <p:notesSz cx="6858000" cy="9144000"/>
  <p:defaultTextStyle>
    <a:defPPr>
      <a:defRPr lang="es-ES"/>
    </a:defPPr>
    <a:lvl1pPr marL="0" algn="l" defTabSz="1817736" rtl="0" eaLnBrk="1" latinLnBrk="0" hangingPunct="1">
      <a:defRPr sz="3578" kern="1200">
        <a:solidFill>
          <a:schemeClr val="tx1"/>
        </a:solidFill>
        <a:latin typeface="+mn-lt"/>
        <a:ea typeface="+mn-ea"/>
        <a:cs typeface="+mn-cs"/>
      </a:defRPr>
    </a:lvl1pPr>
    <a:lvl2pPr marL="908868" algn="l" defTabSz="1817736" rtl="0" eaLnBrk="1" latinLnBrk="0" hangingPunct="1">
      <a:defRPr sz="3578" kern="1200">
        <a:solidFill>
          <a:schemeClr val="tx1"/>
        </a:solidFill>
        <a:latin typeface="+mn-lt"/>
        <a:ea typeface="+mn-ea"/>
        <a:cs typeface="+mn-cs"/>
      </a:defRPr>
    </a:lvl2pPr>
    <a:lvl3pPr marL="1817736" algn="l" defTabSz="1817736" rtl="0" eaLnBrk="1" latinLnBrk="0" hangingPunct="1">
      <a:defRPr sz="3578" kern="1200">
        <a:solidFill>
          <a:schemeClr val="tx1"/>
        </a:solidFill>
        <a:latin typeface="+mn-lt"/>
        <a:ea typeface="+mn-ea"/>
        <a:cs typeface="+mn-cs"/>
      </a:defRPr>
    </a:lvl3pPr>
    <a:lvl4pPr marL="2726604" algn="l" defTabSz="1817736" rtl="0" eaLnBrk="1" latinLnBrk="0" hangingPunct="1">
      <a:defRPr sz="3578" kern="1200">
        <a:solidFill>
          <a:schemeClr val="tx1"/>
        </a:solidFill>
        <a:latin typeface="+mn-lt"/>
        <a:ea typeface="+mn-ea"/>
        <a:cs typeface="+mn-cs"/>
      </a:defRPr>
    </a:lvl4pPr>
    <a:lvl5pPr marL="3635472" algn="l" defTabSz="1817736" rtl="0" eaLnBrk="1" latinLnBrk="0" hangingPunct="1">
      <a:defRPr sz="3578" kern="1200">
        <a:solidFill>
          <a:schemeClr val="tx1"/>
        </a:solidFill>
        <a:latin typeface="+mn-lt"/>
        <a:ea typeface="+mn-ea"/>
        <a:cs typeface="+mn-cs"/>
      </a:defRPr>
    </a:lvl5pPr>
    <a:lvl6pPr marL="4544339" algn="l" defTabSz="1817736" rtl="0" eaLnBrk="1" latinLnBrk="0" hangingPunct="1">
      <a:defRPr sz="3578" kern="1200">
        <a:solidFill>
          <a:schemeClr val="tx1"/>
        </a:solidFill>
        <a:latin typeface="+mn-lt"/>
        <a:ea typeface="+mn-ea"/>
        <a:cs typeface="+mn-cs"/>
      </a:defRPr>
    </a:lvl6pPr>
    <a:lvl7pPr marL="5453207" algn="l" defTabSz="1817736" rtl="0" eaLnBrk="1" latinLnBrk="0" hangingPunct="1">
      <a:defRPr sz="3578" kern="1200">
        <a:solidFill>
          <a:schemeClr val="tx1"/>
        </a:solidFill>
        <a:latin typeface="+mn-lt"/>
        <a:ea typeface="+mn-ea"/>
        <a:cs typeface="+mn-cs"/>
      </a:defRPr>
    </a:lvl7pPr>
    <a:lvl8pPr marL="6362075" algn="l" defTabSz="1817736" rtl="0" eaLnBrk="1" latinLnBrk="0" hangingPunct="1">
      <a:defRPr sz="3578" kern="1200">
        <a:solidFill>
          <a:schemeClr val="tx1"/>
        </a:solidFill>
        <a:latin typeface="+mn-lt"/>
        <a:ea typeface="+mn-ea"/>
        <a:cs typeface="+mn-cs"/>
      </a:defRPr>
    </a:lvl8pPr>
    <a:lvl9pPr marL="7270943" algn="l" defTabSz="1817736" rtl="0" eaLnBrk="1" latinLnBrk="0" hangingPunct="1">
      <a:defRPr sz="3578"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5126" autoAdjust="0"/>
  </p:normalViewPr>
  <p:slideViewPr>
    <p:cSldViewPr snapToGrid="0">
      <p:cViewPr varScale="1">
        <p:scale>
          <a:sx n="41" d="100"/>
          <a:sy n="41" d="100"/>
        </p:scale>
        <p:origin x="20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7F69F6-70FB-4AC8-8E51-2BB3480A18E3}" type="datetimeFigureOut">
              <a:rPr lang="es-ES" smtClean="0"/>
              <a:t>10/04/2023</a:t>
            </a:fld>
            <a:endParaRPr lang="es-ES"/>
          </a:p>
        </p:txBody>
      </p:sp>
      <p:sp>
        <p:nvSpPr>
          <p:cNvPr id="4" name="Marcador de imagen de diapositiva 3"/>
          <p:cNvSpPr>
            <a:spLocks noGrp="1" noRot="1" noChangeAspect="1"/>
          </p:cNvSpPr>
          <p:nvPr>
            <p:ph type="sldImg" idx="2"/>
          </p:nvPr>
        </p:nvSpPr>
        <p:spPr>
          <a:xfrm>
            <a:off x="711200" y="1143000"/>
            <a:ext cx="54356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6FAAE-770A-4158-A9EC-4100996E8778}" type="slidenum">
              <a:rPr lang="es-ES" smtClean="0"/>
              <a:t>‹Nº›</a:t>
            </a:fld>
            <a:endParaRPr lang="es-ES"/>
          </a:p>
        </p:txBody>
      </p:sp>
    </p:spTree>
    <p:extLst>
      <p:ext uri="{BB962C8B-B14F-4D97-AF65-F5344CB8AC3E}">
        <p14:creationId xmlns:p14="http://schemas.microsoft.com/office/powerpoint/2010/main" val="2166278013"/>
      </p:ext>
    </p:extLst>
  </p:cSld>
  <p:clrMap bg1="lt1" tx1="dk1" bg2="lt2" tx2="dk2" accent1="accent1" accent2="accent2" accent3="accent3" accent4="accent4" accent5="accent5" accent6="accent6" hlink="hlink" folHlink="folHlink"/>
  <p:notesStyle>
    <a:lvl1pPr marL="0" algn="l" defTabSz="1817736" rtl="0" eaLnBrk="1" latinLnBrk="0" hangingPunct="1">
      <a:defRPr sz="2385" kern="1200">
        <a:solidFill>
          <a:schemeClr val="tx1"/>
        </a:solidFill>
        <a:latin typeface="+mn-lt"/>
        <a:ea typeface="+mn-ea"/>
        <a:cs typeface="+mn-cs"/>
      </a:defRPr>
    </a:lvl1pPr>
    <a:lvl2pPr marL="908868" algn="l" defTabSz="1817736" rtl="0" eaLnBrk="1" latinLnBrk="0" hangingPunct="1">
      <a:defRPr sz="2385" kern="1200">
        <a:solidFill>
          <a:schemeClr val="tx1"/>
        </a:solidFill>
        <a:latin typeface="+mn-lt"/>
        <a:ea typeface="+mn-ea"/>
        <a:cs typeface="+mn-cs"/>
      </a:defRPr>
    </a:lvl2pPr>
    <a:lvl3pPr marL="1817736" algn="l" defTabSz="1817736" rtl="0" eaLnBrk="1" latinLnBrk="0" hangingPunct="1">
      <a:defRPr sz="2385" kern="1200">
        <a:solidFill>
          <a:schemeClr val="tx1"/>
        </a:solidFill>
        <a:latin typeface="+mn-lt"/>
        <a:ea typeface="+mn-ea"/>
        <a:cs typeface="+mn-cs"/>
      </a:defRPr>
    </a:lvl3pPr>
    <a:lvl4pPr marL="2726604" algn="l" defTabSz="1817736" rtl="0" eaLnBrk="1" latinLnBrk="0" hangingPunct="1">
      <a:defRPr sz="2385" kern="1200">
        <a:solidFill>
          <a:schemeClr val="tx1"/>
        </a:solidFill>
        <a:latin typeface="+mn-lt"/>
        <a:ea typeface="+mn-ea"/>
        <a:cs typeface="+mn-cs"/>
      </a:defRPr>
    </a:lvl4pPr>
    <a:lvl5pPr marL="3635472" algn="l" defTabSz="1817736" rtl="0" eaLnBrk="1" latinLnBrk="0" hangingPunct="1">
      <a:defRPr sz="2385" kern="1200">
        <a:solidFill>
          <a:schemeClr val="tx1"/>
        </a:solidFill>
        <a:latin typeface="+mn-lt"/>
        <a:ea typeface="+mn-ea"/>
        <a:cs typeface="+mn-cs"/>
      </a:defRPr>
    </a:lvl5pPr>
    <a:lvl6pPr marL="4544339" algn="l" defTabSz="1817736" rtl="0" eaLnBrk="1" latinLnBrk="0" hangingPunct="1">
      <a:defRPr sz="2385" kern="1200">
        <a:solidFill>
          <a:schemeClr val="tx1"/>
        </a:solidFill>
        <a:latin typeface="+mn-lt"/>
        <a:ea typeface="+mn-ea"/>
        <a:cs typeface="+mn-cs"/>
      </a:defRPr>
    </a:lvl6pPr>
    <a:lvl7pPr marL="5453207" algn="l" defTabSz="1817736" rtl="0" eaLnBrk="1" latinLnBrk="0" hangingPunct="1">
      <a:defRPr sz="2385" kern="1200">
        <a:solidFill>
          <a:schemeClr val="tx1"/>
        </a:solidFill>
        <a:latin typeface="+mn-lt"/>
        <a:ea typeface="+mn-ea"/>
        <a:cs typeface="+mn-cs"/>
      </a:defRPr>
    </a:lvl7pPr>
    <a:lvl8pPr marL="6362075" algn="l" defTabSz="1817736" rtl="0" eaLnBrk="1" latinLnBrk="0" hangingPunct="1">
      <a:defRPr sz="2385" kern="1200">
        <a:solidFill>
          <a:schemeClr val="tx1"/>
        </a:solidFill>
        <a:latin typeface="+mn-lt"/>
        <a:ea typeface="+mn-ea"/>
        <a:cs typeface="+mn-cs"/>
      </a:defRPr>
    </a:lvl8pPr>
    <a:lvl9pPr marL="7270943" algn="l" defTabSz="1817736" rtl="0" eaLnBrk="1" latinLnBrk="0" hangingPunct="1">
      <a:defRPr sz="238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7936" algn="just">
              <a:spcBef>
                <a:spcPts val="62"/>
              </a:spcBef>
            </a:pPr>
            <a:r>
              <a:rPr lang="es-ES" sz="4800" b="1" dirty="0" smtClean="0">
                <a:cs typeface="Arial Unicode MS"/>
              </a:rPr>
              <a:t>Capítulo</a:t>
            </a:r>
            <a:r>
              <a:rPr lang="es-ES" sz="4800" b="1" spc="103" dirty="0" smtClean="0">
                <a:cs typeface="Arial Unicode MS"/>
              </a:rPr>
              <a:t> </a:t>
            </a:r>
            <a:r>
              <a:rPr lang="es-ES" sz="4800" b="1" spc="-16" dirty="0" smtClean="0">
                <a:cs typeface="Arial Unicode MS"/>
              </a:rPr>
              <a:t>18 </a:t>
            </a:r>
            <a:r>
              <a:rPr lang="es-ES" sz="4800" b="1" spc="-12" dirty="0" smtClean="0">
                <a:cs typeface="Arial Unicode MS"/>
              </a:rPr>
              <a:t>Relés</a:t>
            </a:r>
            <a:r>
              <a:rPr lang="es-ES" sz="4800" b="1" spc="-3" dirty="0" smtClean="0">
                <a:cs typeface="Arial Unicode MS"/>
              </a:rPr>
              <a:t> </a:t>
            </a:r>
            <a:r>
              <a:rPr lang="es-ES" sz="4800" b="1" dirty="0" smtClean="0">
                <a:cs typeface="Arial Unicode MS"/>
              </a:rPr>
              <a:t>de</a:t>
            </a:r>
            <a:r>
              <a:rPr lang="es-ES" sz="4800" b="1" spc="-3" dirty="0" smtClean="0">
                <a:cs typeface="Arial Unicode MS"/>
              </a:rPr>
              <a:t> </a:t>
            </a:r>
            <a:r>
              <a:rPr lang="es-ES" sz="4800" b="1" spc="31" dirty="0" smtClean="0">
                <a:cs typeface="Arial Unicode MS"/>
              </a:rPr>
              <a:t>protección</a:t>
            </a:r>
          </a:p>
          <a:p>
            <a:pPr marL="7936" algn="just">
              <a:spcBef>
                <a:spcPts val="62"/>
              </a:spcBef>
            </a:pPr>
            <a:endParaRPr lang="es-ES" sz="4800" b="1" spc="31" dirty="0" smtClean="0">
              <a:cs typeface="Arial Unicode MS"/>
            </a:endParaRPr>
          </a:p>
          <a:p>
            <a:pPr marL="7936" algn="just">
              <a:spcBef>
                <a:spcPts val="62"/>
              </a:spcBef>
            </a:pPr>
            <a:r>
              <a:rPr lang="es-ES" sz="2400" b="1" spc="-12" dirty="0" smtClean="0">
                <a:cs typeface="Arial Unicode MS"/>
              </a:rPr>
              <a:t>18.1 </a:t>
            </a:r>
            <a:r>
              <a:rPr lang="es-ES" sz="2400" b="1" spc="34" dirty="0" smtClean="0">
                <a:cs typeface="Arial Unicode MS"/>
              </a:rPr>
              <a:t>Introducción</a:t>
            </a:r>
            <a:endParaRPr lang="es-ES" sz="2400" b="1" dirty="0" smtClean="0">
              <a:cs typeface="Arial Unicode MS"/>
            </a:endParaRPr>
          </a:p>
          <a:p>
            <a:pPr marL="7936" marR="3174" algn="just">
              <a:spcBef>
                <a:spcPts val="653"/>
              </a:spcBef>
            </a:pPr>
            <a:r>
              <a:rPr lang="es-ES" sz="2400" dirty="0" smtClean="0">
                <a:cs typeface="Arial Unicode MS"/>
              </a:rPr>
              <a:t>Los</a:t>
            </a:r>
            <a:r>
              <a:rPr lang="es-ES" sz="2400" spc="43" dirty="0" smtClean="0">
                <a:cs typeface="Arial Unicode MS"/>
              </a:rPr>
              <a:t> </a:t>
            </a:r>
            <a:r>
              <a:rPr lang="es-ES" sz="2400" dirty="0" smtClean="0">
                <a:cs typeface="Arial Unicode MS"/>
              </a:rPr>
              <a:t>relés</a:t>
            </a:r>
            <a:r>
              <a:rPr lang="es-ES" sz="2400" spc="47" dirty="0" smtClean="0">
                <a:cs typeface="Arial Unicode MS"/>
              </a:rPr>
              <a:t> </a:t>
            </a:r>
            <a:r>
              <a:rPr lang="es-ES" sz="2400" dirty="0" smtClean="0">
                <a:cs typeface="Arial Unicode MS"/>
              </a:rPr>
              <a:t>son</a:t>
            </a:r>
            <a:r>
              <a:rPr lang="es-ES" sz="2400" spc="47" dirty="0" smtClean="0">
                <a:cs typeface="Arial Unicode MS"/>
              </a:rPr>
              <a:t> </a:t>
            </a:r>
            <a:r>
              <a:rPr lang="es-ES" sz="2400" dirty="0" smtClean="0">
                <a:cs typeface="Arial Unicode MS"/>
              </a:rPr>
              <a:t>dispositivos</a:t>
            </a:r>
            <a:r>
              <a:rPr lang="es-ES" sz="2400" spc="47" dirty="0" smtClean="0">
                <a:cs typeface="Arial Unicode MS"/>
              </a:rPr>
              <a:t> </a:t>
            </a:r>
            <a:r>
              <a:rPr lang="es-ES" sz="2400" dirty="0" smtClean="0">
                <a:cs typeface="Arial Unicode MS"/>
              </a:rPr>
              <a:t>conectados</a:t>
            </a:r>
            <a:r>
              <a:rPr lang="es-ES" sz="2400" spc="43" dirty="0" smtClean="0">
                <a:cs typeface="Arial Unicode MS"/>
              </a:rPr>
              <a:t> </a:t>
            </a:r>
            <a:r>
              <a:rPr lang="es-ES" sz="2400" dirty="0" smtClean="0">
                <a:cs typeface="Arial Unicode MS"/>
              </a:rPr>
              <a:t>a</a:t>
            </a:r>
            <a:r>
              <a:rPr lang="es-ES" sz="2400" spc="47" dirty="0" smtClean="0">
                <a:cs typeface="Arial Unicode MS"/>
              </a:rPr>
              <a:t> </a:t>
            </a:r>
            <a:r>
              <a:rPr lang="es-ES" sz="2400" dirty="0" smtClean="0">
                <a:cs typeface="Arial Unicode MS"/>
              </a:rPr>
              <a:t>través</a:t>
            </a:r>
            <a:r>
              <a:rPr lang="es-ES" sz="2400" spc="47" dirty="0" smtClean="0">
                <a:cs typeface="Arial Unicode MS"/>
              </a:rPr>
              <a:t> </a:t>
            </a:r>
            <a:r>
              <a:rPr lang="es-ES" sz="2400" dirty="0" smtClean="0">
                <a:cs typeface="Arial Unicode MS"/>
              </a:rPr>
              <a:t>de</a:t>
            </a:r>
            <a:r>
              <a:rPr lang="es-ES" sz="2400" spc="47" dirty="0" smtClean="0">
                <a:cs typeface="Arial Unicode MS"/>
              </a:rPr>
              <a:t> </a:t>
            </a:r>
            <a:r>
              <a:rPr lang="es-ES" sz="2400" dirty="0" smtClean="0">
                <a:cs typeface="Arial Unicode MS"/>
              </a:rPr>
              <a:t>un</a:t>
            </a:r>
            <a:r>
              <a:rPr lang="es-ES" sz="2400" spc="43" dirty="0" smtClean="0">
                <a:cs typeface="Arial Unicode MS"/>
              </a:rPr>
              <a:t> </a:t>
            </a:r>
            <a:r>
              <a:rPr lang="es-ES" sz="2400" dirty="0" smtClean="0">
                <a:cs typeface="Arial Unicode MS"/>
              </a:rPr>
              <a:t>sistema</a:t>
            </a:r>
            <a:r>
              <a:rPr lang="es-ES" sz="2400" spc="47" dirty="0" smtClean="0">
                <a:cs typeface="Arial Unicode MS"/>
              </a:rPr>
              <a:t> </a:t>
            </a:r>
            <a:r>
              <a:rPr lang="es-ES" sz="2400" dirty="0" smtClean="0">
                <a:cs typeface="Arial Unicode MS"/>
              </a:rPr>
              <a:t>de</a:t>
            </a:r>
            <a:r>
              <a:rPr lang="es-ES" sz="2400" spc="47" dirty="0" smtClean="0">
                <a:cs typeface="Arial Unicode MS"/>
              </a:rPr>
              <a:t> </a:t>
            </a:r>
            <a:r>
              <a:rPr lang="es-ES" sz="2400" dirty="0" smtClean="0">
                <a:cs typeface="Arial Unicode MS"/>
              </a:rPr>
              <a:t>energía</a:t>
            </a:r>
            <a:r>
              <a:rPr lang="es-ES" sz="2400" spc="47" dirty="0" smtClean="0">
                <a:cs typeface="Arial Unicode MS"/>
              </a:rPr>
              <a:t> </a:t>
            </a:r>
            <a:r>
              <a:rPr lang="es-ES" sz="2400" dirty="0" smtClean="0">
                <a:cs typeface="Arial Unicode MS"/>
              </a:rPr>
              <a:t>para</a:t>
            </a:r>
            <a:r>
              <a:rPr lang="es-ES" sz="2400" spc="43" dirty="0" smtClean="0">
                <a:cs typeface="Arial Unicode MS"/>
              </a:rPr>
              <a:t> </a:t>
            </a:r>
            <a:r>
              <a:rPr lang="es-ES" sz="2400" spc="-6" dirty="0" smtClean="0">
                <a:cs typeface="Arial Unicode MS"/>
              </a:rPr>
              <a:t>detectar</a:t>
            </a:r>
            <a:r>
              <a:rPr lang="es-ES" sz="2400" dirty="0" smtClean="0">
                <a:cs typeface="Arial Unicode MS"/>
              </a:rPr>
              <a:t> cualquier</a:t>
            </a:r>
            <a:r>
              <a:rPr lang="es-ES" sz="2400" spc="71" dirty="0" smtClean="0">
                <a:cs typeface="Arial Unicode MS"/>
              </a:rPr>
              <a:t> </a:t>
            </a:r>
            <a:r>
              <a:rPr lang="es-ES" sz="2400" dirty="0" smtClean="0">
                <a:cs typeface="Arial Unicode MS"/>
              </a:rPr>
              <a:t>desequilibrio</a:t>
            </a:r>
            <a:r>
              <a:rPr lang="es-ES" sz="2400" spc="71" dirty="0" smtClean="0">
                <a:cs typeface="Arial Unicode MS"/>
              </a:rPr>
              <a:t> </a:t>
            </a:r>
            <a:r>
              <a:rPr lang="es-ES" sz="2400" dirty="0" smtClean="0">
                <a:cs typeface="Arial Unicode MS"/>
              </a:rPr>
              <a:t>o</a:t>
            </a:r>
            <a:r>
              <a:rPr lang="es-ES" sz="2400" spc="71" dirty="0" smtClean="0">
                <a:cs typeface="Arial Unicode MS"/>
              </a:rPr>
              <a:t> </a:t>
            </a:r>
            <a:r>
              <a:rPr lang="es-ES" sz="2400" dirty="0" smtClean="0">
                <a:cs typeface="Arial Unicode MS"/>
              </a:rPr>
              <a:t>condición</a:t>
            </a:r>
            <a:r>
              <a:rPr lang="es-ES" sz="2400" spc="75" dirty="0" smtClean="0">
                <a:cs typeface="Arial Unicode MS"/>
              </a:rPr>
              <a:t> </a:t>
            </a:r>
            <a:r>
              <a:rPr lang="es-ES" sz="2400" dirty="0" smtClean="0">
                <a:cs typeface="Arial Unicode MS"/>
              </a:rPr>
              <a:t>anormal.</a:t>
            </a:r>
            <a:r>
              <a:rPr lang="es-ES" sz="2400" spc="71" dirty="0" smtClean="0">
                <a:cs typeface="Arial Unicode MS"/>
              </a:rPr>
              <a:t> </a:t>
            </a:r>
            <a:r>
              <a:rPr lang="es-ES" sz="2400" dirty="0" smtClean="0">
                <a:cs typeface="Arial Unicode MS"/>
              </a:rPr>
              <a:t>Hay</a:t>
            </a:r>
            <a:r>
              <a:rPr lang="es-ES" sz="2400" spc="71" dirty="0" smtClean="0">
                <a:cs typeface="Arial Unicode MS"/>
              </a:rPr>
              <a:t> </a:t>
            </a:r>
            <a:r>
              <a:rPr lang="es-ES" sz="2400" dirty="0" smtClean="0">
                <a:cs typeface="Arial Unicode MS"/>
              </a:rPr>
              <a:t>muchos</a:t>
            </a:r>
            <a:r>
              <a:rPr lang="es-ES" sz="2400" spc="75" dirty="0" smtClean="0">
                <a:cs typeface="Arial Unicode MS"/>
              </a:rPr>
              <a:t> </a:t>
            </a:r>
            <a:r>
              <a:rPr lang="es-ES" sz="2400" dirty="0" smtClean="0">
                <a:cs typeface="Arial Unicode MS"/>
              </a:rPr>
              <a:t>tipos</a:t>
            </a:r>
            <a:r>
              <a:rPr lang="es-ES" sz="2400" spc="71" dirty="0" smtClean="0">
                <a:cs typeface="Arial Unicode MS"/>
              </a:rPr>
              <a:t> </a:t>
            </a:r>
            <a:r>
              <a:rPr lang="es-ES" sz="2400" dirty="0" smtClean="0">
                <a:cs typeface="Arial Unicode MS"/>
              </a:rPr>
              <a:t>de</a:t>
            </a:r>
            <a:r>
              <a:rPr lang="es-ES" sz="2400" spc="71" dirty="0" smtClean="0">
                <a:cs typeface="Arial Unicode MS"/>
              </a:rPr>
              <a:t> </a:t>
            </a:r>
            <a:r>
              <a:rPr lang="es-ES" sz="2400" dirty="0" smtClean="0">
                <a:cs typeface="Arial Unicode MS"/>
              </a:rPr>
              <a:t>relés</a:t>
            </a:r>
            <a:r>
              <a:rPr lang="es-ES" sz="2400" spc="71" dirty="0" smtClean="0">
                <a:cs typeface="Arial Unicode MS"/>
              </a:rPr>
              <a:t> </a:t>
            </a:r>
            <a:r>
              <a:rPr lang="es-ES" sz="2400" dirty="0" smtClean="0">
                <a:cs typeface="Arial Unicode MS"/>
              </a:rPr>
              <a:t>que</a:t>
            </a:r>
            <a:r>
              <a:rPr lang="es-ES" sz="2400" spc="75" dirty="0" smtClean="0">
                <a:cs typeface="Arial Unicode MS"/>
              </a:rPr>
              <a:t> </a:t>
            </a:r>
            <a:r>
              <a:rPr lang="es-ES" sz="2400" dirty="0" smtClean="0">
                <a:cs typeface="Arial Unicode MS"/>
              </a:rPr>
              <a:t>se</a:t>
            </a:r>
            <a:r>
              <a:rPr lang="es-ES" sz="2400" spc="71" dirty="0" smtClean="0">
                <a:cs typeface="Arial Unicode MS"/>
              </a:rPr>
              <a:t> </a:t>
            </a:r>
            <a:r>
              <a:rPr lang="es-ES" sz="2400" spc="-6" dirty="0" smtClean="0">
                <a:cs typeface="Arial Unicode MS"/>
              </a:rPr>
              <a:t>utilizan</a:t>
            </a:r>
            <a:r>
              <a:rPr lang="es-ES" sz="2400" dirty="0" smtClean="0">
                <a:cs typeface="Arial Unicode MS"/>
              </a:rPr>
              <a:t> para</a:t>
            </a:r>
            <a:r>
              <a:rPr lang="es-ES" sz="2400" spc="47" dirty="0" smtClean="0">
                <a:cs typeface="Arial Unicode MS"/>
              </a:rPr>
              <a:t> </a:t>
            </a:r>
            <a:r>
              <a:rPr lang="es-ES" sz="2400" dirty="0" smtClean="0">
                <a:cs typeface="Arial Unicode MS"/>
              </a:rPr>
              <a:t>proteger</a:t>
            </a:r>
            <a:r>
              <a:rPr lang="es-ES" sz="2400" spc="50" dirty="0" smtClean="0">
                <a:cs typeface="Arial Unicode MS"/>
              </a:rPr>
              <a:t> </a:t>
            </a:r>
            <a:r>
              <a:rPr lang="es-ES" sz="2400" dirty="0" smtClean="0">
                <a:cs typeface="Arial Unicode MS"/>
              </a:rPr>
              <a:t>los</a:t>
            </a:r>
            <a:r>
              <a:rPr lang="es-ES" sz="2400" spc="50" dirty="0" smtClean="0">
                <a:cs typeface="Arial Unicode MS"/>
              </a:rPr>
              <a:t> </a:t>
            </a:r>
            <a:r>
              <a:rPr lang="es-ES" sz="2400" dirty="0" smtClean="0">
                <a:cs typeface="Arial Unicode MS"/>
              </a:rPr>
              <a:t>sistemas</a:t>
            </a:r>
            <a:r>
              <a:rPr lang="es-ES" sz="2400" spc="50" dirty="0" smtClean="0">
                <a:cs typeface="Arial Unicode MS"/>
              </a:rPr>
              <a:t> </a:t>
            </a:r>
            <a:r>
              <a:rPr lang="es-ES" sz="2400" dirty="0" smtClean="0">
                <a:cs typeface="Arial Unicode MS"/>
              </a:rPr>
              <a:t>de</a:t>
            </a:r>
            <a:r>
              <a:rPr lang="es-ES" sz="2400" spc="47" dirty="0" smtClean="0">
                <a:cs typeface="Arial Unicode MS"/>
              </a:rPr>
              <a:t> </a:t>
            </a:r>
            <a:r>
              <a:rPr lang="es-ES" sz="2400" dirty="0" smtClean="0">
                <a:cs typeface="Arial Unicode MS"/>
              </a:rPr>
              <a:t>energía</a:t>
            </a:r>
            <a:r>
              <a:rPr lang="es-ES" sz="2400" spc="50" dirty="0" smtClean="0">
                <a:cs typeface="Arial Unicode MS"/>
              </a:rPr>
              <a:t> </a:t>
            </a:r>
            <a:r>
              <a:rPr lang="es-ES" sz="2400" dirty="0" smtClean="0">
                <a:cs typeface="Arial Unicode MS"/>
              </a:rPr>
              <a:t>y</a:t>
            </a:r>
            <a:r>
              <a:rPr lang="es-ES" sz="2400" spc="50" dirty="0" smtClean="0">
                <a:cs typeface="Arial Unicode MS"/>
              </a:rPr>
              <a:t> </a:t>
            </a:r>
            <a:r>
              <a:rPr lang="es-ES" sz="2400" dirty="0" smtClean="0">
                <a:cs typeface="Arial Unicode MS"/>
              </a:rPr>
              <a:t>se</a:t>
            </a:r>
            <a:r>
              <a:rPr lang="es-ES" sz="2400" spc="50" dirty="0" smtClean="0">
                <a:cs typeface="Arial Unicode MS"/>
              </a:rPr>
              <a:t> </a:t>
            </a:r>
            <a:r>
              <a:rPr lang="es-ES" sz="2400" dirty="0" smtClean="0">
                <a:cs typeface="Arial Unicode MS"/>
              </a:rPr>
              <a:t>describen</a:t>
            </a:r>
            <a:r>
              <a:rPr lang="es-ES" sz="2400" spc="47" dirty="0" smtClean="0">
                <a:cs typeface="Arial Unicode MS"/>
              </a:rPr>
              <a:t> </a:t>
            </a:r>
            <a:r>
              <a:rPr lang="es-ES" sz="2400" dirty="0" smtClean="0">
                <a:cs typeface="Arial Unicode MS"/>
              </a:rPr>
              <a:t>en</a:t>
            </a:r>
            <a:r>
              <a:rPr lang="es-ES" sz="2400" spc="50" dirty="0" smtClean="0">
                <a:cs typeface="Arial Unicode MS"/>
              </a:rPr>
              <a:t> </a:t>
            </a:r>
            <a:r>
              <a:rPr lang="es-ES" sz="2400" dirty="0" smtClean="0">
                <a:cs typeface="Arial Unicode MS"/>
              </a:rPr>
              <a:t>este</a:t>
            </a:r>
            <a:r>
              <a:rPr lang="es-ES" sz="2400" spc="50" dirty="0" smtClean="0">
                <a:cs typeface="Arial Unicode MS"/>
              </a:rPr>
              <a:t> </a:t>
            </a:r>
            <a:r>
              <a:rPr lang="es-ES" sz="2400" spc="-6" dirty="0" smtClean="0">
                <a:cs typeface="Arial Unicode MS"/>
              </a:rPr>
              <a:t>capítulo.</a:t>
            </a:r>
          </a:p>
          <a:p>
            <a:pPr marL="7936" marR="3174" algn="just">
              <a:spcBef>
                <a:spcPts val="653"/>
              </a:spcBef>
            </a:pPr>
            <a:endParaRPr lang="es-ES" sz="2400" spc="-6" dirty="0" smtClean="0">
              <a:cs typeface="Arial Unicode MS"/>
            </a:endParaRPr>
          </a:p>
          <a:p>
            <a:pPr marL="7936" algn="just">
              <a:spcBef>
                <a:spcPts val="62"/>
              </a:spcBef>
            </a:pPr>
            <a:r>
              <a:rPr lang="es-ES" sz="2400" b="1" spc="-12" dirty="0" smtClean="0">
                <a:cs typeface="Arial Unicode MS"/>
              </a:rPr>
              <a:t>18.2 </a:t>
            </a:r>
            <a:r>
              <a:rPr lang="es-ES" sz="2400" b="1" dirty="0" smtClean="0">
                <a:cs typeface="Arial Unicode MS"/>
              </a:rPr>
              <a:t>Clasificación</a:t>
            </a:r>
            <a:r>
              <a:rPr lang="es-ES" sz="2400" b="1" spc="97" dirty="0" smtClean="0">
                <a:cs typeface="Arial Unicode MS"/>
              </a:rPr>
              <a:t> </a:t>
            </a:r>
            <a:r>
              <a:rPr lang="es-ES" sz="2400" b="1" dirty="0" smtClean="0">
                <a:cs typeface="Arial Unicode MS"/>
              </a:rPr>
              <a:t>de</a:t>
            </a:r>
            <a:r>
              <a:rPr lang="es-ES" sz="2400" b="1" spc="97" dirty="0" smtClean="0">
                <a:cs typeface="Arial Unicode MS"/>
              </a:rPr>
              <a:t> </a:t>
            </a:r>
            <a:r>
              <a:rPr lang="es-ES" sz="2400" b="1" spc="-6" dirty="0" smtClean="0">
                <a:cs typeface="Arial Unicode MS"/>
              </a:rPr>
              <a:t>relés</a:t>
            </a:r>
            <a:endParaRPr lang="es-ES" sz="2400" b="1" dirty="0" smtClean="0">
              <a:cs typeface="Arial Unicode MS"/>
            </a:endParaRPr>
          </a:p>
          <a:p>
            <a:pPr marL="7936" algn="just">
              <a:spcBef>
                <a:spcPts val="684"/>
              </a:spcBef>
            </a:pPr>
            <a:r>
              <a:rPr lang="es-ES" sz="2400" b="1" dirty="0" smtClean="0">
                <a:cs typeface="Arial Unicode MS"/>
              </a:rPr>
              <a:t>18.2.1</a:t>
            </a:r>
            <a:r>
              <a:rPr lang="es-ES" sz="2400" b="1" spc="6" dirty="0" smtClean="0">
                <a:cs typeface="Arial Unicode MS"/>
              </a:rPr>
              <a:t> </a:t>
            </a:r>
            <a:r>
              <a:rPr lang="es-ES" sz="2400" b="1" spc="-22" dirty="0" smtClean="0">
                <a:cs typeface="Arial Unicode MS"/>
              </a:rPr>
              <a:t>CLASIFICACIÓN</a:t>
            </a:r>
            <a:r>
              <a:rPr lang="es-ES" sz="2400" b="1" spc="6" dirty="0" smtClean="0">
                <a:cs typeface="Arial Unicode MS"/>
              </a:rPr>
              <a:t> </a:t>
            </a:r>
            <a:r>
              <a:rPr lang="es-ES" sz="2400" b="1" spc="-41" dirty="0" smtClean="0">
                <a:cs typeface="Arial Unicode MS"/>
              </a:rPr>
              <a:t>POR</a:t>
            </a:r>
            <a:r>
              <a:rPr lang="es-ES" sz="2400" b="1" spc="6" dirty="0" smtClean="0">
                <a:cs typeface="Arial Unicode MS"/>
              </a:rPr>
              <a:t> </a:t>
            </a:r>
            <a:r>
              <a:rPr lang="es-ES" sz="2400" b="1" spc="-6" dirty="0" smtClean="0">
                <a:cs typeface="Arial Unicode MS"/>
              </a:rPr>
              <a:t>FUNCIÓN</a:t>
            </a:r>
          </a:p>
          <a:p>
            <a:pPr marL="7936" algn="just">
              <a:spcBef>
                <a:spcPts val="684"/>
              </a:spcBef>
            </a:pPr>
            <a:endParaRPr lang="es-ES" sz="2400" b="1" dirty="0" smtClean="0">
              <a:cs typeface="Arial Unicode MS"/>
            </a:endParaRPr>
          </a:p>
          <a:p>
            <a:pPr marL="74202" marR="57140" indent="-74202" algn="just">
              <a:spcBef>
                <a:spcPts val="337"/>
              </a:spcBef>
              <a:buAutoNum type="arabicPeriod"/>
              <a:tabLst>
                <a:tab pos="74202" algn="l"/>
              </a:tabLst>
            </a:pPr>
            <a:r>
              <a:rPr lang="es-ES" sz="2400" dirty="0" smtClean="0">
                <a:cs typeface="Arial Unicode MS"/>
              </a:rPr>
              <a:t>Los</a:t>
            </a:r>
            <a:r>
              <a:rPr lang="es-ES" sz="2400" spc="60" dirty="0" smtClean="0">
                <a:cs typeface="Arial Unicode MS"/>
              </a:rPr>
              <a:t> </a:t>
            </a:r>
            <a:r>
              <a:rPr lang="es-ES" sz="2400" dirty="0" smtClean="0">
                <a:cs typeface="Arial Unicode MS"/>
              </a:rPr>
              <a:t>relés</a:t>
            </a:r>
            <a:r>
              <a:rPr lang="es-ES" sz="2400" spc="60" dirty="0" smtClean="0">
                <a:cs typeface="Arial Unicode MS"/>
              </a:rPr>
              <a:t> </a:t>
            </a:r>
            <a:r>
              <a:rPr lang="es-ES" sz="2400" dirty="0" smtClean="0">
                <a:cs typeface="Arial Unicode MS"/>
              </a:rPr>
              <a:t>de</a:t>
            </a:r>
            <a:r>
              <a:rPr lang="es-ES" sz="2400" spc="60" dirty="0" smtClean="0">
                <a:cs typeface="Arial Unicode MS"/>
              </a:rPr>
              <a:t> </a:t>
            </a:r>
            <a:r>
              <a:rPr lang="es-ES" sz="2400" dirty="0" smtClean="0">
                <a:cs typeface="Arial Unicode MS"/>
              </a:rPr>
              <a:t>protección</a:t>
            </a:r>
            <a:r>
              <a:rPr lang="es-ES" sz="2400" spc="60" dirty="0" smtClean="0">
                <a:cs typeface="Arial Unicode MS"/>
              </a:rPr>
              <a:t> </a:t>
            </a:r>
            <a:r>
              <a:rPr lang="es-ES" sz="2400" dirty="0" smtClean="0">
                <a:cs typeface="Arial Unicode MS"/>
              </a:rPr>
              <a:t>son</a:t>
            </a:r>
            <a:r>
              <a:rPr lang="es-ES" sz="2400" spc="60" dirty="0" smtClean="0">
                <a:cs typeface="Arial Unicode MS"/>
              </a:rPr>
              <a:t> </a:t>
            </a:r>
            <a:r>
              <a:rPr lang="es-ES" sz="2400" dirty="0" smtClean="0">
                <a:cs typeface="Arial Unicode MS"/>
              </a:rPr>
              <a:t>relés</a:t>
            </a:r>
            <a:r>
              <a:rPr lang="es-ES" sz="2400" spc="60" dirty="0" smtClean="0">
                <a:cs typeface="Arial Unicode MS"/>
              </a:rPr>
              <a:t> </a:t>
            </a:r>
            <a:r>
              <a:rPr lang="es-ES" sz="2400" dirty="0" smtClean="0">
                <a:cs typeface="Arial Unicode MS"/>
              </a:rPr>
              <a:t>que</a:t>
            </a:r>
            <a:r>
              <a:rPr lang="es-ES" sz="2400" spc="60" dirty="0" smtClean="0">
                <a:cs typeface="Arial Unicode MS"/>
              </a:rPr>
              <a:t> </a:t>
            </a:r>
            <a:r>
              <a:rPr lang="es-ES" sz="2400" dirty="0" smtClean="0">
                <a:cs typeface="Arial Unicode MS"/>
              </a:rPr>
              <a:t>detectan</a:t>
            </a:r>
            <a:r>
              <a:rPr lang="es-ES" sz="2400" spc="60" dirty="0" smtClean="0">
                <a:cs typeface="Arial Unicode MS"/>
              </a:rPr>
              <a:t> </a:t>
            </a:r>
            <a:r>
              <a:rPr lang="es-ES" sz="2400" dirty="0" smtClean="0">
                <a:cs typeface="Arial Unicode MS"/>
              </a:rPr>
              <a:t>condiciones</a:t>
            </a:r>
            <a:r>
              <a:rPr lang="es-ES" sz="2400" spc="60" dirty="0" smtClean="0">
                <a:cs typeface="Arial Unicode MS"/>
              </a:rPr>
              <a:t> </a:t>
            </a:r>
            <a:r>
              <a:rPr lang="es-ES" sz="2400" dirty="0" smtClean="0">
                <a:cs typeface="Arial Unicode MS"/>
              </a:rPr>
              <a:t>anormales</a:t>
            </a:r>
            <a:r>
              <a:rPr lang="es-ES" sz="2400" spc="60" dirty="0" smtClean="0">
                <a:cs typeface="Arial Unicode MS"/>
              </a:rPr>
              <a:t> </a:t>
            </a:r>
            <a:r>
              <a:rPr lang="es-ES" sz="2400" dirty="0" smtClean="0">
                <a:cs typeface="Arial Unicode MS"/>
              </a:rPr>
              <a:t>en</a:t>
            </a:r>
            <a:r>
              <a:rPr lang="es-ES" sz="2400" spc="60" dirty="0" smtClean="0">
                <a:cs typeface="Arial Unicode MS"/>
              </a:rPr>
              <a:t> </a:t>
            </a:r>
            <a:r>
              <a:rPr lang="es-ES" sz="2400" dirty="0" smtClean="0">
                <a:cs typeface="Arial Unicode MS"/>
              </a:rPr>
              <a:t>el</a:t>
            </a:r>
            <a:r>
              <a:rPr lang="es-ES" sz="2400" spc="60" dirty="0" smtClean="0">
                <a:cs typeface="Arial Unicode MS"/>
              </a:rPr>
              <a:t> </a:t>
            </a:r>
            <a:r>
              <a:rPr lang="es-ES" sz="2400" dirty="0" smtClean="0">
                <a:cs typeface="Arial Unicode MS"/>
              </a:rPr>
              <a:t>sistema</a:t>
            </a:r>
            <a:r>
              <a:rPr lang="es-ES" sz="2400" spc="62" dirty="0" smtClean="0">
                <a:cs typeface="Arial Unicode MS"/>
              </a:rPr>
              <a:t> </a:t>
            </a:r>
            <a:r>
              <a:rPr lang="es-ES" sz="2400" spc="-31" dirty="0" smtClean="0">
                <a:cs typeface="Arial Unicode MS"/>
              </a:rPr>
              <a:t>y</a:t>
            </a:r>
            <a:r>
              <a:rPr lang="es-ES" sz="2400" dirty="0" smtClean="0">
                <a:cs typeface="Arial Unicode MS"/>
              </a:rPr>
              <a:t> emiten</a:t>
            </a:r>
            <a:r>
              <a:rPr lang="es-ES" sz="2400" spc="56" dirty="0" smtClean="0">
                <a:cs typeface="Arial Unicode MS"/>
              </a:rPr>
              <a:t> </a:t>
            </a:r>
            <a:r>
              <a:rPr lang="es-ES" sz="2400" dirty="0" smtClean="0">
                <a:cs typeface="Arial Unicode MS"/>
              </a:rPr>
              <a:t>una</a:t>
            </a:r>
            <a:r>
              <a:rPr lang="es-ES" sz="2400" spc="60" dirty="0" smtClean="0">
                <a:cs typeface="Arial Unicode MS"/>
              </a:rPr>
              <a:t> </a:t>
            </a:r>
            <a:r>
              <a:rPr lang="es-ES" sz="2400" dirty="0" smtClean="0">
                <a:cs typeface="Arial Unicode MS"/>
              </a:rPr>
              <a:t>alarma</a:t>
            </a:r>
            <a:r>
              <a:rPr lang="es-ES" sz="2400" spc="60" dirty="0" smtClean="0">
                <a:cs typeface="Arial Unicode MS"/>
              </a:rPr>
              <a:t> </a:t>
            </a:r>
            <a:r>
              <a:rPr lang="es-ES" sz="2400" dirty="0" smtClean="0">
                <a:cs typeface="Arial Unicode MS"/>
              </a:rPr>
              <a:t>o</a:t>
            </a:r>
            <a:r>
              <a:rPr lang="es-ES" sz="2400" spc="60" dirty="0" smtClean="0">
                <a:cs typeface="Arial Unicode MS"/>
              </a:rPr>
              <a:t> </a:t>
            </a:r>
            <a:r>
              <a:rPr lang="es-ES" sz="2400" dirty="0" smtClean="0">
                <a:cs typeface="Arial Unicode MS"/>
              </a:rPr>
              <a:t>disparo</a:t>
            </a:r>
            <a:r>
              <a:rPr lang="es-ES" sz="2400" spc="60" dirty="0" smtClean="0">
                <a:cs typeface="Arial Unicode MS"/>
              </a:rPr>
              <a:t> </a:t>
            </a:r>
            <a:r>
              <a:rPr lang="es-ES" sz="2400" dirty="0" smtClean="0">
                <a:cs typeface="Arial Unicode MS"/>
              </a:rPr>
              <a:t>según</a:t>
            </a:r>
            <a:r>
              <a:rPr lang="es-ES" sz="2400" spc="56" dirty="0" smtClean="0">
                <a:cs typeface="Arial Unicode MS"/>
              </a:rPr>
              <a:t> </a:t>
            </a:r>
            <a:r>
              <a:rPr lang="es-ES" sz="2400" dirty="0" smtClean="0">
                <a:cs typeface="Arial Unicode MS"/>
              </a:rPr>
              <a:t>la</a:t>
            </a:r>
            <a:r>
              <a:rPr lang="es-ES" sz="2400" spc="60" dirty="0" smtClean="0">
                <a:cs typeface="Arial Unicode MS"/>
              </a:rPr>
              <a:t> </a:t>
            </a:r>
            <a:r>
              <a:rPr lang="es-ES" sz="2400" dirty="0" smtClean="0">
                <a:cs typeface="Arial Unicode MS"/>
              </a:rPr>
              <a:t>gravedad</a:t>
            </a:r>
            <a:r>
              <a:rPr lang="es-ES" sz="2400" spc="60" dirty="0" smtClean="0">
                <a:cs typeface="Arial Unicode MS"/>
              </a:rPr>
              <a:t> </a:t>
            </a:r>
            <a:r>
              <a:rPr lang="es-ES" sz="2400" dirty="0" smtClean="0">
                <a:cs typeface="Arial Unicode MS"/>
              </a:rPr>
              <a:t>de</a:t>
            </a:r>
            <a:r>
              <a:rPr lang="es-ES" sz="2400" spc="60" dirty="0" smtClean="0">
                <a:cs typeface="Arial Unicode MS"/>
              </a:rPr>
              <a:t> </a:t>
            </a:r>
            <a:r>
              <a:rPr lang="es-ES" sz="2400" dirty="0" smtClean="0">
                <a:cs typeface="Arial Unicode MS"/>
              </a:rPr>
              <a:t>la</a:t>
            </a:r>
            <a:r>
              <a:rPr lang="es-ES" sz="2400" spc="60" dirty="0" smtClean="0">
                <a:cs typeface="Arial Unicode MS"/>
              </a:rPr>
              <a:t> </a:t>
            </a:r>
            <a:r>
              <a:rPr lang="es-ES" sz="2400" spc="-6" dirty="0" smtClean="0">
                <a:cs typeface="Arial Unicode MS"/>
              </a:rPr>
              <a:t>falla.</a:t>
            </a:r>
            <a:endParaRPr lang="es-ES" sz="2400" dirty="0" smtClean="0">
              <a:cs typeface="Arial Unicode MS"/>
            </a:endParaRPr>
          </a:p>
          <a:p>
            <a:pPr marL="69838" marR="3174" indent="-69838" algn="just">
              <a:spcBef>
                <a:spcPts val="53"/>
              </a:spcBef>
              <a:buAutoNum type="arabicPeriod"/>
              <a:tabLst>
                <a:tab pos="69838" algn="l"/>
              </a:tabLst>
            </a:pPr>
            <a:r>
              <a:rPr lang="es-ES" sz="2400" dirty="0" smtClean="0">
                <a:cs typeface="Arial Unicode MS"/>
              </a:rPr>
              <a:t>Los</a:t>
            </a:r>
            <a:r>
              <a:rPr lang="es-ES" sz="2400" spc="66" dirty="0" smtClean="0">
                <a:cs typeface="Arial Unicode MS"/>
              </a:rPr>
              <a:t> </a:t>
            </a:r>
            <a:r>
              <a:rPr lang="es-ES" sz="2400" dirty="0" smtClean="0">
                <a:cs typeface="Arial Unicode MS"/>
              </a:rPr>
              <a:t>relés</a:t>
            </a:r>
            <a:r>
              <a:rPr lang="es-ES" sz="2400" spc="66" dirty="0" smtClean="0">
                <a:cs typeface="Arial Unicode MS"/>
              </a:rPr>
              <a:t> </a:t>
            </a:r>
            <a:r>
              <a:rPr lang="es-ES" sz="2400" dirty="0" smtClean="0">
                <a:cs typeface="Arial Unicode MS"/>
              </a:rPr>
              <a:t>de</a:t>
            </a:r>
            <a:r>
              <a:rPr lang="es-ES" sz="2400" spc="66" dirty="0" smtClean="0">
                <a:cs typeface="Arial Unicode MS"/>
              </a:rPr>
              <a:t> </a:t>
            </a:r>
            <a:r>
              <a:rPr lang="es-ES" sz="2400" dirty="0" smtClean="0">
                <a:cs typeface="Arial Unicode MS"/>
              </a:rPr>
              <a:t>monitoreo</a:t>
            </a:r>
            <a:r>
              <a:rPr lang="es-ES" sz="2400" spc="66" dirty="0" smtClean="0">
                <a:cs typeface="Arial Unicode MS"/>
              </a:rPr>
              <a:t> </a:t>
            </a:r>
            <a:r>
              <a:rPr lang="es-ES" sz="2400" dirty="0" smtClean="0">
                <a:cs typeface="Arial Unicode MS"/>
              </a:rPr>
              <a:t>son</a:t>
            </a:r>
            <a:r>
              <a:rPr lang="es-ES" sz="2400" spc="69" dirty="0" smtClean="0">
                <a:cs typeface="Arial Unicode MS"/>
              </a:rPr>
              <a:t> </a:t>
            </a:r>
            <a:r>
              <a:rPr lang="es-ES" sz="2400" dirty="0" smtClean="0">
                <a:cs typeface="Arial Unicode MS"/>
              </a:rPr>
              <a:t>relés</a:t>
            </a:r>
            <a:r>
              <a:rPr lang="es-ES" sz="2400" spc="66" dirty="0" smtClean="0">
                <a:cs typeface="Arial Unicode MS"/>
              </a:rPr>
              <a:t> </a:t>
            </a:r>
            <a:r>
              <a:rPr lang="es-ES" sz="2400" dirty="0" smtClean="0">
                <a:cs typeface="Arial Unicode MS"/>
              </a:rPr>
              <a:t>que</a:t>
            </a:r>
            <a:r>
              <a:rPr lang="es-ES" sz="2400" spc="66" dirty="0" smtClean="0">
                <a:cs typeface="Arial Unicode MS"/>
              </a:rPr>
              <a:t> </a:t>
            </a:r>
            <a:r>
              <a:rPr lang="es-ES" sz="2400" dirty="0" smtClean="0">
                <a:cs typeface="Arial Unicode MS"/>
              </a:rPr>
              <a:t>monitorean</a:t>
            </a:r>
            <a:r>
              <a:rPr lang="es-ES" sz="2400" spc="66" dirty="0" smtClean="0">
                <a:cs typeface="Arial Unicode MS"/>
              </a:rPr>
              <a:t> </a:t>
            </a:r>
            <a:r>
              <a:rPr lang="es-ES" sz="2400" dirty="0" smtClean="0">
                <a:cs typeface="Arial Unicode MS"/>
              </a:rPr>
              <a:t>el</a:t>
            </a:r>
            <a:r>
              <a:rPr lang="es-ES" sz="2400" spc="69" dirty="0" smtClean="0">
                <a:cs typeface="Arial Unicode MS"/>
              </a:rPr>
              <a:t> </a:t>
            </a:r>
            <a:r>
              <a:rPr lang="es-ES" sz="2400" dirty="0" smtClean="0">
                <a:cs typeface="Arial Unicode MS"/>
              </a:rPr>
              <a:t>sistema</a:t>
            </a:r>
            <a:r>
              <a:rPr lang="es-ES" sz="2400" spc="66" dirty="0" smtClean="0">
                <a:cs typeface="Arial Unicode MS"/>
              </a:rPr>
              <a:t> </a:t>
            </a:r>
            <a:r>
              <a:rPr lang="es-ES" sz="2400" dirty="0" smtClean="0">
                <a:cs typeface="Arial Unicode MS"/>
              </a:rPr>
              <a:t>pero</a:t>
            </a:r>
            <a:r>
              <a:rPr lang="es-ES" sz="2400" spc="66" dirty="0" smtClean="0">
                <a:cs typeface="Arial Unicode MS"/>
              </a:rPr>
              <a:t> </a:t>
            </a:r>
            <a:r>
              <a:rPr lang="es-ES" sz="2400" dirty="0" smtClean="0">
                <a:cs typeface="Arial Unicode MS"/>
              </a:rPr>
              <a:t>no</a:t>
            </a:r>
            <a:r>
              <a:rPr lang="es-ES" sz="2400" spc="66" dirty="0" smtClean="0">
                <a:cs typeface="Arial Unicode MS"/>
              </a:rPr>
              <a:t> </a:t>
            </a:r>
            <a:r>
              <a:rPr lang="es-ES" sz="2400" dirty="0" smtClean="0">
                <a:cs typeface="Arial Unicode MS"/>
              </a:rPr>
              <a:t>emiten</a:t>
            </a:r>
            <a:r>
              <a:rPr lang="es-ES" sz="2400" spc="69" dirty="0" smtClean="0">
                <a:cs typeface="Arial Unicode MS"/>
              </a:rPr>
              <a:t> </a:t>
            </a:r>
            <a:r>
              <a:rPr lang="es-ES" sz="2400" dirty="0" smtClean="0">
                <a:cs typeface="Arial Unicode MS"/>
              </a:rPr>
              <a:t>ninguna</a:t>
            </a:r>
            <a:r>
              <a:rPr lang="es-ES" sz="2400" spc="66" dirty="0" smtClean="0">
                <a:cs typeface="Arial Unicode MS"/>
              </a:rPr>
              <a:t> </a:t>
            </a:r>
            <a:r>
              <a:rPr lang="es-ES" sz="2400" dirty="0" smtClean="0">
                <a:cs typeface="Arial Unicode MS"/>
              </a:rPr>
              <a:t>señal</a:t>
            </a:r>
            <a:r>
              <a:rPr lang="es-ES" sz="2400" spc="66" dirty="0" smtClean="0">
                <a:cs typeface="Arial Unicode MS"/>
              </a:rPr>
              <a:t> </a:t>
            </a:r>
            <a:r>
              <a:rPr lang="es-ES" sz="2400" spc="-16" dirty="0" smtClean="0">
                <a:cs typeface="Arial Unicode MS"/>
              </a:rPr>
              <a:t>de</a:t>
            </a:r>
            <a:r>
              <a:rPr lang="es-ES" sz="2400" spc="125" dirty="0" smtClean="0">
                <a:cs typeface="Arial Unicode MS"/>
              </a:rPr>
              <a:t> </a:t>
            </a:r>
            <a:r>
              <a:rPr lang="es-ES" sz="2400" dirty="0" smtClean="0">
                <a:cs typeface="Arial Unicode MS"/>
              </a:rPr>
              <a:t>disparo,</a:t>
            </a:r>
            <a:r>
              <a:rPr lang="es-ES" sz="2400" spc="50" dirty="0" smtClean="0">
                <a:cs typeface="Arial Unicode MS"/>
              </a:rPr>
              <a:t> </a:t>
            </a:r>
            <a:r>
              <a:rPr lang="es-ES" sz="2400" dirty="0" smtClean="0">
                <a:cs typeface="Arial Unicode MS"/>
              </a:rPr>
              <a:t>como</a:t>
            </a:r>
            <a:r>
              <a:rPr lang="es-ES" sz="2400" spc="53" dirty="0" smtClean="0">
                <a:cs typeface="Arial Unicode MS"/>
              </a:rPr>
              <a:t> </a:t>
            </a:r>
            <a:r>
              <a:rPr lang="es-ES" sz="2400" dirty="0" smtClean="0">
                <a:cs typeface="Arial Unicode MS"/>
              </a:rPr>
              <a:t>los</a:t>
            </a:r>
            <a:r>
              <a:rPr lang="es-ES" sz="2400" spc="53" dirty="0" smtClean="0">
                <a:cs typeface="Arial Unicode MS"/>
              </a:rPr>
              <a:t> </a:t>
            </a:r>
            <a:r>
              <a:rPr lang="es-ES" sz="2400" dirty="0" smtClean="0">
                <a:cs typeface="Arial Unicode MS"/>
              </a:rPr>
              <a:t>relés</a:t>
            </a:r>
            <a:r>
              <a:rPr lang="es-ES" sz="2400" spc="53" dirty="0" smtClean="0">
                <a:cs typeface="Arial Unicode MS"/>
              </a:rPr>
              <a:t> </a:t>
            </a:r>
            <a:r>
              <a:rPr lang="es-ES" sz="2400" dirty="0" smtClean="0">
                <a:cs typeface="Arial Unicode MS"/>
              </a:rPr>
              <a:t>de</a:t>
            </a:r>
            <a:r>
              <a:rPr lang="es-ES" sz="2400" spc="53" dirty="0" smtClean="0">
                <a:cs typeface="Arial Unicode MS"/>
              </a:rPr>
              <a:t> </a:t>
            </a:r>
            <a:r>
              <a:rPr lang="es-ES" sz="2400" dirty="0" smtClean="0">
                <a:cs typeface="Arial Unicode MS"/>
              </a:rPr>
              <a:t>verificación</a:t>
            </a:r>
            <a:r>
              <a:rPr lang="es-ES" sz="2400" spc="50" dirty="0" smtClean="0">
                <a:cs typeface="Arial Unicode MS"/>
              </a:rPr>
              <a:t> </a:t>
            </a:r>
            <a:r>
              <a:rPr lang="es-ES" sz="2400" dirty="0" smtClean="0">
                <a:cs typeface="Arial Unicode MS"/>
              </a:rPr>
              <a:t>de</a:t>
            </a:r>
            <a:r>
              <a:rPr lang="es-ES" sz="2400" spc="53" dirty="0" smtClean="0">
                <a:cs typeface="Arial Unicode MS"/>
              </a:rPr>
              <a:t> </a:t>
            </a:r>
            <a:r>
              <a:rPr lang="es-ES" sz="2400" spc="-6" dirty="0" smtClean="0">
                <a:cs typeface="Arial Unicode MS"/>
              </a:rPr>
              <a:t>sincronismo.</a:t>
            </a:r>
            <a:endParaRPr lang="es-ES" sz="2400" dirty="0" smtClean="0">
              <a:cs typeface="Arial Unicode MS"/>
            </a:endParaRPr>
          </a:p>
          <a:p>
            <a:pPr marL="69441" indent="-61505" algn="just">
              <a:spcBef>
                <a:spcPts val="156"/>
              </a:spcBef>
              <a:buAutoNum type="arabicPeriod"/>
              <a:tabLst>
                <a:tab pos="69838" algn="l"/>
              </a:tabLst>
            </a:pPr>
            <a:r>
              <a:rPr lang="es-ES" sz="2400" dirty="0" smtClean="0">
                <a:cs typeface="Arial Unicode MS"/>
              </a:rPr>
              <a:t>Los</a:t>
            </a:r>
            <a:r>
              <a:rPr lang="es-ES" sz="2400" spc="56" dirty="0" smtClean="0">
                <a:cs typeface="Arial Unicode MS"/>
              </a:rPr>
              <a:t> </a:t>
            </a:r>
            <a:r>
              <a:rPr lang="es-ES" sz="2400" dirty="0" smtClean="0">
                <a:cs typeface="Arial Unicode MS"/>
              </a:rPr>
              <a:t>relés</a:t>
            </a:r>
            <a:r>
              <a:rPr lang="es-ES" sz="2400" spc="56" dirty="0" smtClean="0">
                <a:cs typeface="Arial Unicode MS"/>
              </a:rPr>
              <a:t> </a:t>
            </a:r>
            <a:r>
              <a:rPr lang="es-ES" sz="2400" dirty="0" smtClean="0">
                <a:cs typeface="Arial Unicode MS"/>
              </a:rPr>
              <a:t>de</a:t>
            </a:r>
            <a:r>
              <a:rPr lang="es-ES" sz="2400" spc="56" dirty="0" smtClean="0">
                <a:cs typeface="Arial Unicode MS"/>
              </a:rPr>
              <a:t> </a:t>
            </a:r>
            <a:r>
              <a:rPr lang="es-ES" sz="2400" dirty="0" smtClean="0">
                <a:cs typeface="Arial Unicode MS"/>
              </a:rPr>
              <a:t>programación</a:t>
            </a:r>
            <a:r>
              <a:rPr lang="es-ES" sz="2400" spc="56" dirty="0" smtClean="0">
                <a:cs typeface="Arial Unicode MS"/>
              </a:rPr>
              <a:t> </a:t>
            </a:r>
            <a:r>
              <a:rPr lang="es-ES" sz="2400" dirty="0" smtClean="0">
                <a:cs typeface="Arial Unicode MS"/>
              </a:rPr>
              <a:t>tienen</a:t>
            </a:r>
            <a:r>
              <a:rPr lang="es-ES" sz="2400" spc="56" dirty="0" smtClean="0">
                <a:cs typeface="Arial Unicode MS"/>
              </a:rPr>
              <a:t> </a:t>
            </a:r>
            <a:r>
              <a:rPr lang="es-ES" sz="2400" dirty="0" smtClean="0">
                <a:cs typeface="Arial Unicode MS"/>
              </a:rPr>
              <a:t>secuencias</a:t>
            </a:r>
            <a:r>
              <a:rPr lang="es-ES" sz="2400" spc="56" dirty="0" smtClean="0">
                <a:cs typeface="Arial Unicode MS"/>
              </a:rPr>
              <a:t> </a:t>
            </a:r>
            <a:r>
              <a:rPr lang="es-ES" sz="2400" dirty="0" smtClean="0">
                <a:cs typeface="Arial Unicode MS"/>
              </a:rPr>
              <a:t>eléctricas,</a:t>
            </a:r>
            <a:r>
              <a:rPr lang="es-ES" sz="2400" spc="56" dirty="0" smtClean="0">
                <a:cs typeface="Arial Unicode MS"/>
              </a:rPr>
              <a:t> </a:t>
            </a:r>
            <a:r>
              <a:rPr lang="es-ES" sz="2400" dirty="0" smtClean="0">
                <a:cs typeface="Arial Unicode MS"/>
              </a:rPr>
              <a:t>como</a:t>
            </a:r>
            <a:r>
              <a:rPr lang="es-ES" sz="2400" spc="56" dirty="0" smtClean="0">
                <a:cs typeface="Arial Unicode MS"/>
              </a:rPr>
              <a:t> </a:t>
            </a:r>
            <a:r>
              <a:rPr lang="es-ES" sz="2400" dirty="0" smtClean="0">
                <a:cs typeface="Arial Unicode MS"/>
              </a:rPr>
              <a:t>relés</a:t>
            </a:r>
            <a:r>
              <a:rPr lang="es-ES" sz="2400" spc="60" dirty="0" smtClean="0">
                <a:cs typeface="Arial Unicode MS"/>
              </a:rPr>
              <a:t> </a:t>
            </a:r>
            <a:r>
              <a:rPr lang="es-ES" sz="2400" dirty="0" smtClean="0">
                <a:cs typeface="Arial Unicode MS"/>
              </a:rPr>
              <a:t>de</a:t>
            </a:r>
            <a:r>
              <a:rPr lang="es-ES" sz="2400" spc="56" dirty="0" smtClean="0">
                <a:cs typeface="Arial Unicode MS"/>
              </a:rPr>
              <a:t> </a:t>
            </a:r>
            <a:r>
              <a:rPr lang="es-ES" sz="2400" spc="-6" dirty="0" smtClean="0">
                <a:cs typeface="Arial Unicode MS"/>
              </a:rPr>
              <a:t>reenganche</a:t>
            </a:r>
            <a:endParaRPr lang="es-ES" sz="2400" dirty="0" smtClean="0">
              <a:cs typeface="Arial Unicode MS"/>
            </a:endParaRPr>
          </a:p>
          <a:p>
            <a:pPr marL="123009" algn="just">
              <a:spcBef>
                <a:spcPts val="225"/>
              </a:spcBef>
            </a:pPr>
            <a:r>
              <a:rPr lang="es-ES" sz="2400" dirty="0" smtClean="0">
                <a:cs typeface="Arial Unicode MS"/>
              </a:rPr>
              <a:t>automático</a:t>
            </a:r>
            <a:r>
              <a:rPr lang="es-ES" sz="2400" spc="62" dirty="0" smtClean="0">
                <a:cs typeface="Arial Unicode MS"/>
              </a:rPr>
              <a:t> </a:t>
            </a:r>
            <a:r>
              <a:rPr lang="es-ES" sz="2400" dirty="0" smtClean="0">
                <a:cs typeface="Arial Unicode MS"/>
              </a:rPr>
              <a:t>y</a:t>
            </a:r>
            <a:r>
              <a:rPr lang="es-ES" sz="2400" spc="66" dirty="0" smtClean="0">
                <a:cs typeface="Arial Unicode MS"/>
              </a:rPr>
              <a:t> </a:t>
            </a:r>
            <a:r>
              <a:rPr lang="es-ES" sz="2400" dirty="0" smtClean="0">
                <a:cs typeface="Arial Unicode MS"/>
              </a:rPr>
              <a:t>de</a:t>
            </a:r>
            <a:r>
              <a:rPr lang="es-ES" sz="2400" spc="62" dirty="0" smtClean="0">
                <a:cs typeface="Arial Unicode MS"/>
              </a:rPr>
              <a:t> </a:t>
            </a:r>
            <a:r>
              <a:rPr lang="es-ES" sz="2400" spc="-6" dirty="0" smtClean="0">
                <a:cs typeface="Arial Unicode MS"/>
              </a:rPr>
              <a:t>sincronización.</a:t>
            </a:r>
            <a:endParaRPr lang="es-ES" sz="2400" dirty="0" smtClean="0">
              <a:cs typeface="Arial Unicode MS"/>
            </a:endParaRPr>
          </a:p>
          <a:p>
            <a:pPr marL="69838" marR="267049" indent="-69838" algn="just">
              <a:buAutoNum type="arabicPeriod" startAt="4"/>
              <a:tabLst>
                <a:tab pos="69838" algn="l"/>
              </a:tabLst>
            </a:pPr>
            <a:r>
              <a:rPr lang="es-ES" sz="2400" dirty="0" smtClean="0">
                <a:cs typeface="Arial Unicode MS"/>
              </a:rPr>
              <a:t>Los</a:t>
            </a:r>
            <a:r>
              <a:rPr lang="es-ES" sz="2400" spc="56" dirty="0" smtClean="0">
                <a:cs typeface="Arial Unicode MS"/>
              </a:rPr>
              <a:t> </a:t>
            </a:r>
            <a:r>
              <a:rPr lang="es-ES" sz="2400" dirty="0" smtClean="0">
                <a:cs typeface="Arial Unicode MS"/>
              </a:rPr>
              <a:t>relés</a:t>
            </a:r>
            <a:r>
              <a:rPr lang="es-ES" sz="2400" spc="60" dirty="0" smtClean="0">
                <a:cs typeface="Arial Unicode MS"/>
              </a:rPr>
              <a:t> </a:t>
            </a:r>
            <a:r>
              <a:rPr lang="es-ES" sz="2400" dirty="0" smtClean="0">
                <a:cs typeface="Arial Unicode MS"/>
              </a:rPr>
              <a:t>de</a:t>
            </a:r>
            <a:r>
              <a:rPr lang="es-ES" sz="2400" spc="60" dirty="0" smtClean="0">
                <a:cs typeface="Arial Unicode MS"/>
              </a:rPr>
              <a:t> </a:t>
            </a:r>
            <a:r>
              <a:rPr lang="es-ES" sz="2400" dirty="0" smtClean="0">
                <a:cs typeface="Arial Unicode MS"/>
              </a:rPr>
              <a:t>regulación,</a:t>
            </a:r>
            <a:r>
              <a:rPr lang="es-ES" sz="2400" spc="60" dirty="0" smtClean="0">
                <a:cs typeface="Arial Unicode MS"/>
              </a:rPr>
              <a:t> </a:t>
            </a:r>
            <a:r>
              <a:rPr lang="es-ES" sz="2400" dirty="0" smtClean="0">
                <a:cs typeface="Arial Unicode MS"/>
              </a:rPr>
              <a:t>como</a:t>
            </a:r>
            <a:r>
              <a:rPr lang="es-ES" sz="2400" spc="60" dirty="0" smtClean="0">
                <a:cs typeface="Arial Unicode MS"/>
              </a:rPr>
              <a:t> </a:t>
            </a:r>
            <a:r>
              <a:rPr lang="es-ES" sz="2400" dirty="0" smtClean="0">
                <a:cs typeface="Arial Unicode MS"/>
              </a:rPr>
              <a:t>los</a:t>
            </a:r>
            <a:r>
              <a:rPr lang="es-ES" sz="2400" spc="60" dirty="0" smtClean="0">
                <a:cs typeface="Arial Unicode MS"/>
              </a:rPr>
              <a:t> </a:t>
            </a:r>
            <a:r>
              <a:rPr lang="es-ES" sz="2400" dirty="0" smtClean="0">
                <a:cs typeface="Arial Unicode MS"/>
              </a:rPr>
              <a:t>relés</a:t>
            </a:r>
            <a:r>
              <a:rPr lang="es-ES" sz="2400" spc="60" dirty="0" smtClean="0">
                <a:cs typeface="Arial Unicode MS"/>
              </a:rPr>
              <a:t> </a:t>
            </a:r>
            <a:r>
              <a:rPr lang="es-ES" sz="2400" dirty="0" smtClean="0">
                <a:cs typeface="Arial Unicode MS"/>
              </a:rPr>
              <a:t>reguladores</a:t>
            </a:r>
            <a:r>
              <a:rPr lang="es-ES" sz="2400" spc="56" dirty="0" smtClean="0">
                <a:cs typeface="Arial Unicode MS"/>
              </a:rPr>
              <a:t> </a:t>
            </a:r>
            <a:r>
              <a:rPr lang="es-ES" sz="2400" dirty="0" smtClean="0">
                <a:cs typeface="Arial Unicode MS"/>
              </a:rPr>
              <a:t>de</a:t>
            </a:r>
            <a:r>
              <a:rPr lang="es-ES" sz="2400" spc="60" dirty="0" smtClean="0">
                <a:cs typeface="Arial Unicode MS"/>
              </a:rPr>
              <a:t> </a:t>
            </a:r>
            <a:r>
              <a:rPr lang="es-ES" sz="2400" dirty="0" smtClean="0">
                <a:cs typeface="Arial Unicode MS"/>
              </a:rPr>
              <a:t>voltaje,</a:t>
            </a:r>
            <a:r>
              <a:rPr lang="es-ES" sz="2400" spc="60" dirty="0" smtClean="0">
                <a:cs typeface="Arial Unicode MS"/>
              </a:rPr>
              <a:t> </a:t>
            </a:r>
            <a:r>
              <a:rPr lang="es-ES" sz="2400" dirty="0" smtClean="0">
                <a:cs typeface="Arial Unicode MS"/>
              </a:rPr>
              <a:t>regulan</a:t>
            </a:r>
            <a:r>
              <a:rPr lang="es-ES" sz="2400" spc="60" dirty="0" smtClean="0">
                <a:cs typeface="Arial Unicode MS"/>
              </a:rPr>
              <a:t> </a:t>
            </a:r>
            <a:r>
              <a:rPr lang="es-ES" sz="2400" dirty="0" smtClean="0">
                <a:cs typeface="Arial Unicode MS"/>
              </a:rPr>
              <a:t>el</a:t>
            </a:r>
            <a:r>
              <a:rPr lang="es-ES" sz="2400" spc="60" dirty="0" smtClean="0">
                <a:cs typeface="Arial Unicode MS"/>
              </a:rPr>
              <a:t> </a:t>
            </a:r>
            <a:r>
              <a:rPr lang="es-ES" sz="2400" dirty="0" smtClean="0">
                <a:cs typeface="Arial Unicode MS"/>
              </a:rPr>
              <a:t>voltaje</a:t>
            </a:r>
            <a:r>
              <a:rPr lang="es-ES" sz="2400" spc="60" dirty="0" smtClean="0">
                <a:cs typeface="Arial Unicode MS"/>
              </a:rPr>
              <a:t> </a:t>
            </a:r>
            <a:r>
              <a:rPr lang="es-ES" sz="2400" spc="-16" dirty="0" smtClean="0">
                <a:cs typeface="Arial Unicode MS"/>
              </a:rPr>
              <a:t>del</a:t>
            </a:r>
            <a:r>
              <a:rPr lang="es-ES" sz="2400" spc="125" dirty="0" smtClean="0">
                <a:cs typeface="Arial Unicode MS"/>
              </a:rPr>
              <a:t> </a:t>
            </a:r>
            <a:r>
              <a:rPr lang="es-ES" sz="2400" dirty="0" smtClean="0">
                <a:cs typeface="Arial Unicode MS"/>
              </a:rPr>
              <a:t>transformador</a:t>
            </a:r>
            <a:r>
              <a:rPr lang="es-ES" sz="2400" spc="103" dirty="0" smtClean="0">
                <a:cs typeface="Arial Unicode MS"/>
              </a:rPr>
              <a:t> </a:t>
            </a:r>
            <a:r>
              <a:rPr lang="es-ES" sz="2400" dirty="0" smtClean="0">
                <a:cs typeface="Arial Unicode MS"/>
              </a:rPr>
              <a:t>cambiando</a:t>
            </a:r>
            <a:r>
              <a:rPr lang="es-ES" sz="2400" spc="107" dirty="0" smtClean="0">
                <a:cs typeface="Arial Unicode MS"/>
              </a:rPr>
              <a:t> </a:t>
            </a:r>
            <a:r>
              <a:rPr lang="es-ES" sz="2400" dirty="0" smtClean="0">
                <a:cs typeface="Arial Unicode MS"/>
              </a:rPr>
              <a:t>el</a:t>
            </a:r>
            <a:r>
              <a:rPr lang="es-ES" sz="2400" spc="107" dirty="0" smtClean="0">
                <a:cs typeface="Arial Unicode MS"/>
              </a:rPr>
              <a:t> </a:t>
            </a:r>
            <a:r>
              <a:rPr lang="es-ES" sz="2400" dirty="0" smtClean="0">
                <a:cs typeface="Arial Unicode MS"/>
              </a:rPr>
              <a:t>cambiador</a:t>
            </a:r>
            <a:r>
              <a:rPr lang="es-ES" sz="2400" spc="107" dirty="0" smtClean="0">
                <a:cs typeface="Arial Unicode MS"/>
              </a:rPr>
              <a:t> </a:t>
            </a:r>
            <a:r>
              <a:rPr lang="es-ES" sz="2400" dirty="0" smtClean="0">
                <a:cs typeface="Arial Unicode MS"/>
              </a:rPr>
              <a:t>de</a:t>
            </a:r>
            <a:r>
              <a:rPr lang="es-ES" sz="2400" spc="107" dirty="0" smtClean="0">
                <a:cs typeface="Arial Unicode MS"/>
              </a:rPr>
              <a:t> </a:t>
            </a:r>
            <a:r>
              <a:rPr lang="es-ES" sz="2400" dirty="0" smtClean="0">
                <a:cs typeface="Arial Unicode MS"/>
              </a:rPr>
              <a:t>tomas</a:t>
            </a:r>
            <a:r>
              <a:rPr lang="es-ES" sz="2400" spc="107" dirty="0" smtClean="0">
                <a:cs typeface="Arial Unicode MS"/>
              </a:rPr>
              <a:t> </a:t>
            </a:r>
            <a:r>
              <a:rPr lang="es-ES" sz="2400" dirty="0" smtClean="0">
                <a:cs typeface="Arial Unicode MS"/>
              </a:rPr>
              <a:t>bajo</a:t>
            </a:r>
            <a:r>
              <a:rPr lang="es-ES" sz="2400" spc="107" dirty="0" smtClean="0">
                <a:cs typeface="Arial Unicode MS"/>
              </a:rPr>
              <a:t> </a:t>
            </a:r>
            <a:r>
              <a:rPr lang="es-ES" sz="2400" spc="-6" dirty="0" smtClean="0">
                <a:cs typeface="Arial Unicode MS"/>
              </a:rPr>
              <a:t>carga.</a:t>
            </a:r>
            <a:endParaRPr lang="es-ES" sz="2400" dirty="0" smtClean="0">
              <a:cs typeface="Arial Unicode MS"/>
            </a:endParaRPr>
          </a:p>
          <a:p>
            <a:pPr marL="69441" indent="-61505" algn="just">
              <a:spcBef>
                <a:spcPts val="219"/>
              </a:spcBef>
              <a:buAutoNum type="arabicPeriod" startAt="4"/>
              <a:tabLst>
                <a:tab pos="69838" algn="l"/>
              </a:tabLst>
            </a:pPr>
            <a:r>
              <a:rPr lang="es-ES" sz="2400" dirty="0" smtClean="0">
                <a:cs typeface="Arial Unicode MS"/>
              </a:rPr>
              <a:t>Los</a:t>
            </a:r>
            <a:r>
              <a:rPr lang="es-ES" sz="2400" spc="50" dirty="0" smtClean="0">
                <a:cs typeface="Arial Unicode MS"/>
              </a:rPr>
              <a:t> </a:t>
            </a:r>
            <a:r>
              <a:rPr lang="es-ES" sz="2400" dirty="0" smtClean="0">
                <a:cs typeface="Arial Unicode MS"/>
              </a:rPr>
              <a:t>relés</a:t>
            </a:r>
            <a:r>
              <a:rPr lang="es-ES" sz="2400" spc="53" dirty="0" smtClean="0">
                <a:cs typeface="Arial Unicode MS"/>
              </a:rPr>
              <a:t> </a:t>
            </a:r>
            <a:r>
              <a:rPr lang="es-ES" sz="2400" dirty="0" smtClean="0">
                <a:cs typeface="Arial Unicode MS"/>
              </a:rPr>
              <a:t>auxiliares</a:t>
            </a:r>
            <a:r>
              <a:rPr lang="es-ES" sz="2400" spc="53" dirty="0" smtClean="0">
                <a:cs typeface="Arial Unicode MS"/>
              </a:rPr>
              <a:t> </a:t>
            </a:r>
            <a:r>
              <a:rPr lang="es-ES" sz="2400" dirty="0" smtClean="0">
                <a:cs typeface="Arial Unicode MS"/>
              </a:rPr>
              <a:t>incluyen</a:t>
            </a:r>
            <a:r>
              <a:rPr lang="es-ES" sz="2400" spc="50" dirty="0" smtClean="0">
                <a:cs typeface="Arial Unicode MS"/>
              </a:rPr>
              <a:t> </a:t>
            </a:r>
            <a:r>
              <a:rPr lang="es-ES" sz="2400" dirty="0" smtClean="0">
                <a:cs typeface="Arial Unicode MS"/>
              </a:rPr>
              <a:t>relés</a:t>
            </a:r>
            <a:r>
              <a:rPr lang="es-ES" sz="2400" spc="53" dirty="0" smtClean="0">
                <a:cs typeface="Arial Unicode MS"/>
              </a:rPr>
              <a:t> </a:t>
            </a:r>
            <a:r>
              <a:rPr lang="es-ES" sz="2400" dirty="0" smtClean="0">
                <a:cs typeface="Arial Unicode MS"/>
              </a:rPr>
              <a:t>repetidores</a:t>
            </a:r>
            <a:r>
              <a:rPr lang="es-ES" sz="2400" spc="53" dirty="0" smtClean="0">
                <a:cs typeface="Arial Unicode MS"/>
              </a:rPr>
              <a:t> </a:t>
            </a:r>
            <a:r>
              <a:rPr lang="es-ES" sz="2400" dirty="0" smtClean="0">
                <a:cs typeface="Arial Unicode MS"/>
              </a:rPr>
              <a:t>y</a:t>
            </a:r>
            <a:r>
              <a:rPr lang="es-ES" sz="2400" spc="53" dirty="0" smtClean="0">
                <a:cs typeface="Arial Unicode MS"/>
              </a:rPr>
              <a:t> </a:t>
            </a:r>
            <a:r>
              <a:rPr lang="es-ES" sz="2400" dirty="0" smtClean="0">
                <a:cs typeface="Arial Unicode MS"/>
              </a:rPr>
              <a:t>relés</a:t>
            </a:r>
            <a:r>
              <a:rPr lang="es-ES" sz="2400" spc="50" dirty="0" smtClean="0">
                <a:cs typeface="Arial Unicode MS"/>
              </a:rPr>
              <a:t> </a:t>
            </a:r>
            <a:r>
              <a:rPr lang="es-ES" sz="2400" dirty="0" smtClean="0">
                <a:cs typeface="Arial Unicode MS"/>
              </a:rPr>
              <a:t>de</a:t>
            </a:r>
            <a:r>
              <a:rPr lang="es-ES" sz="2400" spc="53" dirty="0" smtClean="0">
                <a:cs typeface="Arial Unicode MS"/>
              </a:rPr>
              <a:t> </a:t>
            </a:r>
            <a:r>
              <a:rPr lang="es-ES" sz="2400" dirty="0" smtClean="0">
                <a:cs typeface="Arial Unicode MS"/>
              </a:rPr>
              <a:t>vigilancia</a:t>
            </a:r>
            <a:r>
              <a:rPr lang="es-ES" sz="2400" spc="53" dirty="0" smtClean="0">
                <a:cs typeface="Arial Unicode MS"/>
              </a:rPr>
              <a:t> </a:t>
            </a:r>
            <a:r>
              <a:rPr lang="es-ES" sz="2400" dirty="0" smtClean="0">
                <a:cs typeface="Arial Unicode MS"/>
              </a:rPr>
              <a:t>de</a:t>
            </a:r>
            <a:r>
              <a:rPr lang="es-ES" sz="2400" spc="53" dirty="0" smtClean="0">
                <a:cs typeface="Arial Unicode MS"/>
              </a:rPr>
              <a:t> </a:t>
            </a:r>
            <a:r>
              <a:rPr lang="es-ES" sz="2400" spc="-6" dirty="0" smtClean="0">
                <a:cs typeface="Arial Unicode MS"/>
              </a:rPr>
              <a:t>disparo.</a:t>
            </a:r>
            <a:endParaRPr lang="es-ES" sz="2400" dirty="0" smtClean="0">
              <a:cs typeface="Arial Unicode MS"/>
            </a:endParaRPr>
          </a:p>
          <a:p>
            <a:pPr algn="just"/>
            <a:endParaRPr lang="es-ES" sz="2400" dirty="0" smtClean="0">
              <a:cs typeface="Arial Unicode MS"/>
            </a:endParaRPr>
          </a:p>
          <a:p>
            <a:pPr marL="7936" algn="just"/>
            <a:r>
              <a:rPr lang="es-ES" sz="2400" b="1" dirty="0" smtClean="0">
                <a:cs typeface="Arial Unicode MS"/>
              </a:rPr>
              <a:t>18.2.2</a:t>
            </a:r>
            <a:r>
              <a:rPr lang="es-ES" sz="2400" b="1" spc="-3" dirty="0" smtClean="0">
                <a:cs typeface="Arial Unicode MS"/>
              </a:rPr>
              <a:t> </a:t>
            </a:r>
            <a:r>
              <a:rPr lang="es-ES" sz="2400" b="1" spc="-19" dirty="0" smtClean="0">
                <a:cs typeface="Arial Unicode MS"/>
              </a:rPr>
              <a:t>CLASIFICACIÓN</a:t>
            </a:r>
            <a:r>
              <a:rPr lang="es-ES" sz="2400" b="1" dirty="0" smtClean="0">
                <a:cs typeface="Arial Unicode MS"/>
              </a:rPr>
              <a:t> </a:t>
            </a:r>
            <a:r>
              <a:rPr lang="es-ES" sz="2400" b="1" spc="-25" dirty="0" smtClean="0">
                <a:cs typeface="Arial Unicode MS"/>
              </a:rPr>
              <a:t>BASADA</a:t>
            </a:r>
            <a:r>
              <a:rPr lang="es-ES" sz="2400" b="1" dirty="0" smtClean="0">
                <a:cs typeface="Arial Unicode MS"/>
              </a:rPr>
              <a:t> </a:t>
            </a:r>
            <a:r>
              <a:rPr lang="es-ES" sz="2400" b="1" spc="-22" dirty="0" smtClean="0">
                <a:cs typeface="Arial Unicode MS"/>
              </a:rPr>
              <a:t>EN</a:t>
            </a:r>
            <a:r>
              <a:rPr lang="es-ES" sz="2400" b="1" spc="-3" dirty="0" smtClean="0">
                <a:cs typeface="Arial Unicode MS"/>
              </a:rPr>
              <a:t> </a:t>
            </a:r>
            <a:r>
              <a:rPr lang="es-ES" sz="2400" b="1" spc="-22" dirty="0" smtClean="0">
                <a:cs typeface="Arial Unicode MS"/>
              </a:rPr>
              <a:t>MAGNITUDES</a:t>
            </a:r>
            <a:r>
              <a:rPr lang="es-ES" sz="2400" b="1" dirty="0" smtClean="0">
                <a:cs typeface="Arial Unicode MS"/>
              </a:rPr>
              <a:t> </a:t>
            </a:r>
            <a:r>
              <a:rPr lang="es-ES" sz="2400" b="1" spc="-37" dirty="0" smtClean="0">
                <a:cs typeface="Arial Unicode MS"/>
              </a:rPr>
              <a:t>DE</a:t>
            </a:r>
            <a:r>
              <a:rPr lang="es-ES" sz="2400" b="1" dirty="0" smtClean="0">
                <a:cs typeface="Arial Unicode MS"/>
              </a:rPr>
              <a:t> </a:t>
            </a:r>
            <a:r>
              <a:rPr lang="es-ES" sz="2400" b="1" spc="-6" dirty="0" smtClean="0">
                <a:cs typeface="Arial Unicode MS"/>
              </a:rPr>
              <a:t>ENTRADA</a:t>
            </a:r>
          </a:p>
          <a:p>
            <a:pPr marL="7936" algn="just"/>
            <a:endParaRPr lang="es-ES" sz="2400" b="1" dirty="0" smtClean="0">
              <a:cs typeface="Arial Unicode MS"/>
            </a:endParaRPr>
          </a:p>
          <a:p>
            <a:pPr marL="69441" indent="-61505" algn="just">
              <a:spcBef>
                <a:spcPts val="562"/>
              </a:spcBef>
              <a:buAutoNum type="arabicPeriod"/>
              <a:tabLst>
                <a:tab pos="69838" algn="l"/>
              </a:tabLst>
            </a:pPr>
            <a:r>
              <a:rPr lang="es-ES" sz="2400" spc="-6" dirty="0" smtClean="0">
                <a:cs typeface="Arial Unicode MS"/>
              </a:rPr>
              <a:t>Relés</a:t>
            </a:r>
            <a:r>
              <a:rPr lang="es-ES" sz="2400" dirty="0" smtClean="0">
                <a:cs typeface="Arial Unicode MS"/>
              </a:rPr>
              <a:t> de</a:t>
            </a:r>
            <a:r>
              <a:rPr lang="es-ES" sz="2400" spc="3" dirty="0" smtClean="0">
                <a:cs typeface="Arial Unicode MS"/>
              </a:rPr>
              <a:t> </a:t>
            </a:r>
            <a:r>
              <a:rPr lang="es-ES" sz="2400" spc="-6" dirty="0" smtClean="0">
                <a:cs typeface="Arial Unicode MS"/>
              </a:rPr>
              <a:t>corriente;</a:t>
            </a:r>
            <a:endParaRPr lang="es-ES" sz="2400" dirty="0" smtClean="0">
              <a:cs typeface="Arial Unicode MS"/>
            </a:endParaRPr>
          </a:p>
          <a:p>
            <a:pPr marL="82535" indent="-74599" algn="just">
              <a:spcBef>
                <a:spcPts val="130"/>
              </a:spcBef>
              <a:buAutoNum type="arabicPeriod"/>
              <a:tabLst>
                <a:tab pos="82932" algn="l"/>
              </a:tabLst>
            </a:pPr>
            <a:r>
              <a:rPr lang="es-ES" sz="2400" spc="-6" dirty="0" smtClean="0">
                <a:cs typeface="Arial Unicode MS"/>
              </a:rPr>
              <a:t>Relés</a:t>
            </a:r>
            <a:r>
              <a:rPr lang="es-ES" sz="2400" spc="-3" dirty="0" smtClean="0">
                <a:cs typeface="Arial Unicode MS"/>
              </a:rPr>
              <a:t> </a:t>
            </a:r>
            <a:r>
              <a:rPr lang="es-ES" sz="2400" dirty="0" smtClean="0">
                <a:cs typeface="Arial Unicode MS"/>
              </a:rPr>
              <a:t>de</a:t>
            </a:r>
            <a:r>
              <a:rPr lang="es-ES" sz="2400" spc="-3" dirty="0" smtClean="0">
                <a:cs typeface="Arial Unicode MS"/>
              </a:rPr>
              <a:t> </a:t>
            </a:r>
            <a:r>
              <a:rPr lang="es-ES" sz="2400" spc="-6" dirty="0" smtClean="0">
                <a:cs typeface="Arial Unicode MS"/>
              </a:rPr>
              <a:t>voltaje;</a:t>
            </a:r>
            <a:endParaRPr lang="es-ES" sz="2400" dirty="0" smtClean="0">
              <a:cs typeface="Arial Unicode MS"/>
            </a:endParaRPr>
          </a:p>
          <a:p>
            <a:pPr marL="69441" indent="-61505" algn="just">
              <a:spcBef>
                <a:spcPts val="203"/>
              </a:spcBef>
              <a:buAutoNum type="arabicPeriod"/>
              <a:tabLst>
                <a:tab pos="69838" algn="l"/>
              </a:tabLst>
            </a:pPr>
            <a:r>
              <a:rPr lang="es-ES" sz="2400" spc="-6" dirty="0" smtClean="0">
                <a:cs typeface="Arial Unicode MS"/>
              </a:rPr>
              <a:t>Relés</a:t>
            </a:r>
            <a:r>
              <a:rPr lang="es-ES" sz="2400" dirty="0" smtClean="0">
                <a:cs typeface="Arial Unicode MS"/>
              </a:rPr>
              <a:t> de</a:t>
            </a:r>
            <a:r>
              <a:rPr lang="es-ES" sz="2400" spc="3" dirty="0" smtClean="0">
                <a:cs typeface="Arial Unicode MS"/>
              </a:rPr>
              <a:t> </a:t>
            </a:r>
            <a:r>
              <a:rPr lang="es-ES" sz="2400" spc="-6" dirty="0" smtClean="0">
                <a:cs typeface="Arial Unicode MS"/>
              </a:rPr>
              <a:t>potencia;</a:t>
            </a:r>
            <a:endParaRPr lang="es-ES" sz="2400" dirty="0" smtClean="0">
              <a:cs typeface="Arial Unicode MS"/>
            </a:endParaRPr>
          </a:p>
          <a:p>
            <a:pPr marL="78170" indent="-70234" algn="just">
              <a:spcBef>
                <a:spcPts val="159"/>
              </a:spcBef>
              <a:buAutoNum type="arabicPeriod"/>
              <a:tabLst>
                <a:tab pos="78567" algn="l"/>
              </a:tabLst>
            </a:pPr>
            <a:r>
              <a:rPr lang="es-ES" sz="2400" spc="-6" dirty="0" smtClean="0">
                <a:cs typeface="Arial Unicode MS"/>
              </a:rPr>
              <a:t>Relés</a:t>
            </a:r>
            <a:r>
              <a:rPr lang="es-ES" sz="2400" dirty="0" smtClean="0">
                <a:cs typeface="Arial Unicode MS"/>
              </a:rPr>
              <a:t> de </a:t>
            </a:r>
            <a:r>
              <a:rPr lang="es-ES" sz="2400" spc="-6" dirty="0" smtClean="0">
                <a:cs typeface="Arial Unicode MS"/>
              </a:rPr>
              <a:t>presión;</a:t>
            </a:r>
            <a:endParaRPr lang="es-ES" sz="2400" dirty="0" smtClean="0">
              <a:cs typeface="Arial Unicode MS"/>
            </a:endParaRPr>
          </a:p>
          <a:p>
            <a:pPr marL="7936" algn="just">
              <a:spcBef>
                <a:spcPts val="62"/>
              </a:spcBef>
            </a:pPr>
            <a:endParaRPr lang="es-ES" sz="1050" dirty="0" smtClean="0">
              <a:latin typeface="Arial Unicode MS"/>
              <a:cs typeface="Arial Unicode MS"/>
            </a:endParaRPr>
          </a:p>
          <a:p>
            <a:endParaRPr lang="es-ES" dirty="0"/>
          </a:p>
        </p:txBody>
      </p:sp>
      <p:sp>
        <p:nvSpPr>
          <p:cNvPr id="4" name="Marcador de número de diapositiva 3"/>
          <p:cNvSpPr>
            <a:spLocks noGrp="1"/>
          </p:cNvSpPr>
          <p:nvPr>
            <p:ph type="sldNum" sz="quarter" idx="10"/>
          </p:nvPr>
        </p:nvSpPr>
        <p:spPr/>
        <p:txBody>
          <a:bodyPr/>
          <a:lstStyle/>
          <a:p>
            <a:fld id="{10A6FAAE-770A-4158-A9EC-4100996E8778}" type="slidenum">
              <a:rPr lang="es-ES" smtClean="0"/>
              <a:t>1</a:t>
            </a:fld>
            <a:endParaRPr lang="es-ES"/>
          </a:p>
        </p:txBody>
      </p:sp>
    </p:spTree>
    <p:extLst>
      <p:ext uri="{BB962C8B-B14F-4D97-AF65-F5344CB8AC3E}">
        <p14:creationId xmlns:p14="http://schemas.microsoft.com/office/powerpoint/2010/main" val="2252574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019227" y="2244726"/>
            <a:ext cx="18115360" cy="4775200"/>
          </a:xfrm>
        </p:spPr>
        <p:txBody>
          <a:bodyPr anchor="b"/>
          <a:lstStyle>
            <a:lvl1pPr algn="ctr">
              <a:defRPr sz="11887"/>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3019227" y="7204076"/>
            <a:ext cx="18115360" cy="3311524"/>
          </a:xfrm>
        </p:spPr>
        <p:txBody>
          <a:bodyPr/>
          <a:lstStyle>
            <a:lvl1pPr marL="0" indent="0" algn="ctr">
              <a:buNone/>
              <a:defRPr sz="4755"/>
            </a:lvl1pPr>
            <a:lvl2pPr marL="905759" indent="0" algn="ctr">
              <a:buNone/>
              <a:defRPr sz="3962"/>
            </a:lvl2pPr>
            <a:lvl3pPr marL="1811518" indent="0" algn="ctr">
              <a:buNone/>
              <a:defRPr sz="3566"/>
            </a:lvl3pPr>
            <a:lvl4pPr marL="2717277" indent="0" algn="ctr">
              <a:buNone/>
              <a:defRPr sz="3170"/>
            </a:lvl4pPr>
            <a:lvl5pPr marL="3623036" indent="0" algn="ctr">
              <a:buNone/>
              <a:defRPr sz="3170"/>
            </a:lvl5pPr>
            <a:lvl6pPr marL="4528795" indent="0" algn="ctr">
              <a:buNone/>
              <a:defRPr sz="3170"/>
            </a:lvl6pPr>
            <a:lvl7pPr marL="5434554" indent="0" algn="ctr">
              <a:buNone/>
              <a:defRPr sz="3170"/>
            </a:lvl7pPr>
            <a:lvl8pPr marL="6340312" indent="0" algn="ctr">
              <a:buNone/>
              <a:defRPr sz="3170"/>
            </a:lvl8pPr>
            <a:lvl9pPr marL="7246071" indent="0" algn="ctr">
              <a:buNone/>
              <a:defRPr sz="317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7210DD75-FA81-474D-B7EF-6BCEEFBB1D35}"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202D663-70A9-4466-968F-CCF670CB6000}" type="slidenum">
              <a:rPr lang="es-ES" smtClean="0"/>
              <a:t>‹Nº›</a:t>
            </a:fld>
            <a:endParaRPr lang="es-ES"/>
          </a:p>
        </p:txBody>
      </p:sp>
    </p:spTree>
    <p:extLst>
      <p:ext uri="{BB962C8B-B14F-4D97-AF65-F5344CB8AC3E}">
        <p14:creationId xmlns:p14="http://schemas.microsoft.com/office/powerpoint/2010/main" val="3780745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210DD75-FA81-474D-B7EF-6BCEEFBB1D35}"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202D663-70A9-4466-968F-CCF670CB6000}" type="slidenum">
              <a:rPr lang="es-ES" smtClean="0"/>
              <a:t>‹Nº›</a:t>
            </a:fld>
            <a:endParaRPr lang="es-ES"/>
          </a:p>
        </p:txBody>
      </p:sp>
    </p:spTree>
    <p:extLst>
      <p:ext uri="{BB962C8B-B14F-4D97-AF65-F5344CB8AC3E}">
        <p14:creationId xmlns:p14="http://schemas.microsoft.com/office/powerpoint/2010/main" val="4059606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647994" y="3419477"/>
            <a:ext cx="20832664" cy="5705474"/>
          </a:xfrm>
        </p:spPr>
        <p:txBody>
          <a:bodyPr anchor="b"/>
          <a:lstStyle>
            <a:lvl1pPr>
              <a:defRPr sz="11887"/>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47994" y="9178927"/>
            <a:ext cx="20832664" cy="3000374"/>
          </a:xfrm>
        </p:spPr>
        <p:txBody>
          <a:bodyPr/>
          <a:lstStyle>
            <a:lvl1pPr marL="0" indent="0">
              <a:buNone/>
              <a:defRPr sz="4755">
                <a:solidFill>
                  <a:schemeClr val="tx1">
                    <a:tint val="75000"/>
                  </a:schemeClr>
                </a:solidFill>
              </a:defRPr>
            </a:lvl1pPr>
            <a:lvl2pPr marL="905759" indent="0">
              <a:buNone/>
              <a:defRPr sz="3962">
                <a:solidFill>
                  <a:schemeClr val="tx1">
                    <a:tint val="75000"/>
                  </a:schemeClr>
                </a:solidFill>
              </a:defRPr>
            </a:lvl2pPr>
            <a:lvl3pPr marL="1811518" indent="0">
              <a:buNone/>
              <a:defRPr sz="3566">
                <a:solidFill>
                  <a:schemeClr val="tx1">
                    <a:tint val="75000"/>
                  </a:schemeClr>
                </a:solidFill>
              </a:defRPr>
            </a:lvl3pPr>
            <a:lvl4pPr marL="2717277" indent="0">
              <a:buNone/>
              <a:defRPr sz="3170">
                <a:solidFill>
                  <a:schemeClr val="tx1">
                    <a:tint val="75000"/>
                  </a:schemeClr>
                </a:solidFill>
              </a:defRPr>
            </a:lvl4pPr>
            <a:lvl5pPr marL="3623036" indent="0">
              <a:buNone/>
              <a:defRPr sz="3170">
                <a:solidFill>
                  <a:schemeClr val="tx1">
                    <a:tint val="75000"/>
                  </a:schemeClr>
                </a:solidFill>
              </a:defRPr>
            </a:lvl5pPr>
            <a:lvl6pPr marL="4528795" indent="0">
              <a:buNone/>
              <a:defRPr sz="3170">
                <a:solidFill>
                  <a:schemeClr val="tx1">
                    <a:tint val="75000"/>
                  </a:schemeClr>
                </a:solidFill>
              </a:defRPr>
            </a:lvl6pPr>
            <a:lvl7pPr marL="5434554" indent="0">
              <a:buNone/>
              <a:defRPr sz="3170">
                <a:solidFill>
                  <a:schemeClr val="tx1">
                    <a:tint val="75000"/>
                  </a:schemeClr>
                </a:solidFill>
              </a:defRPr>
            </a:lvl7pPr>
            <a:lvl8pPr marL="6340312" indent="0">
              <a:buNone/>
              <a:defRPr sz="3170">
                <a:solidFill>
                  <a:schemeClr val="tx1">
                    <a:tint val="75000"/>
                  </a:schemeClr>
                </a:solidFill>
              </a:defRPr>
            </a:lvl8pPr>
            <a:lvl9pPr marL="7246071" indent="0">
              <a:buNone/>
              <a:defRPr sz="317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7210DD75-FA81-474D-B7EF-6BCEEFBB1D35}"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202D663-70A9-4466-968F-CCF670CB6000}" type="slidenum">
              <a:rPr lang="es-ES" smtClean="0"/>
              <a:t>‹Nº›</a:t>
            </a:fld>
            <a:endParaRPr lang="es-ES"/>
          </a:p>
        </p:txBody>
      </p:sp>
    </p:spTree>
    <p:extLst>
      <p:ext uri="{BB962C8B-B14F-4D97-AF65-F5344CB8AC3E}">
        <p14:creationId xmlns:p14="http://schemas.microsoft.com/office/powerpoint/2010/main" val="830535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660574" y="3651250"/>
            <a:ext cx="10265371"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12227868" y="3651250"/>
            <a:ext cx="10265371"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7210DD75-FA81-474D-B7EF-6BCEEFBB1D35}" type="datetimeFigureOut">
              <a:rPr lang="es-ES" smtClean="0"/>
              <a:t>10/04/2023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202D663-70A9-4466-968F-CCF670CB6000}" type="slidenum">
              <a:rPr lang="es-ES" smtClean="0"/>
              <a:t>‹Nº›</a:t>
            </a:fld>
            <a:endParaRPr lang="es-ES"/>
          </a:p>
        </p:txBody>
      </p:sp>
    </p:spTree>
    <p:extLst>
      <p:ext uri="{BB962C8B-B14F-4D97-AF65-F5344CB8AC3E}">
        <p14:creationId xmlns:p14="http://schemas.microsoft.com/office/powerpoint/2010/main" val="3844179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663721" y="730251"/>
            <a:ext cx="20832664" cy="2651126"/>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3722" y="3362326"/>
            <a:ext cx="10218194" cy="1647824"/>
          </a:xfrm>
        </p:spPr>
        <p:txBody>
          <a:bodyPr anchor="b"/>
          <a:lstStyle>
            <a:lvl1pPr marL="0" indent="0">
              <a:buNone/>
              <a:defRPr sz="4755" b="1"/>
            </a:lvl1pPr>
            <a:lvl2pPr marL="905759" indent="0">
              <a:buNone/>
              <a:defRPr sz="3962" b="1"/>
            </a:lvl2pPr>
            <a:lvl3pPr marL="1811518" indent="0">
              <a:buNone/>
              <a:defRPr sz="3566" b="1"/>
            </a:lvl3pPr>
            <a:lvl4pPr marL="2717277" indent="0">
              <a:buNone/>
              <a:defRPr sz="3170" b="1"/>
            </a:lvl4pPr>
            <a:lvl5pPr marL="3623036" indent="0">
              <a:buNone/>
              <a:defRPr sz="3170" b="1"/>
            </a:lvl5pPr>
            <a:lvl6pPr marL="4528795" indent="0">
              <a:buNone/>
              <a:defRPr sz="3170" b="1"/>
            </a:lvl6pPr>
            <a:lvl7pPr marL="5434554" indent="0">
              <a:buNone/>
              <a:defRPr sz="3170" b="1"/>
            </a:lvl7pPr>
            <a:lvl8pPr marL="6340312" indent="0">
              <a:buNone/>
              <a:defRPr sz="3170" b="1"/>
            </a:lvl8pPr>
            <a:lvl9pPr marL="7246071" indent="0">
              <a:buNone/>
              <a:defRPr sz="3170" b="1"/>
            </a:lvl9pPr>
          </a:lstStyle>
          <a:p>
            <a:pPr lvl="0"/>
            <a:r>
              <a:rPr lang="es-ES" smtClean="0"/>
              <a:t>Editar el estilo de texto del patrón</a:t>
            </a:r>
          </a:p>
        </p:txBody>
      </p:sp>
      <p:sp>
        <p:nvSpPr>
          <p:cNvPr id="4" name="Content Placeholder 3"/>
          <p:cNvSpPr>
            <a:spLocks noGrp="1"/>
          </p:cNvSpPr>
          <p:nvPr>
            <p:ph sz="half" idx="2"/>
          </p:nvPr>
        </p:nvSpPr>
        <p:spPr>
          <a:xfrm>
            <a:off x="1663722" y="5010150"/>
            <a:ext cx="10218194"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12227868" y="3362326"/>
            <a:ext cx="10268517" cy="1647824"/>
          </a:xfrm>
        </p:spPr>
        <p:txBody>
          <a:bodyPr anchor="b"/>
          <a:lstStyle>
            <a:lvl1pPr marL="0" indent="0">
              <a:buNone/>
              <a:defRPr sz="4755" b="1"/>
            </a:lvl1pPr>
            <a:lvl2pPr marL="905759" indent="0">
              <a:buNone/>
              <a:defRPr sz="3962" b="1"/>
            </a:lvl2pPr>
            <a:lvl3pPr marL="1811518" indent="0">
              <a:buNone/>
              <a:defRPr sz="3566" b="1"/>
            </a:lvl3pPr>
            <a:lvl4pPr marL="2717277" indent="0">
              <a:buNone/>
              <a:defRPr sz="3170" b="1"/>
            </a:lvl4pPr>
            <a:lvl5pPr marL="3623036" indent="0">
              <a:buNone/>
              <a:defRPr sz="3170" b="1"/>
            </a:lvl5pPr>
            <a:lvl6pPr marL="4528795" indent="0">
              <a:buNone/>
              <a:defRPr sz="3170" b="1"/>
            </a:lvl6pPr>
            <a:lvl7pPr marL="5434554" indent="0">
              <a:buNone/>
              <a:defRPr sz="3170" b="1"/>
            </a:lvl7pPr>
            <a:lvl8pPr marL="6340312" indent="0">
              <a:buNone/>
              <a:defRPr sz="3170" b="1"/>
            </a:lvl8pPr>
            <a:lvl9pPr marL="7246071" indent="0">
              <a:buNone/>
              <a:defRPr sz="3170" b="1"/>
            </a:lvl9pPr>
          </a:lstStyle>
          <a:p>
            <a:pPr lvl="0"/>
            <a:r>
              <a:rPr lang="es-ES" smtClean="0"/>
              <a:t>Editar el estilo de texto del patrón</a:t>
            </a:r>
          </a:p>
        </p:txBody>
      </p:sp>
      <p:sp>
        <p:nvSpPr>
          <p:cNvPr id="6" name="Content Placeholder 5"/>
          <p:cNvSpPr>
            <a:spLocks noGrp="1"/>
          </p:cNvSpPr>
          <p:nvPr>
            <p:ph sz="quarter" idx="4"/>
          </p:nvPr>
        </p:nvSpPr>
        <p:spPr>
          <a:xfrm>
            <a:off x="12227868" y="5010150"/>
            <a:ext cx="10268517"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210DD75-FA81-474D-B7EF-6BCEEFBB1D35}" type="datetimeFigureOut">
              <a:rPr lang="es-ES" smtClean="0"/>
              <a:t>10/04/2023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9202D663-70A9-4466-968F-CCF670CB6000}" type="slidenum">
              <a:rPr lang="es-ES" smtClean="0"/>
              <a:t>‹Nº›</a:t>
            </a:fld>
            <a:endParaRPr lang="es-ES"/>
          </a:p>
        </p:txBody>
      </p:sp>
    </p:spTree>
    <p:extLst>
      <p:ext uri="{BB962C8B-B14F-4D97-AF65-F5344CB8AC3E}">
        <p14:creationId xmlns:p14="http://schemas.microsoft.com/office/powerpoint/2010/main" val="4029538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210DD75-FA81-474D-B7EF-6BCEEFBB1D35}" type="datetimeFigureOut">
              <a:rPr lang="es-ES" smtClean="0"/>
              <a:t>10/04/2023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9202D663-70A9-4466-968F-CCF670CB6000}" type="slidenum">
              <a:rPr lang="es-ES" smtClean="0"/>
              <a:t>‹Nº›</a:t>
            </a:fld>
            <a:endParaRPr lang="es-ES"/>
          </a:p>
        </p:txBody>
      </p:sp>
    </p:spTree>
    <p:extLst>
      <p:ext uri="{BB962C8B-B14F-4D97-AF65-F5344CB8AC3E}">
        <p14:creationId xmlns:p14="http://schemas.microsoft.com/office/powerpoint/2010/main" val="2455474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10DD75-FA81-474D-B7EF-6BCEEFBB1D35}" type="datetimeFigureOut">
              <a:rPr lang="es-ES" smtClean="0"/>
              <a:t>10/04/2023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9202D663-70A9-4466-968F-CCF670CB6000}" type="slidenum">
              <a:rPr lang="es-ES" smtClean="0"/>
              <a:t>‹Nº›</a:t>
            </a:fld>
            <a:endParaRPr lang="es-ES"/>
          </a:p>
        </p:txBody>
      </p:sp>
    </p:spTree>
    <p:extLst>
      <p:ext uri="{BB962C8B-B14F-4D97-AF65-F5344CB8AC3E}">
        <p14:creationId xmlns:p14="http://schemas.microsoft.com/office/powerpoint/2010/main" val="3025317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722" y="914400"/>
            <a:ext cx="7790233" cy="3200400"/>
          </a:xfrm>
        </p:spPr>
        <p:txBody>
          <a:bodyPr anchor="b"/>
          <a:lstStyle>
            <a:lvl1pPr>
              <a:defRPr sz="634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0268516" y="1974851"/>
            <a:ext cx="12227868" cy="9747250"/>
          </a:xfrm>
        </p:spPr>
        <p:txBody>
          <a:bodyPr/>
          <a:lstStyle>
            <a:lvl1pPr>
              <a:defRPr sz="6340"/>
            </a:lvl1pPr>
            <a:lvl2pPr>
              <a:defRPr sz="5547"/>
            </a:lvl2pPr>
            <a:lvl3pPr>
              <a:defRPr sz="4755"/>
            </a:lvl3pPr>
            <a:lvl4pPr>
              <a:defRPr sz="3962"/>
            </a:lvl4pPr>
            <a:lvl5pPr>
              <a:defRPr sz="3962"/>
            </a:lvl5pPr>
            <a:lvl6pPr>
              <a:defRPr sz="3962"/>
            </a:lvl6pPr>
            <a:lvl7pPr>
              <a:defRPr sz="3962"/>
            </a:lvl7pPr>
            <a:lvl8pPr>
              <a:defRPr sz="3962"/>
            </a:lvl8pPr>
            <a:lvl9pPr>
              <a:defRPr sz="3962"/>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663722" y="4114800"/>
            <a:ext cx="7790233" cy="7623176"/>
          </a:xfrm>
        </p:spPr>
        <p:txBody>
          <a:bodyPr/>
          <a:lstStyle>
            <a:lvl1pPr marL="0" indent="0">
              <a:buNone/>
              <a:defRPr sz="3170"/>
            </a:lvl1pPr>
            <a:lvl2pPr marL="905759" indent="0">
              <a:buNone/>
              <a:defRPr sz="2774"/>
            </a:lvl2pPr>
            <a:lvl3pPr marL="1811518" indent="0">
              <a:buNone/>
              <a:defRPr sz="2377"/>
            </a:lvl3pPr>
            <a:lvl4pPr marL="2717277" indent="0">
              <a:buNone/>
              <a:defRPr sz="1981"/>
            </a:lvl4pPr>
            <a:lvl5pPr marL="3623036" indent="0">
              <a:buNone/>
              <a:defRPr sz="1981"/>
            </a:lvl5pPr>
            <a:lvl6pPr marL="4528795" indent="0">
              <a:buNone/>
              <a:defRPr sz="1981"/>
            </a:lvl6pPr>
            <a:lvl7pPr marL="5434554" indent="0">
              <a:buNone/>
              <a:defRPr sz="1981"/>
            </a:lvl7pPr>
            <a:lvl8pPr marL="6340312" indent="0">
              <a:buNone/>
              <a:defRPr sz="1981"/>
            </a:lvl8pPr>
            <a:lvl9pPr marL="7246071"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7210DD75-FA81-474D-B7EF-6BCEEFBB1D35}" type="datetimeFigureOut">
              <a:rPr lang="es-ES" smtClean="0"/>
              <a:t>10/04/2023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202D663-70A9-4466-968F-CCF670CB6000}" type="slidenum">
              <a:rPr lang="es-ES" smtClean="0"/>
              <a:t>‹Nº›</a:t>
            </a:fld>
            <a:endParaRPr lang="es-ES"/>
          </a:p>
        </p:txBody>
      </p:sp>
    </p:spTree>
    <p:extLst>
      <p:ext uri="{BB962C8B-B14F-4D97-AF65-F5344CB8AC3E}">
        <p14:creationId xmlns:p14="http://schemas.microsoft.com/office/powerpoint/2010/main" val="3854321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722" y="914400"/>
            <a:ext cx="7790233" cy="3200400"/>
          </a:xfrm>
        </p:spPr>
        <p:txBody>
          <a:bodyPr anchor="b"/>
          <a:lstStyle>
            <a:lvl1pPr>
              <a:defRPr sz="634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268516" y="1974851"/>
            <a:ext cx="12227868" cy="9747250"/>
          </a:xfrm>
        </p:spPr>
        <p:txBody>
          <a:bodyPr anchor="t"/>
          <a:lstStyle>
            <a:lvl1pPr marL="0" indent="0">
              <a:buNone/>
              <a:defRPr sz="6340"/>
            </a:lvl1pPr>
            <a:lvl2pPr marL="905759" indent="0">
              <a:buNone/>
              <a:defRPr sz="5547"/>
            </a:lvl2pPr>
            <a:lvl3pPr marL="1811518" indent="0">
              <a:buNone/>
              <a:defRPr sz="4755"/>
            </a:lvl3pPr>
            <a:lvl4pPr marL="2717277" indent="0">
              <a:buNone/>
              <a:defRPr sz="3962"/>
            </a:lvl4pPr>
            <a:lvl5pPr marL="3623036" indent="0">
              <a:buNone/>
              <a:defRPr sz="3962"/>
            </a:lvl5pPr>
            <a:lvl6pPr marL="4528795" indent="0">
              <a:buNone/>
              <a:defRPr sz="3962"/>
            </a:lvl6pPr>
            <a:lvl7pPr marL="5434554" indent="0">
              <a:buNone/>
              <a:defRPr sz="3962"/>
            </a:lvl7pPr>
            <a:lvl8pPr marL="6340312" indent="0">
              <a:buNone/>
              <a:defRPr sz="3962"/>
            </a:lvl8pPr>
            <a:lvl9pPr marL="7246071" indent="0">
              <a:buNone/>
              <a:defRPr sz="3962"/>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663722" y="4114800"/>
            <a:ext cx="7790233" cy="7623176"/>
          </a:xfrm>
        </p:spPr>
        <p:txBody>
          <a:bodyPr/>
          <a:lstStyle>
            <a:lvl1pPr marL="0" indent="0">
              <a:buNone/>
              <a:defRPr sz="3170"/>
            </a:lvl1pPr>
            <a:lvl2pPr marL="905759" indent="0">
              <a:buNone/>
              <a:defRPr sz="2774"/>
            </a:lvl2pPr>
            <a:lvl3pPr marL="1811518" indent="0">
              <a:buNone/>
              <a:defRPr sz="2377"/>
            </a:lvl3pPr>
            <a:lvl4pPr marL="2717277" indent="0">
              <a:buNone/>
              <a:defRPr sz="1981"/>
            </a:lvl4pPr>
            <a:lvl5pPr marL="3623036" indent="0">
              <a:buNone/>
              <a:defRPr sz="1981"/>
            </a:lvl5pPr>
            <a:lvl6pPr marL="4528795" indent="0">
              <a:buNone/>
              <a:defRPr sz="1981"/>
            </a:lvl6pPr>
            <a:lvl7pPr marL="5434554" indent="0">
              <a:buNone/>
              <a:defRPr sz="1981"/>
            </a:lvl7pPr>
            <a:lvl8pPr marL="6340312" indent="0">
              <a:buNone/>
              <a:defRPr sz="1981"/>
            </a:lvl8pPr>
            <a:lvl9pPr marL="7246071"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7210DD75-FA81-474D-B7EF-6BCEEFBB1D35}" type="datetimeFigureOut">
              <a:rPr lang="es-ES" smtClean="0"/>
              <a:t>10/04/2023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202D663-70A9-4466-968F-CCF670CB6000}" type="slidenum">
              <a:rPr lang="es-ES" smtClean="0"/>
              <a:t>‹Nº›</a:t>
            </a:fld>
            <a:endParaRPr lang="es-ES"/>
          </a:p>
        </p:txBody>
      </p:sp>
    </p:spTree>
    <p:extLst>
      <p:ext uri="{BB962C8B-B14F-4D97-AF65-F5344CB8AC3E}">
        <p14:creationId xmlns:p14="http://schemas.microsoft.com/office/powerpoint/2010/main" val="735759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210DD75-FA81-474D-B7EF-6BCEEFBB1D35}"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202D663-70A9-4466-968F-CCF670CB6000}" type="slidenum">
              <a:rPr lang="es-ES" smtClean="0"/>
              <a:t>‹Nº›</a:t>
            </a:fld>
            <a:endParaRPr lang="es-ES"/>
          </a:p>
        </p:txBody>
      </p:sp>
    </p:spTree>
    <p:extLst>
      <p:ext uri="{BB962C8B-B14F-4D97-AF65-F5344CB8AC3E}">
        <p14:creationId xmlns:p14="http://schemas.microsoft.com/office/powerpoint/2010/main" val="288204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285072" y="730250"/>
            <a:ext cx="5208166" cy="11623676"/>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660575" y="730250"/>
            <a:ext cx="15322575" cy="11623676"/>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210DD75-FA81-474D-B7EF-6BCEEFBB1D35}"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202D663-70A9-4466-968F-CCF670CB6000}" type="slidenum">
              <a:rPr lang="es-ES" smtClean="0"/>
              <a:t>‹Nº›</a:t>
            </a:fld>
            <a:endParaRPr lang="es-ES"/>
          </a:p>
        </p:txBody>
      </p:sp>
    </p:spTree>
    <p:extLst>
      <p:ext uri="{BB962C8B-B14F-4D97-AF65-F5344CB8AC3E}">
        <p14:creationId xmlns:p14="http://schemas.microsoft.com/office/powerpoint/2010/main" val="715267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4/10/2023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804366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60575" y="730251"/>
            <a:ext cx="20832664" cy="2651126"/>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0575" y="3651250"/>
            <a:ext cx="20832664" cy="8702676"/>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660575" y="12712701"/>
            <a:ext cx="5434608" cy="730250"/>
          </a:xfrm>
          <a:prstGeom prst="rect">
            <a:avLst/>
          </a:prstGeom>
        </p:spPr>
        <p:txBody>
          <a:bodyPr vert="horz" lIns="91440" tIns="45720" rIns="91440" bIns="45720" rtlCol="0" anchor="ctr"/>
          <a:lstStyle>
            <a:lvl1pPr algn="l">
              <a:defRPr sz="2377">
                <a:solidFill>
                  <a:schemeClr val="tx1">
                    <a:tint val="75000"/>
                  </a:schemeClr>
                </a:solidFill>
              </a:defRPr>
            </a:lvl1pPr>
          </a:lstStyle>
          <a:p>
            <a:fld id="{7210DD75-FA81-474D-B7EF-6BCEEFBB1D35}" type="datetimeFigureOut">
              <a:rPr lang="es-ES" smtClean="0"/>
              <a:t>10/04/2023</a:t>
            </a:fld>
            <a:endParaRPr lang="es-ES"/>
          </a:p>
        </p:txBody>
      </p:sp>
      <p:sp>
        <p:nvSpPr>
          <p:cNvPr id="5" name="Footer Placeholder 4"/>
          <p:cNvSpPr>
            <a:spLocks noGrp="1"/>
          </p:cNvSpPr>
          <p:nvPr>
            <p:ph type="ftr" sz="quarter" idx="3"/>
          </p:nvPr>
        </p:nvSpPr>
        <p:spPr>
          <a:xfrm>
            <a:off x="8000951" y="12712701"/>
            <a:ext cx="8151912" cy="730250"/>
          </a:xfrm>
          <a:prstGeom prst="rect">
            <a:avLst/>
          </a:prstGeom>
        </p:spPr>
        <p:txBody>
          <a:bodyPr vert="horz" lIns="91440" tIns="45720" rIns="91440" bIns="45720" rtlCol="0" anchor="ctr"/>
          <a:lstStyle>
            <a:lvl1pPr algn="ctr">
              <a:defRPr sz="2377">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17058630" y="12712701"/>
            <a:ext cx="5434608" cy="730250"/>
          </a:xfrm>
          <a:prstGeom prst="rect">
            <a:avLst/>
          </a:prstGeom>
        </p:spPr>
        <p:txBody>
          <a:bodyPr vert="horz" lIns="91440" tIns="45720" rIns="91440" bIns="45720" rtlCol="0" anchor="ctr"/>
          <a:lstStyle>
            <a:lvl1pPr algn="r">
              <a:defRPr sz="2377">
                <a:solidFill>
                  <a:schemeClr val="tx1">
                    <a:tint val="75000"/>
                  </a:schemeClr>
                </a:solidFill>
              </a:defRPr>
            </a:lvl1pPr>
          </a:lstStyle>
          <a:p>
            <a:fld id="{9202D663-70A9-4466-968F-CCF670CB6000}" type="slidenum">
              <a:rPr lang="es-ES" smtClean="0"/>
              <a:t>‹Nº›</a:t>
            </a:fld>
            <a:endParaRPr lang="es-ES"/>
          </a:p>
        </p:txBody>
      </p:sp>
    </p:spTree>
    <p:extLst>
      <p:ext uri="{BB962C8B-B14F-4D97-AF65-F5344CB8AC3E}">
        <p14:creationId xmlns:p14="http://schemas.microsoft.com/office/powerpoint/2010/main" val="3474729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1811518" rtl="0" eaLnBrk="1" latinLnBrk="0" hangingPunct="1">
        <a:lnSpc>
          <a:spcPct val="90000"/>
        </a:lnSpc>
        <a:spcBef>
          <a:spcPct val="0"/>
        </a:spcBef>
        <a:buNone/>
        <a:defRPr sz="8717" kern="1200">
          <a:solidFill>
            <a:schemeClr val="tx1"/>
          </a:solidFill>
          <a:latin typeface="+mj-lt"/>
          <a:ea typeface="+mj-ea"/>
          <a:cs typeface="+mj-cs"/>
        </a:defRPr>
      </a:lvl1pPr>
    </p:titleStyle>
    <p:bodyStyle>
      <a:lvl1pPr marL="452879" indent="-452879" algn="l" defTabSz="1811518" rtl="0" eaLnBrk="1" latinLnBrk="0" hangingPunct="1">
        <a:lnSpc>
          <a:spcPct val="90000"/>
        </a:lnSpc>
        <a:spcBef>
          <a:spcPts val="1981"/>
        </a:spcBef>
        <a:buFont typeface="Arial" panose="020B0604020202020204" pitchFamily="34" charset="0"/>
        <a:buChar char="•"/>
        <a:defRPr sz="5547" kern="1200">
          <a:solidFill>
            <a:schemeClr val="tx1"/>
          </a:solidFill>
          <a:latin typeface="+mn-lt"/>
          <a:ea typeface="+mn-ea"/>
          <a:cs typeface="+mn-cs"/>
        </a:defRPr>
      </a:lvl1pPr>
      <a:lvl2pPr marL="1358638" indent="-452879" algn="l" defTabSz="1811518" rtl="0" eaLnBrk="1" latinLnBrk="0" hangingPunct="1">
        <a:lnSpc>
          <a:spcPct val="90000"/>
        </a:lnSpc>
        <a:spcBef>
          <a:spcPts val="991"/>
        </a:spcBef>
        <a:buFont typeface="Arial" panose="020B0604020202020204" pitchFamily="34" charset="0"/>
        <a:buChar char="•"/>
        <a:defRPr sz="4755" kern="1200">
          <a:solidFill>
            <a:schemeClr val="tx1"/>
          </a:solidFill>
          <a:latin typeface="+mn-lt"/>
          <a:ea typeface="+mn-ea"/>
          <a:cs typeface="+mn-cs"/>
        </a:defRPr>
      </a:lvl2pPr>
      <a:lvl3pPr marL="2264397" indent="-452879" algn="l" defTabSz="1811518" rtl="0" eaLnBrk="1" latinLnBrk="0" hangingPunct="1">
        <a:lnSpc>
          <a:spcPct val="90000"/>
        </a:lnSpc>
        <a:spcBef>
          <a:spcPts val="991"/>
        </a:spcBef>
        <a:buFont typeface="Arial" panose="020B0604020202020204" pitchFamily="34" charset="0"/>
        <a:buChar char="•"/>
        <a:defRPr sz="3962" kern="1200">
          <a:solidFill>
            <a:schemeClr val="tx1"/>
          </a:solidFill>
          <a:latin typeface="+mn-lt"/>
          <a:ea typeface="+mn-ea"/>
          <a:cs typeface="+mn-cs"/>
        </a:defRPr>
      </a:lvl3pPr>
      <a:lvl4pPr marL="3170156"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4pPr>
      <a:lvl5pPr marL="4075915"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5pPr>
      <a:lvl6pPr marL="4981674"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6pPr>
      <a:lvl7pPr marL="5887433"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7pPr>
      <a:lvl8pPr marL="6793192"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8pPr>
      <a:lvl9pPr marL="7698951"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9pPr>
    </p:bodyStyle>
    <p:otherStyle>
      <a:defPPr>
        <a:defRPr lang="en-US"/>
      </a:defPPr>
      <a:lvl1pPr marL="0" algn="l" defTabSz="1811518" rtl="0" eaLnBrk="1" latinLnBrk="0" hangingPunct="1">
        <a:defRPr sz="3566" kern="1200">
          <a:solidFill>
            <a:schemeClr val="tx1"/>
          </a:solidFill>
          <a:latin typeface="+mn-lt"/>
          <a:ea typeface="+mn-ea"/>
          <a:cs typeface="+mn-cs"/>
        </a:defRPr>
      </a:lvl1pPr>
      <a:lvl2pPr marL="905759" algn="l" defTabSz="1811518" rtl="0" eaLnBrk="1" latinLnBrk="0" hangingPunct="1">
        <a:defRPr sz="3566" kern="1200">
          <a:solidFill>
            <a:schemeClr val="tx1"/>
          </a:solidFill>
          <a:latin typeface="+mn-lt"/>
          <a:ea typeface="+mn-ea"/>
          <a:cs typeface="+mn-cs"/>
        </a:defRPr>
      </a:lvl2pPr>
      <a:lvl3pPr marL="1811518" algn="l" defTabSz="1811518" rtl="0" eaLnBrk="1" latinLnBrk="0" hangingPunct="1">
        <a:defRPr sz="3566" kern="1200">
          <a:solidFill>
            <a:schemeClr val="tx1"/>
          </a:solidFill>
          <a:latin typeface="+mn-lt"/>
          <a:ea typeface="+mn-ea"/>
          <a:cs typeface="+mn-cs"/>
        </a:defRPr>
      </a:lvl3pPr>
      <a:lvl4pPr marL="2717277" algn="l" defTabSz="1811518" rtl="0" eaLnBrk="1" latinLnBrk="0" hangingPunct="1">
        <a:defRPr sz="3566" kern="1200">
          <a:solidFill>
            <a:schemeClr val="tx1"/>
          </a:solidFill>
          <a:latin typeface="+mn-lt"/>
          <a:ea typeface="+mn-ea"/>
          <a:cs typeface="+mn-cs"/>
        </a:defRPr>
      </a:lvl4pPr>
      <a:lvl5pPr marL="3623036" algn="l" defTabSz="1811518" rtl="0" eaLnBrk="1" latinLnBrk="0" hangingPunct="1">
        <a:defRPr sz="3566" kern="1200">
          <a:solidFill>
            <a:schemeClr val="tx1"/>
          </a:solidFill>
          <a:latin typeface="+mn-lt"/>
          <a:ea typeface="+mn-ea"/>
          <a:cs typeface="+mn-cs"/>
        </a:defRPr>
      </a:lvl5pPr>
      <a:lvl6pPr marL="4528795" algn="l" defTabSz="1811518" rtl="0" eaLnBrk="1" latinLnBrk="0" hangingPunct="1">
        <a:defRPr sz="3566" kern="1200">
          <a:solidFill>
            <a:schemeClr val="tx1"/>
          </a:solidFill>
          <a:latin typeface="+mn-lt"/>
          <a:ea typeface="+mn-ea"/>
          <a:cs typeface="+mn-cs"/>
        </a:defRPr>
      </a:lvl6pPr>
      <a:lvl7pPr marL="5434554" algn="l" defTabSz="1811518" rtl="0" eaLnBrk="1" latinLnBrk="0" hangingPunct="1">
        <a:defRPr sz="3566" kern="1200">
          <a:solidFill>
            <a:schemeClr val="tx1"/>
          </a:solidFill>
          <a:latin typeface="+mn-lt"/>
          <a:ea typeface="+mn-ea"/>
          <a:cs typeface="+mn-cs"/>
        </a:defRPr>
      </a:lvl7pPr>
      <a:lvl8pPr marL="6340312" algn="l" defTabSz="1811518" rtl="0" eaLnBrk="1" latinLnBrk="0" hangingPunct="1">
        <a:defRPr sz="3566" kern="1200">
          <a:solidFill>
            <a:schemeClr val="tx1"/>
          </a:solidFill>
          <a:latin typeface="+mn-lt"/>
          <a:ea typeface="+mn-ea"/>
          <a:cs typeface="+mn-cs"/>
        </a:defRPr>
      </a:lvl8pPr>
      <a:lvl9pPr marL="7246071" algn="l" defTabSz="1811518" rtl="0" eaLnBrk="1" latinLnBrk="0" hangingPunct="1">
        <a:defRPr sz="356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2.xml"/><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2.xml"/><Relationship Id="rId4" Type="http://schemas.openxmlformats.org/officeDocument/2006/relationships/image" Target="../media/image75.png"/></Relationships>
</file>

<file path=ppt/slides/_rels/slide5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2.xml"/><Relationship Id="rId4" Type="http://schemas.openxmlformats.org/officeDocument/2006/relationships/image" Target="../media/image80.png"/></Relationships>
</file>

<file path=ppt/slides/_rels/slide5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15088" y="761555"/>
            <a:ext cx="22924850" cy="12954445"/>
          </a:xfrm>
          <a:prstGeom prst="rect">
            <a:avLst/>
          </a:prstGeom>
        </p:spPr>
        <p:txBody>
          <a:bodyPr vert="horz" wrap="square" lIns="0" tIns="7938" rIns="0" bIns="0" rtlCol="0">
            <a:spAutoFit/>
          </a:bodyPr>
          <a:lstStyle/>
          <a:p>
            <a:pPr marL="7936" algn="just">
              <a:spcBef>
                <a:spcPts val="62"/>
              </a:spcBef>
            </a:pPr>
            <a:r>
              <a:rPr lang="es-ES" sz="6000" b="1" dirty="0">
                <a:solidFill>
                  <a:srgbClr val="0070C0"/>
                </a:solidFill>
                <a:cs typeface="Arial Unicode MS"/>
              </a:rPr>
              <a:t>Capítulo</a:t>
            </a:r>
            <a:r>
              <a:rPr lang="es-ES" sz="6000" b="1" spc="103" dirty="0">
                <a:solidFill>
                  <a:srgbClr val="0070C0"/>
                </a:solidFill>
                <a:cs typeface="Arial Unicode MS"/>
              </a:rPr>
              <a:t> </a:t>
            </a:r>
            <a:r>
              <a:rPr lang="es-ES" sz="6000" b="1" spc="-16" dirty="0">
                <a:solidFill>
                  <a:srgbClr val="0070C0"/>
                </a:solidFill>
                <a:cs typeface="Arial Unicode MS"/>
              </a:rPr>
              <a:t>18 </a:t>
            </a:r>
            <a:r>
              <a:rPr sz="6000" b="1" spc="-12" dirty="0" err="1">
                <a:solidFill>
                  <a:srgbClr val="0070C0"/>
                </a:solidFill>
                <a:cs typeface="Arial Unicode MS"/>
              </a:rPr>
              <a:t>Relés</a:t>
            </a:r>
            <a:r>
              <a:rPr sz="6000" b="1" spc="-3" dirty="0">
                <a:solidFill>
                  <a:srgbClr val="0070C0"/>
                </a:solidFill>
                <a:cs typeface="Arial Unicode MS"/>
              </a:rPr>
              <a:t> </a:t>
            </a:r>
            <a:r>
              <a:rPr sz="6000" b="1" dirty="0">
                <a:solidFill>
                  <a:srgbClr val="0070C0"/>
                </a:solidFill>
                <a:cs typeface="Arial Unicode MS"/>
              </a:rPr>
              <a:t>de</a:t>
            </a:r>
            <a:r>
              <a:rPr sz="6000" b="1" spc="-3" dirty="0">
                <a:solidFill>
                  <a:srgbClr val="0070C0"/>
                </a:solidFill>
                <a:cs typeface="Arial Unicode MS"/>
              </a:rPr>
              <a:t> </a:t>
            </a:r>
            <a:r>
              <a:rPr sz="6000" b="1" spc="31" dirty="0" err="1" smtClean="0">
                <a:solidFill>
                  <a:srgbClr val="0070C0"/>
                </a:solidFill>
                <a:cs typeface="Arial Unicode MS"/>
              </a:rPr>
              <a:t>protección</a:t>
            </a:r>
            <a:endParaRPr lang="es-ES" sz="6000" b="1" spc="31" dirty="0" smtClean="0">
              <a:solidFill>
                <a:srgbClr val="0070C0"/>
              </a:solidFill>
              <a:cs typeface="Arial Unicode MS"/>
            </a:endParaRPr>
          </a:p>
          <a:p>
            <a:pPr marL="7936" algn="just">
              <a:spcBef>
                <a:spcPts val="62"/>
              </a:spcBef>
            </a:pPr>
            <a:r>
              <a:rPr lang="es-ES" sz="5400" b="1" spc="-12" dirty="0" smtClean="0">
                <a:cs typeface="Arial Unicode MS"/>
              </a:rPr>
              <a:t>18.1 </a:t>
            </a:r>
            <a:r>
              <a:rPr lang="es-ES" sz="5400" b="1" spc="34" dirty="0" smtClean="0">
                <a:cs typeface="Arial Unicode MS"/>
              </a:rPr>
              <a:t>Introducción</a:t>
            </a:r>
            <a:endParaRPr lang="es-ES" sz="5400" b="1" dirty="0">
              <a:cs typeface="Arial Unicode MS"/>
            </a:endParaRPr>
          </a:p>
          <a:p>
            <a:pPr marL="7936" marR="3174" algn="just">
              <a:spcBef>
                <a:spcPts val="653"/>
              </a:spcBef>
            </a:pPr>
            <a:r>
              <a:rPr lang="es-ES" sz="2800" dirty="0">
                <a:cs typeface="Arial Unicode MS"/>
              </a:rPr>
              <a:t>Los</a:t>
            </a:r>
            <a:r>
              <a:rPr lang="es-ES" sz="2800" spc="43" dirty="0">
                <a:cs typeface="Arial Unicode MS"/>
              </a:rPr>
              <a:t> </a:t>
            </a:r>
            <a:r>
              <a:rPr lang="es-ES" sz="2800" dirty="0">
                <a:cs typeface="Arial Unicode MS"/>
              </a:rPr>
              <a:t>relés</a:t>
            </a:r>
            <a:r>
              <a:rPr lang="es-ES" sz="2800" spc="47" dirty="0">
                <a:cs typeface="Arial Unicode MS"/>
              </a:rPr>
              <a:t> </a:t>
            </a:r>
            <a:r>
              <a:rPr lang="es-ES" sz="2800" dirty="0">
                <a:cs typeface="Arial Unicode MS"/>
              </a:rPr>
              <a:t>son</a:t>
            </a:r>
            <a:r>
              <a:rPr lang="es-ES" sz="2800" spc="47" dirty="0">
                <a:cs typeface="Arial Unicode MS"/>
              </a:rPr>
              <a:t> </a:t>
            </a:r>
            <a:r>
              <a:rPr lang="es-ES" sz="2800" dirty="0">
                <a:cs typeface="Arial Unicode MS"/>
              </a:rPr>
              <a:t>dispositivos</a:t>
            </a:r>
            <a:r>
              <a:rPr lang="es-ES" sz="2800" spc="47" dirty="0">
                <a:cs typeface="Arial Unicode MS"/>
              </a:rPr>
              <a:t> </a:t>
            </a:r>
            <a:r>
              <a:rPr lang="es-ES" sz="2800" dirty="0">
                <a:cs typeface="Arial Unicode MS"/>
              </a:rPr>
              <a:t>conectados</a:t>
            </a:r>
            <a:r>
              <a:rPr lang="es-ES" sz="2800" spc="43" dirty="0">
                <a:cs typeface="Arial Unicode MS"/>
              </a:rPr>
              <a:t> </a:t>
            </a:r>
            <a:r>
              <a:rPr lang="es-ES" sz="2800" dirty="0">
                <a:cs typeface="Arial Unicode MS"/>
              </a:rPr>
              <a:t>a</a:t>
            </a:r>
            <a:r>
              <a:rPr lang="es-ES" sz="2800" spc="47" dirty="0">
                <a:cs typeface="Arial Unicode MS"/>
              </a:rPr>
              <a:t> </a:t>
            </a:r>
            <a:r>
              <a:rPr lang="es-ES" sz="2800" dirty="0">
                <a:cs typeface="Arial Unicode MS"/>
              </a:rPr>
              <a:t>través</a:t>
            </a:r>
            <a:r>
              <a:rPr lang="es-ES" sz="2800" spc="47" dirty="0">
                <a:cs typeface="Arial Unicode MS"/>
              </a:rPr>
              <a:t> </a:t>
            </a:r>
            <a:r>
              <a:rPr lang="es-ES" sz="2800" dirty="0">
                <a:cs typeface="Arial Unicode MS"/>
              </a:rPr>
              <a:t>de</a:t>
            </a:r>
            <a:r>
              <a:rPr lang="es-ES" sz="2800" spc="47" dirty="0">
                <a:cs typeface="Arial Unicode MS"/>
              </a:rPr>
              <a:t> </a:t>
            </a:r>
            <a:r>
              <a:rPr lang="es-ES" sz="2800" dirty="0">
                <a:cs typeface="Arial Unicode MS"/>
              </a:rPr>
              <a:t>un</a:t>
            </a:r>
            <a:r>
              <a:rPr lang="es-ES" sz="2800" spc="43" dirty="0">
                <a:cs typeface="Arial Unicode MS"/>
              </a:rPr>
              <a:t> </a:t>
            </a:r>
            <a:r>
              <a:rPr lang="es-ES" sz="2800" dirty="0">
                <a:cs typeface="Arial Unicode MS"/>
              </a:rPr>
              <a:t>sistema</a:t>
            </a:r>
            <a:r>
              <a:rPr lang="es-ES" sz="2800" spc="47" dirty="0">
                <a:cs typeface="Arial Unicode MS"/>
              </a:rPr>
              <a:t> </a:t>
            </a:r>
            <a:r>
              <a:rPr lang="es-ES" sz="2800" dirty="0">
                <a:cs typeface="Arial Unicode MS"/>
              </a:rPr>
              <a:t>de</a:t>
            </a:r>
            <a:r>
              <a:rPr lang="es-ES" sz="2800" spc="47" dirty="0">
                <a:cs typeface="Arial Unicode MS"/>
              </a:rPr>
              <a:t> </a:t>
            </a:r>
            <a:r>
              <a:rPr lang="es-ES" sz="2800" dirty="0">
                <a:cs typeface="Arial Unicode MS"/>
              </a:rPr>
              <a:t>energía</a:t>
            </a:r>
            <a:r>
              <a:rPr lang="es-ES" sz="2800" spc="47" dirty="0">
                <a:cs typeface="Arial Unicode MS"/>
              </a:rPr>
              <a:t> </a:t>
            </a:r>
            <a:r>
              <a:rPr lang="es-ES" sz="2800" dirty="0">
                <a:cs typeface="Arial Unicode MS"/>
              </a:rPr>
              <a:t>para</a:t>
            </a:r>
            <a:r>
              <a:rPr lang="es-ES" sz="2800" spc="43" dirty="0">
                <a:cs typeface="Arial Unicode MS"/>
              </a:rPr>
              <a:t> </a:t>
            </a:r>
            <a:r>
              <a:rPr lang="es-ES" sz="2800" spc="-6" dirty="0">
                <a:cs typeface="Arial Unicode MS"/>
              </a:rPr>
              <a:t>detectar</a:t>
            </a:r>
            <a:r>
              <a:rPr lang="es-ES" sz="2800" dirty="0">
                <a:cs typeface="Arial Unicode MS"/>
              </a:rPr>
              <a:t> cualquier</a:t>
            </a:r>
            <a:r>
              <a:rPr lang="es-ES" sz="2800" spc="71" dirty="0">
                <a:cs typeface="Arial Unicode MS"/>
              </a:rPr>
              <a:t> </a:t>
            </a:r>
            <a:r>
              <a:rPr lang="es-ES" sz="2800" dirty="0">
                <a:cs typeface="Arial Unicode MS"/>
              </a:rPr>
              <a:t>desequilibrio</a:t>
            </a:r>
            <a:r>
              <a:rPr lang="es-ES" sz="2800" spc="71" dirty="0">
                <a:cs typeface="Arial Unicode MS"/>
              </a:rPr>
              <a:t> </a:t>
            </a:r>
            <a:r>
              <a:rPr lang="es-ES" sz="2800" dirty="0">
                <a:cs typeface="Arial Unicode MS"/>
              </a:rPr>
              <a:t>o</a:t>
            </a:r>
            <a:r>
              <a:rPr lang="es-ES" sz="2800" spc="71" dirty="0">
                <a:cs typeface="Arial Unicode MS"/>
              </a:rPr>
              <a:t> </a:t>
            </a:r>
            <a:r>
              <a:rPr lang="es-ES" sz="2800" dirty="0">
                <a:cs typeface="Arial Unicode MS"/>
              </a:rPr>
              <a:t>condición</a:t>
            </a:r>
            <a:r>
              <a:rPr lang="es-ES" sz="2800" spc="75" dirty="0">
                <a:cs typeface="Arial Unicode MS"/>
              </a:rPr>
              <a:t> </a:t>
            </a:r>
            <a:r>
              <a:rPr lang="es-ES" sz="2800" dirty="0">
                <a:cs typeface="Arial Unicode MS"/>
              </a:rPr>
              <a:t>anormal.</a:t>
            </a:r>
            <a:r>
              <a:rPr lang="es-ES" sz="2800" spc="71" dirty="0">
                <a:cs typeface="Arial Unicode MS"/>
              </a:rPr>
              <a:t> </a:t>
            </a:r>
            <a:r>
              <a:rPr lang="es-ES" sz="2800" dirty="0">
                <a:cs typeface="Arial Unicode MS"/>
              </a:rPr>
              <a:t>Hay</a:t>
            </a:r>
            <a:r>
              <a:rPr lang="es-ES" sz="2800" spc="71" dirty="0">
                <a:cs typeface="Arial Unicode MS"/>
              </a:rPr>
              <a:t> </a:t>
            </a:r>
            <a:r>
              <a:rPr lang="es-ES" sz="2800" dirty="0">
                <a:cs typeface="Arial Unicode MS"/>
              </a:rPr>
              <a:t>muchos</a:t>
            </a:r>
            <a:r>
              <a:rPr lang="es-ES" sz="2800" spc="75" dirty="0">
                <a:cs typeface="Arial Unicode MS"/>
              </a:rPr>
              <a:t> </a:t>
            </a:r>
            <a:r>
              <a:rPr lang="es-ES" sz="2800" dirty="0">
                <a:cs typeface="Arial Unicode MS"/>
              </a:rPr>
              <a:t>tipos</a:t>
            </a:r>
            <a:r>
              <a:rPr lang="es-ES" sz="2800" spc="71" dirty="0">
                <a:cs typeface="Arial Unicode MS"/>
              </a:rPr>
              <a:t> </a:t>
            </a:r>
            <a:r>
              <a:rPr lang="es-ES" sz="2800" dirty="0">
                <a:cs typeface="Arial Unicode MS"/>
              </a:rPr>
              <a:t>de</a:t>
            </a:r>
            <a:r>
              <a:rPr lang="es-ES" sz="2800" spc="71" dirty="0">
                <a:cs typeface="Arial Unicode MS"/>
              </a:rPr>
              <a:t> </a:t>
            </a:r>
            <a:r>
              <a:rPr lang="es-ES" sz="2800" dirty="0">
                <a:cs typeface="Arial Unicode MS"/>
              </a:rPr>
              <a:t>relés</a:t>
            </a:r>
            <a:r>
              <a:rPr lang="es-ES" sz="2800" spc="71" dirty="0">
                <a:cs typeface="Arial Unicode MS"/>
              </a:rPr>
              <a:t> </a:t>
            </a:r>
            <a:r>
              <a:rPr lang="es-ES" sz="2800" dirty="0">
                <a:cs typeface="Arial Unicode MS"/>
              </a:rPr>
              <a:t>que</a:t>
            </a:r>
            <a:r>
              <a:rPr lang="es-ES" sz="2800" spc="75" dirty="0">
                <a:cs typeface="Arial Unicode MS"/>
              </a:rPr>
              <a:t> </a:t>
            </a:r>
            <a:r>
              <a:rPr lang="es-ES" sz="2800" dirty="0">
                <a:cs typeface="Arial Unicode MS"/>
              </a:rPr>
              <a:t>se</a:t>
            </a:r>
            <a:r>
              <a:rPr lang="es-ES" sz="2800" spc="71" dirty="0">
                <a:cs typeface="Arial Unicode MS"/>
              </a:rPr>
              <a:t> </a:t>
            </a:r>
            <a:r>
              <a:rPr lang="es-ES" sz="2800" spc="-6" dirty="0">
                <a:cs typeface="Arial Unicode MS"/>
              </a:rPr>
              <a:t>utilizan</a:t>
            </a:r>
            <a:r>
              <a:rPr lang="es-ES" sz="2800" dirty="0">
                <a:cs typeface="Arial Unicode MS"/>
              </a:rPr>
              <a:t> para</a:t>
            </a:r>
            <a:r>
              <a:rPr lang="es-ES" sz="2800" spc="47" dirty="0">
                <a:cs typeface="Arial Unicode MS"/>
              </a:rPr>
              <a:t> </a:t>
            </a:r>
            <a:r>
              <a:rPr lang="es-ES" sz="2800" dirty="0">
                <a:cs typeface="Arial Unicode MS"/>
              </a:rPr>
              <a:t>proteger</a:t>
            </a:r>
            <a:r>
              <a:rPr lang="es-ES" sz="2800" spc="50" dirty="0">
                <a:cs typeface="Arial Unicode MS"/>
              </a:rPr>
              <a:t> </a:t>
            </a:r>
            <a:r>
              <a:rPr lang="es-ES" sz="2800" dirty="0">
                <a:cs typeface="Arial Unicode MS"/>
              </a:rPr>
              <a:t>los</a:t>
            </a:r>
            <a:r>
              <a:rPr lang="es-ES" sz="2800" spc="50" dirty="0">
                <a:cs typeface="Arial Unicode MS"/>
              </a:rPr>
              <a:t> </a:t>
            </a:r>
            <a:r>
              <a:rPr lang="es-ES" sz="2800" dirty="0">
                <a:cs typeface="Arial Unicode MS"/>
              </a:rPr>
              <a:t>sistemas</a:t>
            </a:r>
            <a:r>
              <a:rPr lang="es-ES" sz="2800" spc="50" dirty="0">
                <a:cs typeface="Arial Unicode MS"/>
              </a:rPr>
              <a:t> </a:t>
            </a:r>
            <a:r>
              <a:rPr lang="es-ES" sz="2800" dirty="0">
                <a:cs typeface="Arial Unicode MS"/>
              </a:rPr>
              <a:t>de</a:t>
            </a:r>
            <a:r>
              <a:rPr lang="es-ES" sz="2800" spc="47" dirty="0">
                <a:cs typeface="Arial Unicode MS"/>
              </a:rPr>
              <a:t> </a:t>
            </a:r>
            <a:r>
              <a:rPr lang="es-ES" sz="2800" dirty="0">
                <a:cs typeface="Arial Unicode MS"/>
              </a:rPr>
              <a:t>energía</a:t>
            </a:r>
            <a:r>
              <a:rPr lang="es-ES" sz="2800" spc="50" dirty="0">
                <a:cs typeface="Arial Unicode MS"/>
              </a:rPr>
              <a:t> </a:t>
            </a:r>
            <a:r>
              <a:rPr lang="es-ES" sz="2800" dirty="0">
                <a:cs typeface="Arial Unicode MS"/>
              </a:rPr>
              <a:t>y</a:t>
            </a:r>
            <a:r>
              <a:rPr lang="es-ES" sz="2800" spc="50" dirty="0">
                <a:cs typeface="Arial Unicode MS"/>
              </a:rPr>
              <a:t> </a:t>
            </a:r>
            <a:r>
              <a:rPr lang="es-ES" sz="2800" dirty="0">
                <a:cs typeface="Arial Unicode MS"/>
              </a:rPr>
              <a:t>se</a:t>
            </a:r>
            <a:r>
              <a:rPr lang="es-ES" sz="2800" spc="50" dirty="0">
                <a:cs typeface="Arial Unicode MS"/>
              </a:rPr>
              <a:t> </a:t>
            </a:r>
            <a:r>
              <a:rPr lang="es-ES" sz="2800" dirty="0">
                <a:cs typeface="Arial Unicode MS"/>
              </a:rPr>
              <a:t>describen</a:t>
            </a:r>
            <a:r>
              <a:rPr lang="es-ES" sz="2800" spc="47" dirty="0">
                <a:cs typeface="Arial Unicode MS"/>
              </a:rPr>
              <a:t> </a:t>
            </a:r>
            <a:r>
              <a:rPr lang="es-ES" sz="2800" dirty="0">
                <a:cs typeface="Arial Unicode MS"/>
              </a:rPr>
              <a:t>en</a:t>
            </a:r>
            <a:r>
              <a:rPr lang="es-ES" sz="2800" spc="50" dirty="0">
                <a:cs typeface="Arial Unicode MS"/>
              </a:rPr>
              <a:t> </a:t>
            </a:r>
            <a:r>
              <a:rPr lang="es-ES" sz="2800" dirty="0">
                <a:cs typeface="Arial Unicode MS"/>
              </a:rPr>
              <a:t>este</a:t>
            </a:r>
            <a:r>
              <a:rPr lang="es-ES" sz="2800" spc="50" dirty="0">
                <a:cs typeface="Arial Unicode MS"/>
              </a:rPr>
              <a:t> </a:t>
            </a:r>
            <a:r>
              <a:rPr lang="es-ES" sz="2800" spc="-6" dirty="0">
                <a:cs typeface="Arial Unicode MS"/>
              </a:rPr>
              <a:t>capítulo</a:t>
            </a:r>
            <a:r>
              <a:rPr lang="es-ES" sz="2800" spc="-6" dirty="0" smtClean="0">
                <a:cs typeface="Arial Unicode MS"/>
              </a:rPr>
              <a:t>.</a:t>
            </a:r>
          </a:p>
          <a:p>
            <a:pPr marL="7936" marR="3174" algn="just">
              <a:spcBef>
                <a:spcPts val="653"/>
              </a:spcBef>
            </a:pPr>
            <a:endParaRPr lang="es-ES" sz="2800" spc="-6" dirty="0">
              <a:cs typeface="Arial Unicode MS"/>
            </a:endParaRPr>
          </a:p>
          <a:p>
            <a:pPr marL="7936" algn="just">
              <a:spcBef>
                <a:spcPts val="62"/>
              </a:spcBef>
            </a:pPr>
            <a:r>
              <a:rPr lang="es-ES" sz="5400" b="1" spc="-12" dirty="0" smtClean="0">
                <a:cs typeface="Arial Unicode MS"/>
              </a:rPr>
              <a:t>18.2 </a:t>
            </a:r>
            <a:r>
              <a:rPr lang="es-ES" sz="5400" b="1" dirty="0" smtClean="0">
                <a:cs typeface="Arial Unicode MS"/>
              </a:rPr>
              <a:t>Clasificación</a:t>
            </a:r>
            <a:r>
              <a:rPr lang="es-ES" sz="5400" b="1" spc="97" dirty="0" smtClean="0">
                <a:cs typeface="Arial Unicode MS"/>
              </a:rPr>
              <a:t> </a:t>
            </a:r>
            <a:r>
              <a:rPr lang="es-ES" sz="5400" b="1" dirty="0">
                <a:cs typeface="Arial Unicode MS"/>
              </a:rPr>
              <a:t>de</a:t>
            </a:r>
            <a:r>
              <a:rPr lang="es-ES" sz="5400" b="1" spc="97" dirty="0">
                <a:cs typeface="Arial Unicode MS"/>
              </a:rPr>
              <a:t> </a:t>
            </a:r>
            <a:r>
              <a:rPr lang="es-ES" sz="5400" b="1" spc="-6" dirty="0">
                <a:cs typeface="Arial Unicode MS"/>
              </a:rPr>
              <a:t>relés</a:t>
            </a:r>
            <a:endParaRPr lang="es-ES" sz="5400" b="1" dirty="0">
              <a:cs typeface="Arial Unicode MS"/>
            </a:endParaRPr>
          </a:p>
          <a:p>
            <a:pPr marL="7936" algn="just">
              <a:spcBef>
                <a:spcPts val="684"/>
              </a:spcBef>
            </a:pPr>
            <a:r>
              <a:rPr lang="es-ES" sz="2800" b="1" dirty="0">
                <a:cs typeface="Arial Unicode MS"/>
              </a:rPr>
              <a:t>18.2.1</a:t>
            </a:r>
            <a:r>
              <a:rPr lang="es-ES" sz="2800" b="1" spc="6" dirty="0">
                <a:cs typeface="Arial Unicode MS"/>
              </a:rPr>
              <a:t> </a:t>
            </a:r>
            <a:r>
              <a:rPr lang="es-ES" sz="2800" b="1" spc="-22" dirty="0">
                <a:cs typeface="Arial Unicode MS"/>
              </a:rPr>
              <a:t>CLASIFICACIÓN</a:t>
            </a:r>
            <a:r>
              <a:rPr lang="es-ES" sz="2800" b="1" spc="6" dirty="0">
                <a:cs typeface="Arial Unicode MS"/>
              </a:rPr>
              <a:t> </a:t>
            </a:r>
            <a:r>
              <a:rPr lang="es-ES" sz="2800" b="1" spc="-41" dirty="0">
                <a:cs typeface="Arial Unicode MS"/>
              </a:rPr>
              <a:t>POR</a:t>
            </a:r>
            <a:r>
              <a:rPr lang="es-ES" sz="2800" b="1" spc="6" dirty="0">
                <a:cs typeface="Arial Unicode MS"/>
              </a:rPr>
              <a:t> </a:t>
            </a:r>
            <a:r>
              <a:rPr lang="es-ES" sz="2800" b="1" spc="-6" dirty="0" smtClean="0">
                <a:cs typeface="Arial Unicode MS"/>
              </a:rPr>
              <a:t>FUNCIÓN</a:t>
            </a:r>
          </a:p>
          <a:p>
            <a:pPr marL="7936" algn="just">
              <a:spcBef>
                <a:spcPts val="684"/>
              </a:spcBef>
            </a:pPr>
            <a:endParaRPr lang="es-ES" sz="2800" b="1" dirty="0">
              <a:cs typeface="Arial Unicode MS"/>
            </a:endParaRPr>
          </a:p>
          <a:p>
            <a:pPr marL="514350" marR="57140" indent="-514350" algn="just">
              <a:spcBef>
                <a:spcPts val="337"/>
              </a:spcBef>
              <a:buFont typeface="+mj-lt"/>
              <a:buAutoNum type="arabicPeriod"/>
              <a:tabLst>
                <a:tab pos="74202" algn="l"/>
              </a:tabLst>
            </a:pPr>
            <a:r>
              <a:rPr lang="es-ES" sz="2800" b="1" dirty="0">
                <a:cs typeface="Arial Unicode MS"/>
              </a:rPr>
              <a:t>Los</a:t>
            </a:r>
            <a:r>
              <a:rPr lang="es-ES" sz="2800" b="1" spc="60" dirty="0">
                <a:cs typeface="Arial Unicode MS"/>
              </a:rPr>
              <a:t> </a:t>
            </a:r>
            <a:r>
              <a:rPr lang="es-ES" sz="2800" b="1" dirty="0">
                <a:cs typeface="Arial Unicode MS"/>
              </a:rPr>
              <a:t>relés</a:t>
            </a:r>
            <a:r>
              <a:rPr lang="es-ES" sz="2800" b="1" spc="60" dirty="0">
                <a:cs typeface="Arial Unicode MS"/>
              </a:rPr>
              <a:t> </a:t>
            </a:r>
            <a:r>
              <a:rPr lang="es-ES" sz="2800" b="1" dirty="0">
                <a:cs typeface="Arial Unicode MS"/>
              </a:rPr>
              <a:t>de</a:t>
            </a:r>
            <a:r>
              <a:rPr lang="es-ES" sz="2800" b="1" spc="60" dirty="0">
                <a:cs typeface="Arial Unicode MS"/>
              </a:rPr>
              <a:t> </a:t>
            </a:r>
            <a:r>
              <a:rPr lang="es-ES" sz="2800" b="1" dirty="0">
                <a:cs typeface="Arial Unicode MS"/>
              </a:rPr>
              <a:t>protección</a:t>
            </a:r>
            <a:r>
              <a:rPr lang="es-ES" sz="2800" b="1" spc="60" dirty="0">
                <a:cs typeface="Arial Unicode MS"/>
              </a:rPr>
              <a:t> </a:t>
            </a:r>
            <a:r>
              <a:rPr lang="es-ES" sz="2800" b="1" dirty="0">
                <a:cs typeface="Arial Unicode MS"/>
              </a:rPr>
              <a:t>son</a:t>
            </a:r>
            <a:r>
              <a:rPr lang="es-ES" sz="2800" b="1" spc="60" dirty="0">
                <a:cs typeface="Arial Unicode MS"/>
              </a:rPr>
              <a:t> </a:t>
            </a:r>
            <a:r>
              <a:rPr lang="es-ES" sz="2800" b="1" dirty="0">
                <a:cs typeface="Arial Unicode MS"/>
              </a:rPr>
              <a:t>relés</a:t>
            </a:r>
            <a:r>
              <a:rPr lang="es-ES" sz="2800" b="1" spc="60" dirty="0">
                <a:cs typeface="Arial Unicode MS"/>
              </a:rPr>
              <a:t> </a:t>
            </a:r>
            <a:r>
              <a:rPr lang="es-ES" sz="2800" b="1" dirty="0">
                <a:cs typeface="Arial Unicode MS"/>
              </a:rPr>
              <a:t>que</a:t>
            </a:r>
            <a:r>
              <a:rPr lang="es-ES" sz="2800" b="1" spc="60" dirty="0">
                <a:cs typeface="Arial Unicode MS"/>
              </a:rPr>
              <a:t> </a:t>
            </a:r>
            <a:r>
              <a:rPr lang="es-ES" sz="2800" b="1" dirty="0">
                <a:cs typeface="Arial Unicode MS"/>
              </a:rPr>
              <a:t>detectan</a:t>
            </a:r>
            <a:r>
              <a:rPr lang="es-ES" sz="2800" b="1" spc="60" dirty="0">
                <a:cs typeface="Arial Unicode MS"/>
              </a:rPr>
              <a:t> </a:t>
            </a:r>
            <a:r>
              <a:rPr lang="es-ES" sz="2800" b="1" dirty="0">
                <a:cs typeface="Arial Unicode MS"/>
              </a:rPr>
              <a:t>condiciones</a:t>
            </a:r>
            <a:r>
              <a:rPr lang="es-ES" sz="2800" b="1" spc="60" dirty="0">
                <a:cs typeface="Arial Unicode MS"/>
              </a:rPr>
              <a:t> </a:t>
            </a:r>
            <a:r>
              <a:rPr lang="es-ES" sz="2800" b="1" dirty="0">
                <a:cs typeface="Arial Unicode MS"/>
              </a:rPr>
              <a:t>anormales</a:t>
            </a:r>
            <a:r>
              <a:rPr lang="es-ES" sz="2800" b="1" spc="60" dirty="0">
                <a:cs typeface="Arial Unicode MS"/>
              </a:rPr>
              <a:t> </a:t>
            </a:r>
            <a:r>
              <a:rPr lang="es-ES" sz="2800" b="1" dirty="0">
                <a:cs typeface="Arial Unicode MS"/>
              </a:rPr>
              <a:t>en</a:t>
            </a:r>
            <a:r>
              <a:rPr lang="es-ES" sz="2800" b="1" spc="60" dirty="0">
                <a:cs typeface="Arial Unicode MS"/>
              </a:rPr>
              <a:t> </a:t>
            </a:r>
            <a:r>
              <a:rPr lang="es-ES" sz="2800" b="1" dirty="0">
                <a:cs typeface="Arial Unicode MS"/>
              </a:rPr>
              <a:t>el</a:t>
            </a:r>
            <a:r>
              <a:rPr lang="es-ES" sz="2800" b="1" spc="60" dirty="0">
                <a:cs typeface="Arial Unicode MS"/>
              </a:rPr>
              <a:t> </a:t>
            </a:r>
            <a:r>
              <a:rPr lang="es-ES" sz="2800" b="1" dirty="0">
                <a:cs typeface="Arial Unicode MS"/>
              </a:rPr>
              <a:t>sistema</a:t>
            </a:r>
            <a:r>
              <a:rPr lang="es-ES" sz="2800" b="1" spc="62" dirty="0">
                <a:cs typeface="Arial Unicode MS"/>
              </a:rPr>
              <a:t> </a:t>
            </a:r>
            <a:r>
              <a:rPr lang="es-ES" sz="2800" b="1" spc="-31" dirty="0">
                <a:cs typeface="Arial Unicode MS"/>
              </a:rPr>
              <a:t>y</a:t>
            </a:r>
            <a:r>
              <a:rPr lang="es-ES" sz="2800" b="1" dirty="0">
                <a:cs typeface="Arial Unicode MS"/>
              </a:rPr>
              <a:t> emiten</a:t>
            </a:r>
            <a:r>
              <a:rPr lang="es-ES" sz="2800" b="1" spc="56" dirty="0">
                <a:cs typeface="Arial Unicode MS"/>
              </a:rPr>
              <a:t> </a:t>
            </a:r>
            <a:r>
              <a:rPr lang="es-ES" sz="2800" b="1" dirty="0">
                <a:cs typeface="Arial Unicode MS"/>
              </a:rPr>
              <a:t>una</a:t>
            </a:r>
            <a:r>
              <a:rPr lang="es-ES" sz="2800" b="1" spc="60" dirty="0">
                <a:cs typeface="Arial Unicode MS"/>
              </a:rPr>
              <a:t> </a:t>
            </a:r>
            <a:r>
              <a:rPr lang="es-ES" sz="2800" b="1" dirty="0">
                <a:cs typeface="Arial Unicode MS"/>
              </a:rPr>
              <a:t>alarma</a:t>
            </a:r>
            <a:r>
              <a:rPr lang="es-ES" sz="2800" b="1" spc="60" dirty="0">
                <a:cs typeface="Arial Unicode MS"/>
              </a:rPr>
              <a:t> </a:t>
            </a:r>
            <a:r>
              <a:rPr lang="es-ES" sz="2800" b="1" dirty="0">
                <a:cs typeface="Arial Unicode MS"/>
              </a:rPr>
              <a:t>o</a:t>
            </a:r>
            <a:r>
              <a:rPr lang="es-ES" sz="2800" b="1" spc="60" dirty="0">
                <a:cs typeface="Arial Unicode MS"/>
              </a:rPr>
              <a:t> </a:t>
            </a:r>
            <a:r>
              <a:rPr lang="es-ES" sz="2800" b="1" dirty="0">
                <a:cs typeface="Arial Unicode MS"/>
              </a:rPr>
              <a:t>disparo</a:t>
            </a:r>
            <a:r>
              <a:rPr lang="es-ES" sz="2800" b="1" spc="60" dirty="0">
                <a:cs typeface="Arial Unicode MS"/>
              </a:rPr>
              <a:t> </a:t>
            </a:r>
            <a:r>
              <a:rPr lang="es-ES" sz="2800" b="1" dirty="0">
                <a:cs typeface="Arial Unicode MS"/>
              </a:rPr>
              <a:t>según</a:t>
            </a:r>
            <a:r>
              <a:rPr lang="es-ES" sz="2800" b="1" spc="56" dirty="0">
                <a:cs typeface="Arial Unicode MS"/>
              </a:rPr>
              <a:t> </a:t>
            </a:r>
            <a:r>
              <a:rPr lang="es-ES" sz="2800" b="1" dirty="0">
                <a:cs typeface="Arial Unicode MS"/>
              </a:rPr>
              <a:t>la</a:t>
            </a:r>
            <a:r>
              <a:rPr lang="es-ES" sz="2800" b="1" spc="60" dirty="0">
                <a:cs typeface="Arial Unicode MS"/>
              </a:rPr>
              <a:t> </a:t>
            </a:r>
            <a:r>
              <a:rPr lang="es-ES" sz="2800" b="1" dirty="0">
                <a:cs typeface="Arial Unicode MS"/>
              </a:rPr>
              <a:t>gravedad</a:t>
            </a:r>
            <a:r>
              <a:rPr lang="es-ES" sz="2800" b="1" spc="60" dirty="0">
                <a:cs typeface="Arial Unicode MS"/>
              </a:rPr>
              <a:t> </a:t>
            </a:r>
            <a:r>
              <a:rPr lang="es-ES" sz="2800" b="1" dirty="0">
                <a:cs typeface="Arial Unicode MS"/>
              </a:rPr>
              <a:t>de</a:t>
            </a:r>
            <a:r>
              <a:rPr lang="es-ES" sz="2800" b="1" spc="60" dirty="0">
                <a:cs typeface="Arial Unicode MS"/>
              </a:rPr>
              <a:t> </a:t>
            </a:r>
            <a:r>
              <a:rPr lang="es-ES" sz="2800" b="1" dirty="0">
                <a:cs typeface="Arial Unicode MS"/>
              </a:rPr>
              <a:t>la</a:t>
            </a:r>
            <a:r>
              <a:rPr lang="es-ES" sz="2800" b="1" spc="60" dirty="0">
                <a:cs typeface="Arial Unicode MS"/>
              </a:rPr>
              <a:t> </a:t>
            </a:r>
            <a:r>
              <a:rPr lang="es-ES" sz="2800" b="1" spc="-6" dirty="0">
                <a:cs typeface="Arial Unicode MS"/>
              </a:rPr>
              <a:t>falla.</a:t>
            </a:r>
            <a:endParaRPr lang="es-ES" sz="2800" b="1" dirty="0">
              <a:cs typeface="Arial Unicode MS"/>
            </a:endParaRPr>
          </a:p>
          <a:p>
            <a:pPr marL="514350" marR="3174" indent="-514350" algn="just">
              <a:spcBef>
                <a:spcPts val="53"/>
              </a:spcBef>
              <a:buFont typeface="+mj-lt"/>
              <a:buAutoNum type="arabicPeriod"/>
              <a:tabLst>
                <a:tab pos="69838" algn="l"/>
              </a:tabLst>
            </a:pPr>
            <a:r>
              <a:rPr lang="es-ES" sz="2800" b="1" dirty="0">
                <a:cs typeface="Arial Unicode MS"/>
              </a:rPr>
              <a:t>Los</a:t>
            </a:r>
            <a:r>
              <a:rPr lang="es-ES" sz="2800" b="1" spc="66" dirty="0">
                <a:cs typeface="Arial Unicode MS"/>
              </a:rPr>
              <a:t> </a:t>
            </a:r>
            <a:r>
              <a:rPr lang="es-ES" sz="2800" b="1" dirty="0">
                <a:cs typeface="Arial Unicode MS"/>
              </a:rPr>
              <a:t>relés</a:t>
            </a:r>
            <a:r>
              <a:rPr lang="es-ES" sz="2800" b="1" spc="66" dirty="0">
                <a:cs typeface="Arial Unicode MS"/>
              </a:rPr>
              <a:t> </a:t>
            </a:r>
            <a:r>
              <a:rPr lang="es-ES" sz="2800" b="1" dirty="0">
                <a:cs typeface="Arial Unicode MS"/>
              </a:rPr>
              <a:t>de</a:t>
            </a:r>
            <a:r>
              <a:rPr lang="es-ES" sz="2800" b="1" spc="66" dirty="0">
                <a:cs typeface="Arial Unicode MS"/>
              </a:rPr>
              <a:t> </a:t>
            </a:r>
            <a:r>
              <a:rPr lang="es-ES" sz="2800" b="1" dirty="0">
                <a:cs typeface="Arial Unicode MS"/>
              </a:rPr>
              <a:t>monitoreo</a:t>
            </a:r>
            <a:r>
              <a:rPr lang="es-ES" sz="2800" b="1" spc="66" dirty="0">
                <a:cs typeface="Arial Unicode MS"/>
              </a:rPr>
              <a:t> </a:t>
            </a:r>
            <a:r>
              <a:rPr lang="es-ES" sz="2800" b="1" dirty="0">
                <a:cs typeface="Arial Unicode MS"/>
              </a:rPr>
              <a:t>son</a:t>
            </a:r>
            <a:r>
              <a:rPr lang="es-ES" sz="2800" b="1" spc="69" dirty="0">
                <a:cs typeface="Arial Unicode MS"/>
              </a:rPr>
              <a:t> </a:t>
            </a:r>
            <a:r>
              <a:rPr lang="es-ES" sz="2800" b="1" dirty="0">
                <a:cs typeface="Arial Unicode MS"/>
              </a:rPr>
              <a:t>relés</a:t>
            </a:r>
            <a:r>
              <a:rPr lang="es-ES" sz="2800" b="1" spc="66" dirty="0">
                <a:cs typeface="Arial Unicode MS"/>
              </a:rPr>
              <a:t> </a:t>
            </a:r>
            <a:r>
              <a:rPr lang="es-ES" sz="2800" b="1" dirty="0">
                <a:cs typeface="Arial Unicode MS"/>
              </a:rPr>
              <a:t>que</a:t>
            </a:r>
            <a:r>
              <a:rPr lang="es-ES" sz="2800" b="1" spc="66" dirty="0">
                <a:cs typeface="Arial Unicode MS"/>
              </a:rPr>
              <a:t> </a:t>
            </a:r>
            <a:r>
              <a:rPr lang="es-ES" sz="2800" b="1" dirty="0">
                <a:cs typeface="Arial Unicode MS"/>
              </a:rPr>
              <a:t>monitorean</a:t>
            </a:r>
            <a:r>
              <a:rPr lang="es-ES" sz="2800" b="1" spc="66" dirty="0">
                <a:cs typeface="Arial Unicode MS"/>
              </a:rPr>
              <a:t> </a:t>
            </a:r>
            <a:r>
              <a:rPr lang="es-ES" sz="2800" b="1" dirty="0">
                <a:cs typeface="Arial Unicode MS"/>
              </a:rPr>
              <a:t>el</a:t>
            </a:r>
            <a:r>
              <a:rPr lang="es-ES" sz="2800" b="1" spc="69" dirty="0">
                <a:cs typeface="Arial Unicode MS"/>
              </a:rPr>
              <a:t> </a:t>
            </a:r>
            <a:r>
              <a:rPr lang="es-ES" sz="2800" b="1" dirty="0">
                <a:cs typeface="Arial Unicode MS"/>
              </a:rPr>
              <a:t>sistema</a:t>
            </a:r>
            <a:r>
              <a:rPr lang="es-ES" sz="2800" b="1" spc="66" dirty="0">
                <a:cs typeface="Arial Unicode MS"/>
              </a:rPr>
              <a:t> </a:t>
            </a:r>
            <a:r>
              <a:rPr lang="es-ES" sz="2800" b="1" dirty="0">
                <a:cs typeface="Arial Unicode MS"/>
              </a:rPr>
              <a:t>pero</a:t>
            </a:r>
            <a:r>
              <a:rPr lang="es-ES" sz="2800" b="1" spc="66" dirty="0">
                <a:cs typeface="Arial Unicode MS"/>
              </a:rPr>
              <a:t> </a:t>
            </a:r>
            <a:r>
              <a:rPr lang="es-ES" sz="2800" b="1" dirty="0">
                <a:cs typeface="Arial Unicode MS"/>
              </a:rPr>
              <a:t>no</a:t>
            </a:r>
            <a:r>
              <a:rPr lang="es-ES" sz="2800" b="1" spc="66" dirty="0">
                <a:cs typeface="Arial Unicode MS"/>
              </a:rPr>
              <a:t> </a:t>
            </a:r>
            <a:r>
              <a:rPr lang="es-ES" sz="2800" b="1" dirty="0">
                <a:cs typeface="Arial Unicode MS"/>
              </a:rPr>
              <a:t>emiten</a:t>
            </a:r>
            <a:r>
              <a:rPr lang="es-ES" sz="2800" b="1" spc="69" dirty="0">
                <a:cs typeface="Arial Unicode MS"/>
              </a:rPr>
              <a:t> </a:t>
            </a:r>
            <a:r>
              <a:rPr lang="es-ES" sz="2800" b="1" dirty="0">
                <a:cs typeface="Arial Unicode MS"/>
              </a:rPr>
              <a:t>ninguna</a:t>
            </a:r>
            <a:r>
              <a:rPr lang="es-ES" sz="2800" b="1" spc="66" dirty="0">
                <a:cs typeface="Arial Unicode MS"/>
              </a:rPr>
              <a:t> </a:t>
            </a:r>
            <a:r>
              <a:rPr lang="es-ES" sz="2800" b="1" dirty="0">
                <a:cs typeface="Arial Unicode MS"/>
              </a:rPr>
              <a:t>señal</a:t>
            </a:r>
            <a:r>
              <a:rPr lang="es-ES" sz="2800" b="1" spc="66" dirty="0">
                <a:cs typeface="Arial Unicode MS"/>
              </a:rPr>
              <a:t> </a:t>
            </a:r>
            <a:r>
              <a:rPr lang="es-ES" sz="2800" b="1" spc="-16" dirty="0">
                <a:cs typeface="Arial Unicode MS"/>
              </a:rPr>
              <a:t>de</a:t>
            </a:r>
            <a:r>
              <a:rPr lang="es-ES" sz="2800" b="1" spc="125" dirty="0">
                <a:cs typeface="Arial Unicode MS"/>
              </a:rPr>
              <a:t> </a:t>
            </a:r>
            <a:r>
              <a:rPr lang="es-ES" sz="2800" b="1" dirty="0">
                <a:cs typeface="Arial Unicode MS"/>
              </a:rPr>
              <a:t>disparo,</a:t>
            </a:r>
            <a:r>
              <a:rPr lang="es-ES" sz="2800" b="1" spc="50" dirty="0">
                <a:cs typeface="Arial Unicode MS"/>
              </a:rPr>
              <a:t> </a:t>
            </a:r>
            <a:r>
              <a:rPr lang="es-ES" sz="2800" b="1" dirty="0">
                <a:cs typeface="Arial Unicode MS"/>
              </a:rPr>
              <a:t>como</a:t>
            </a:r>
            <a:r>
              <a:rPr lang="es-ES" sz="2800" b="1" spc="53" dirty="0">
                <a:cs typeface="Arial Unicode MS"/>
              </a:rPr>
              <a:t> </a:t>
            </a:r>
            <a:r>
              <a:rPr lang="es-ES" sz="2800" b="1" dirty="0">
                <a:cs typeface="Arial Unicode MS"/>
              </a:rPr>
              <a:t>los</a:t>
            </a:r>
            <a:r>
              <a:rPr lang="es-ES" sz="2800" b="1" spc="53" dirty="0">
                <a:cs typeface="Arial Unicode MS"/>
              </a:rPr>
              <a:t> </a:t>
            </a:r>
            <a:r>
              <a:rPr lang="es-ES" sz="2800" b="1" dirty="0">
                <a:cs typeface="Arial Unicode MS"/>
              </a:rPr>
              <a:t>relés</a:t>
            </a:r>
            <a:r>
              <a:rPr lang="es-ES" sz="2800" b="1" spc="53" dirty="0">
                <a:cs typeface="Arial Unicode MS"/>
              </a:rPr>
              <a:t> </a:t>
            </a:r>
            <a:r>
              <a:rPr lang="es-ES" sz="2800" b="1" dirty="0">
                <a:cs typeface="Arial Unicode MS"/>
              </a:rPr>
              <a:t>de</a:t>
            </a:r>
            <a:r>
              <a:rPr lang="es-ES" sz="2800" b="1" spc="53" dirty="0">
                <a:cs typeface="Arial Unicode MS"/>
              </a:rPr>
              <a:t> </a:t>
            </a:r>
            <a:r>
              <a:rPr lang="es-ES" sz="2800" b="1" dirty="0">
                <a:cs typeface="Arial Unicode MS"/>
              </a:rPr>
              <a:t>verificación</a:t>
            </a:r>
            <a:r>
              <a:rPr lang="es-ES" sz="2800" b="1" spc="50" dirty="0">
                <a:cs typeface="Arial Unicode MS"/>
              </a:rPr>
              <a:t> </a:t>
            </a:r>
            <a:r>
              <a:rPr lang="es-ES" sz="2800" b="1" dirty="0">
                <a:cs typeface="Arial Unicode MS"/>
              </a:rPr>
              <a:t>de</a:t>
            </a:r>
            <a:r>
              <a:rPr lang="es-ES" sz="2800" b="1" spc="53" dirty="0">
                <a:cs typeface="Arial Unicode MS"/>
              </a:rPr>
              <a:t> </a:t>
            </a:r>
            <a:r>
              <a:rPr lang="es-ES" sz="2800" b="1" spc="-6" dirty="0">
                <a:cs typeface="Arial Unicode MS"/>
              </a:rPr>
              <a:t>sincronismo.</a:t>
            </a:r>
            <a:endParaRPr lang="es-ES" sz="2800" b="1" dirty="0">
              <a:cs typeface="Arial Unicode MS"/>
            </a:endParaRPr>
          </a:p>
          <a:p>
            <a:pPr marL="522286" indent="-514350" algn="just">
              <a:spcBef>
                <a:spcPts val="156"/>
              </a:spcBef>
              <a:buFont typeface="+mj-lt"/>
              <a:buAutoNum type="arabicPeriod"/>
              <a:tabLst>
                <a:tab pos="69838" algn="l"/>
              </a:tabLst>
            </a:pPr>
            <a:r>
              <a:rPr lang="es-ES" sz="2800" b="1" dirty="0">
                <a:cs typeface="Arial Unicode MS"/>
              </a:rPr>
              <a:t>Los</a:t>
            </a:r>
            <a:r>
              <a:rPr lang="es-ES" sz="2800" b="1" spc="56" dirty="0">
                <a:cs typeface="Arial Unicode MS"/>
              </a:rPr>
              <a:t> </a:t>
            </a:r>
            <a:r>
              <a:rPr lang="es-ES" sz="2800" b="1" dirty="0">
                <a:cs typeface="Arial Unicode MS"/>
              </a:rPr>
              <a:t>relés</a:t>
            </a:r>
            <a:r>
              <a:rPr lang="es-ES" sz="2800" b="1" spc="56" dirty="0">
                <a:cs typeface="Arial Unicode MS"/>
              </a:rPr>
              <a:t> </a:t>
            </a:r>
            <a:r>
              <a:rPr lang="es-ES" sz="2800" b="1" dirty="0">
                <a:cs typeface="Arial Unicode MS"/>
              </a:rPr>
              <a:t>de</a:t>
            </a:r>
            <a:r>
              <a:rPr lang="es-ES" sz="2800" b="1" spc="56" dirty="0">
                <a:cs typeface="Arial Unicode MS"/>
              </a:rPr>
              <a:t> </a:t>
            </a:r>
            <a:r>
              <a:rPr lang="es-ES" sz="2800" b="1" dirty="0">
                <a:cs typeface="Arial Unicode MS"/>
              </a:rPr>
              <a:t>programación</a:t>
            </a:r>
            <a:r>
              <a:rPr lang="es-ES" sz="2800" b="1" spc="56" dirty="0">
                <a:cs typeface="Arial Unicode MS"/>
              </a:rPr>
              <a:t> </a:t>
            </a:r>
            <a:r>
              <a:rPr lang="es-ES" sz="2800" b="1" dirty="0">
                <a:cs typeface="Arial Unicode MS"/>
              </a:rPr>
              <a:t>tienen</a:t>
            </a:r>
            <a:r>
              <a:rPr lang="es-ES" sz="2800" b="1" spc="56" dirty="0">
                <a:cs typeface="Arial Unicode MS"/>
              </a:rPr>
              <a:t> </a:t>
            </a:r>
            <a:r>
              <a:rPr lang="es-ES" sz="2800" b="1" dirty="0">
                <a:cs typeface="Arial Unicode MS"/>
              </a:rPr>
              <a:t>secuencias</a:t>
            </a:r>
            <a:r>
              <a:rPr lang="es-ES" sz="2800" b="1" spc="56" dirty="0">
                <a:cs typeface="Arial Unicode MS"/>
              </a:rPr>
              <a:t> </a:t>
            </a:r>
            <a:r>
              <a:rPr lang="es-ES" sz="2800" b="1" dirty="0">
                <a:cs typeface="Arial Unicode MS"/>
              </a:rPr>
              <a:t>eléctricas,</a:t>
            </a:r>
            <a:r>
              <a:rPr lang="es-ES" sz="2800" b="1" spc="56" dirty="0">
                <a:cs typeface="Arial Unicode MS"/>
              </a:rPr>
              <a:t> </a:t>
            </a:r>
            <a:r>
              <a:rPr lang="es-ES" sz="2800" b="1" dirty="0">
                <a:cs typeface="Arial Unicode MS"/>
              </a:rPr>
              <a:t>como</a:t>
            </a:r>
            <a:r>
              <a:rPr lang="es-ES" sz="2800" b="1" spc="56" dirty="0">
                <a:cs typeface="Arial Unicode MS"/>
              </a:rPr>
              <a:t> </a:t>
            </a:r>
            <a:r>
              <a:rPr lang="es-ES" sz="2800" b="1" dirty="0">
                <a:cs typeface="Arial Unicode MS"/>
              </a:rPr>
              <a:t>relés</a:t>
            </a:r>
            <a:r>
              <a:rPr lang="es-ES" sz="2800" b="1" spc="60" dirty="0">
                <a:cs typeface="Arial Unicode MS"/>
              </a:rPr>
              <a:t> </a:t>
            </a:r>
            <a:r>
              <a:rPr lang="es-ES" sz="2800" b="1" dirty="0">
                <a:cs typeface="Arial Unicode MS"/>
              </a:rPr>
              <a:t>de</a:t>
            </a:r>
            <a:r>
              <a:rPr lang="es-ES" sz="2800" b="1" spc="56" dirty="0">
                <a:cs typeface="Arial Unicode MS"/>
              </a:rPr>
              <a:t> </a:t>
            </a:r>
            <a:r>
              <a:rPr lang="es-ES" sz="2800" b="1" spc="-6" dirty="0" smtClean="0">
                <a:cs typeface="Arial Unicode MS"/>
              </a:rPr>
              <a:t>reenganche </a:t>
            </a:r>
            <a:r>
              <a:rPr lang="es-ES" sz="2800" b="1" dirty="0" smtClean="0">
                <a:cs typeface="Arial Unicode MS"/>
              </a:rPr>
              <a:t>automático</a:t>
            </a:r>
            <a:r>
              <a:rPr lang="es-ES" sz="2800" b="1" spc="62" dirty="0" smtClean="0">
                <a:cs typeface="Arial Unicode MS"/>
              </a:rPr>
              <a:t> </a:t>
            </a:r>
            <a:r>
              <a:rPr lang="es-ES" sz="2800" b="1" dirty="0">
                <a:cs typeface="Arial Unicode MS"/>
              </a:rPr>
              <a:t>y</a:t>
            </a:r>
            <a:r>
              <a:rPr lang="es-ES" sz="2800" b="1" spc="66" dirty="0">
                <a:cs typeface="Arial Unicode MS"/>
              </a:rPr>
              <a:t> </a:t>
            </a:r>
            <a:r>
              <a:rPr lang="es-ES" sz="2800" b="1" dirty="0">
                <a:cs typeface="Arial Unicode MS"/>
              </a:rPr>
              <a:t>de</a:t>
            </a:r>
            <a:r>
              <a:rPr lang="es-ES" sz="2800" b="1" spc="62" dirty="0">
                <a:cs typeface="Arial Unicode MS"/>
              </a:rPr>
              <a:t> </a:t>
            </a:r>
            <a:r>
              <a:rPr lang="es-ES" sz="2800" b="1" spc="-6" dirty="0">
                <a:cs typeface="Arial Unicode MS"/>
              </a:rPr>
              <a:t>sincronización.</a:t>
            </a:r>
            <a:endParaRPr lang="es-ES" sz="2800" b="1" dirty="0">
              <a:cs typeface="Arial Unicode MS"/>
            </a:endParaRPr>
          </a:p>
          <a:p>
            <a:pPr marL="514350" marR="267049" indent="-514350" algn="just">
              <a:buFont typeface="+mj-lt"/>
              <a:buAutoNum type="arabicPeriod"/>
              <a:tabLst>
                <a:tab pos="69838" algn="l"/>
              </a:tabLst>
            </a:pPr>
            <a:r>
              <a:rPr lang="es-ES" sz="2800" b="1" dirty="0">
                <a:cs typeface="Arial Unicode MS"/>
              </a:rPr>
              <a:t>Los</a:t>
            </a:r>
            <a:r>
              <a:rPr lang="es-ES" sz="2800" b="1" spc="56" dirty="0">
                <a:cs typeface="Arial Unicode MS"/>
              </a:rPr>
              <a:t> </a:t>
            </a:r>
            <a:r>
              <a:rPr lang="es-ES" sz="2800" b="1" dirty="0">
                <a:cs typeface="Arial Unicode MS"/>
              </a:rPr>
              <a:t>relés</a:t>
            </a:r>
            <a:r>
              <a:rPr lang="es-ES" sz="2800" b="1" spc="60" dirty="0">
                <a:cs typeface="Arial Unicode MS"/>
              </a:rPr>
              <a:t> </a:t>
            </a:r>
            <a:r>
              <a:rPr lang="es-ES" sz="2800" b="1" dirty="0">
                <a:cs typeface="Arial Unicode MS"/>
              </a:rPr>
              <a:t>de</a:t>
            </a:r>
            <a:r>
              <a:rPr lang="es-ES" sz="2800" b="1" spc="60" dirty="0">
                <a:cs typeface="Arial Unicode MS"/>
              </a:rPr>
              <a:t> </a:t>
            </a:r>
            <a:r>
              <a:rPr lang="es-ES" sz="2800" b="1" dirty="0">
                <a:cs typeface="Arial Unicode MS"/>
              </a:rPr>
              <a:t>regulación,</a:t>
            </a:r>
            <a:r>
              <a:rPr lang="es-ES" sz="2800" b="1" spc="60" dirty="0">
                <a:cs typeface="Arial Unicode MS"/>
              </a:rPr>
              <a:t> </a:t>
            </a:r>
            <a:r>
              <a:rPr lang="es-ES" sz="2800" b="1" dirty="0">
                <a:cs typeface="Arial Unicode MS"/>
              </a:rPr>
              <a:t>como</a:t>
            </a:r>
            <a:r>
              <a:rPr lang="es-ES" sz="2800" b="1" spc="60" dirty="0">
                <a:cs typeface="Arial Unicode MS"/>
              </a:rPr>
              <a:t> </a:t>
            </a:r>
            <a:r>
              <a:rPr lang="es-ES" sz="2800" b="1" dirty="0">
                <a:cs typeface="Arial Unicode MS"/>
              </a:rPr>
              <a:t>los</a:t>
            </a:r>
            <a:r>
              <a:rPr lang="es-ES" sz="2800" b="1" spc="60" dirty="0">
                <a:cs typeface="Arial Unicode MS"/>
              </a:rPr>
              <a:t> </a:t>
            </a:r>
            <a:r>
              <a:rPr lang="es-ES" sz="2800" b="1" dirty="0">
                <a:cs typeface="Arial Unicode MS"/>
              </a:rPr>
              <a:t>relés</a:t>
            </a:r>
            <a:r>
              <a:rPr lang="es-ES" sz="2800" b="1" spc="60" dirty="0">
                <a:cs typeface="Arial Unicode MS"/>
              </a:rPr>
              <a:t> </a:t>
            </a:r>
            <a:r>
              <a:rPr lang="es-ES" sz="2800" b="1" dirty="0">
                <a:cs typeface="Arial Unicode MS"/>
              </a:rPr>
              <a:t>reguladores</a:t>
            </a:r>
            <a:r>
              <a:rPr lang="es-ES" sz="2800" b="1" spc="56" dirty="0">
                <a:cs typeface="Arial Unicode MS"/>
              </a:rPr>
              <a:t> </a:t>
            </a:r>
            <a:r>
              <a:rPr lang="es-ES" sz="2800" b="1" dirty="0">
                <a:cs typeface="Arial Unicode MS"/>
              </a:rPr>
              <a:t>de</a:t>
            </a:r>
            <a:r>
              <a:rPr lang="es-ES" sz="2800" b="1" spc="60" dirty="0">
                <a:cs typeface="Arial Unicode MS"/>
              </a:rPr>
              <a:t> </a:t>
            </a:r>
            <a:r>
              <a:rPr lang="es-ES" sz="2800" b="1" dirty="0">
                <a:cs typeface="Arial Unicode MS"/>
              </a:rPr>
              <a:t>voltaje,</a:t>
            </a:r>
            <a:r>
              <a:rPr lang="es-ES" sz="2800" b="1" spc="60" dirty="0">
                <a:cs typeface="Arial Unicode MS"/>
              </a:rPr>
              <a:t> </a:t>
            </a:r>
            <a:r>
              <a:rPr lang="es-ES" sz="2800" b="1" dirty="0">
                <a:cs typeface="Arial Unicode MS"/>
              </a:rPr>
              <a:t>regulan</a:t>
            </a:r>
            <a:r>
              <a:rPr lang="es-ES" sz="2800" b="1" spc="60" dirty="0">
                <a:cs typeface="Arial Unicode MS"/>
              </a:rPr>
              <a:t> </a:t>
            </a:r>
            <a:r>
              <a:rPr lang="es-ES" sz="2800" b="1" dirty="0">
                <a:cs typeface="Arial Unicode MS"/>
              </a:rPr>
              <a:t>el</a:t>
            </a:r>
            <a:r>
              <a:rPr lang="es-ES" sz="2800" b="1" spc="60" dirty="0">
                <a:cs typeface="Arial Unicode MS"/>
              </a:rPr>
              <a:t> </a:t>
            </a:r>
            <a:r>
              <a:rPr lang="es-ES" sz="2800" b="1" dirty="0">
                <a:cs typeface="Arial Unicode MS"/>
              </a:rPr>
              <a:t>voltaje</a:t>
            </a:r>
            <a:r>
              <a:rPr lang="es-ES" sz="2800" b="1" spc="60" dirty="0">
                <a:cs typeface="Arial Unicode MS"/>
              </a:rPr>
              <a:t> </a:t>
            </a:r>
            <a:r>
              <a:rPr lang="es-ES" sz="2800" b="1" spc="-16" dirty="0">
                <a:cs typeface="Arial Unicode MS"/>
              </a:rPr>
              <a:t>del</a:t>
            </a:r>
            <a:r>
              <a:rPr lang="es-ES" sz="2800" b="1" spc="125" dirty="0">
                <a:cs typeface="Arial Unicode MS"/>
              </a:rPr>
              <a:t> </a:t>
            </a:r>
            <a:r>
              <a:rPr lang="es-ES" sz="2800" b="1" dirty="0">
                <a:cs typeface="Arial Unicode MS"/>
              </a:rPr>
              <a:t>transformador</a:t>
            </a:r>
            <a:r>
              <a:rPr lang="es-ES" sz="2800" b="1" spc="103" dirty="0">
                <a:cs typeface="Arial Unicode MS"/>
              </a:rPr>
              <a:t> </a:t>
            </a:r>
            <a:r>
              <a:rPr lang="es-ES" sz="2800" b="1" dirty="0">
                <a:cs typeface="Arial Unicode MS"/>
              </a:rPr>
              <a:t>cambiando</a:t>
            </a:r>
            <a:r>
              <a:rPr lang="es-ES" sz="2800" b="1" spc="107" dirty="0">
                <a:cs typeface="Arial Unicode MS"/>
              </a:rPr>
              <a:t> </a:t>
            </a:r>
            <a:r>
              <a:rPr lang="es-ES" sz="2800" b="1" dirty="0">
                <a:cs typeface="Arial Unicode MS"/>
              </a:rPr>
              <a:t>el</a:t>
            </a:r>
            <a:r>
              <a:rPr lang="es-ES" sz="2800" b="1" spc="107" dirty="0">
                <a:cs typeface="Arial Unicode MS"/>
              </a:rPr>
              <a:t> </a:t>
            </a:r>
            <a:r>
              <a:rPr lang="es-ES" sz="2800" b="1" dirty="0">
                <a:cs typeface="Arial Unicode MS"/>
              </a:rPr>
              <a:t>cambiador</a:t>
            </a:r>
            <a:r>
              <a:rPr lang="es-ES" sz="2800" b="1" spc="107" dirty="0">
                <a:cs typeface="Arial Unicode MS"/>
              </a:rPr>
              <a:t> </a:t>
            </a:r>
            <a:r>
              <a:rPr lang="es-ES" sz="2800" b="1" dirty="0">
                <a:cs typeface="Arial Unicode MS"/>
              </a:rPr>
              <a:t>de</a:t>
            </a:r>
            <a:r>
              <a:rPr lang="es-ES" sz="2800" b="1" spc="107" dirty="0">
                <a:cs typeface="Arial Unicode MS"/>
              </a:rPr>
              <a:t> </a:t>
            </a:r>
            <a:r>
              <a:rPr lang="es-ES" sz="2800" b="1" dirty="0">
                <a:cs typeface="Arial Unicode MS"/>
              </a:rPr>
              <a:t>tomas</a:t>
            </a:r>
            <a:r>
              <a:rPr lang="es-ES" sz="2800" b="1" spc="107" dirty="0">
                <a:cs typeface="Arial Unicode MS"/>
              </a:rPr>
              <a:t> </a:t>
            </a:r>
            <a:r>
              <a:rPr lang="es-ES" sz="2800" b="1" dirty="0">
                <a:cs typeface="Arial Unicode MS"/>
              </a:rPr>
              <a:t>bajo</a:t>
            </a:r>
            <a:r>
              <a:rPr lang="es-ES" sz="2800" b="1" spc="107" dirty="0">
                <a:cs typeface="Arial Unicode MS"/>
              </a:rPr>
              <a:t> </a:t>
            </a:r>
            <a:r>
              <a:rPr lang="es-ES" sz="2800" b="1" spc="-6" dirty="0">
                <a:cs typeface="Arial Unicode MS"/>
              </a:rPr>
              <a:t>carga.</a:t>
            </a:r>
            <a:endParaRPr lang="es-ES" sz="2800" b="1" dirty="0">
              <a:cs typeface="Arial Unicode MS"/>
            </a:endParaRPr>
          </a:p>
          <a:p>
            <a:pPr marL="522286" indent="-514350" algn="just">
              <a:spcBef>
                <a:spcPts val="219"/>
              </a:spcBef>
              <a:buFont typeface="+mj-lt"/>
              <a:buAutoNum type="arabicPeriod"/>
              <a:tabLst>
                <a:tab pos="69838" algn="l"/>
              </a:tabLst>
            </a:pPr>
            <a:r>
              <a:rPr lang="es-ES" sz="2800" b="1" dirty="0">
                <a:cs typeface="Arial Unicode MS"/>
              </a:rPr>
              <a:t>Los</a:t>
            </a:r>
            <a:r>
              <a:rPr lang="es-ES" sz="2800" b="1" spc="50" dirty="0">
                <a:cs typeface="Arial Unicode MS"/>
              </a:rPr>
              <a:t> </a:t>
            </a:r>
            <a:r>
              <a:rPr lang="es-ES" sz="2800" b="1" dirty="0">
                <a:cs typeface="Arial Unicode MS"/>
              </a:rPr>
              <a:t>relés</a:t>
            </a:r>
            <a:r>
              <a:rPr lang="es-ES" sz="2800" b="1" spc="53" dirty="0">
                <a:cs typeface="Arial Unicode MS"/>
              </a:rPr>
              <a:t> </a:t>
            </a:r>
            <a:r>
              <a:rPr lang="es-ES" sz="2800" b="1" dirty="0">
                <a:cs typeface="Arial Unicode MS"/>
              </a:rPr>
              <a:t>auxiliares</a:t>
            </a:r>
            <a:r>
              <a:rPr lang="es-ES" sz="2800" b="1" spc="53" dirty="0">
                <a:cs typeface="Arial Unicode MS"/>
              </a:rPr>
              <a:t> </a:t>
            </a:r>
            <a:r>
              <a:rPr lang="es-ES" sz="2800" b="1" dirty="0">
                <a:cs typeface="Arial Unicode MS"/>
              </a:rPr>
              <a:t>incluyen</a:t>
            </a:r>
            <a:r>
              <a:rPr lang="es-ES" sz="2800" b="1" spc="50" dirty="0">
                <a:cs typeface="Arial Unicode MS"/>
              </a:rPr>
              <a:t> </a:t>
            </a:r>
            <a:r>
              <a:rPr lang="es-ES" sz="2800" b="1" dirty="0">
                <a:cs typeface="Arial Unicode MS"/>
              </a:rPr>
              <a:t>relés</a:t>
            </a:r>
            <a:r>
              <a:rPr lang="es-ES" sz="2800" b="1" spc="53" dirty="0">
                <a:cs typeface="Arial Unicode MS"/>
              </a:rPr>
              <a:t> </a:t>
            </a:r>
            <a:r>
              <a:rPr lang="es-ES" sz="2800" b="1" dirty="0">
                <a:cs typeface="Arial Unicode MS"/>
              </a:rPr>
              <a:t>repetidores</a:t>
            </a:r>
            <a:r>
              <a:rPr lang="es-ES" sz="2800" b="1" spc="53" dirty="0">
                <a:cs typeface="Arial Unicode MS"/>
              </a:rPr>
              <a:t> </a:t>
            </a:r>
            <a:r>
              <a:rPr lang="es-ES" sz="2800" b="1" dirty="0">
                <a:cs typeface="Arial Unicode MS"/>
              </a:rPr>
              <a:t>y</a:t>
            </a:r>
            <a:r>
              <a:rPr lang="es-ES" sz="2800" b="1" spc="53" dirty="0">
                <a:cs typeface="Arial Unicode MS"/>
              </a:rPr>
              <a:t> </a:t>
            </a:r>
            <a:r>
              <a:rPr lang="es-ES" sz="2800" b="1" dirty="0">
                <a:cs typeface="Arial Unicode MS"/>
              </a:rPr>
              <a:t>relés</a:t>
            </a:r>
            <a:r>
              <a:rPr lang="es-ES" sz="2800" b="1" spc="50" dirty="0">
                <a:cs typeface="Arial Unicode MS"/>
              </a:rPr>
              <a:t> </a:t>
            </a:r>
            <a:r>
              <a:rPr lang="es-ES" sz="2800" b="1" dirty="0">
                <a:cs typeface="Arial Unicode MS"/>
              </a:rPr>
              <a:t>de</a:t>
            </a:r>
            <a:r>
              <a:rPr lang="es-ES" sz="2800" b="1" spc="53" dirty="0">
                <a:cs typeface="Arial Unicode MS"/>
              </a:rPr>
              <a:t> </a:t>
            </a:r>
            <a:r>
              <a:rPr lang="es-ES" sz="2800" b="1" dirty="0">
                <a:cs typeface="Arial Unicode MS"/>
              </a:rPr>
              <a:t>vigilancia</a:t>
            </a:r>
            <a:r>
              <a:rPr lang="es-ES" sz="2800" b="1" spc="53" dirty="0">
                <a:cs typeface="Arial Unicode MS"/>
              </a:rPr>
              <a:t> </a:t>
            </a:r>
            <a:r>
              <a:rPr lang="es-ES" sz="2800" b="1" dirty="0">
                <a:cs typeface="Arial Unicode MS"/>
              </a:rPr>
              <a:t>de</a:t>
            </a:r>
            <a:r>
              <a:rPr lang="es-ES" sz="2800" b="1" spc="53" dirty="0">
                <a:cs typeface="Arial Unicode MS"/>
              </a:rPr>
              <a:t> </a:t>
            </a:r>
            <a:r>
              <a:rPr lang="es-ES" sz="2800" b="1" spc="-6" dirty="0">
                <a:cs typeface="Arial Unicode MS"/>
              </a:rPr>
              <a:t>disparo.</a:t>
            </a:r>
            <a:endParaRPr lang="es-ES" sz="2800" b="1" dirty="0">
              <a:cs typeface="Arial Unicode MS"/>
            </a:endParaRPr>
          </a:p>
          <a:p>
            <a:pPr algn="just"/>
            <a:endParaRPr lang="es-ES" sz="2800" dirty="0">
              <a:cs typeface="Arial Unicode MS"/>
            </a:endParaRPr>
          </a:p>
          <a:p>
            <a:pPr marL="7936" algn="just"/>
            <a:r>
              <a:rPr lang="es-ES" sz="2800" b="1" dirty="0">
                <a:cs typeface="Arial Unicode MS"/>
              </a:rPr>
              <a:t>18.2.2</a:t>
            </a:r>
            <a:r>
              <a:rPr lang="es-ES" sz="2800" b="1" spc="-3" dirty="0">
                <a:cs typeface="Arial Unicode MS"/>
              </a:rPr>
              <a:t> </a:t>
            </a:r>
            <a:r>
              <a:rPr lang="es-ES" sz="2800" b="1" spc="-19" dirty="0">
                <a:cs typeface="Arial Unicode MS"/>
              </a:rPr>
              <a:t>CLASIFICACIÓN</a:t>
            </a:r>
            <a:r>
              <a:rPr lang="es-ES" sz="2800" b="1" dirty="0">
                <a:cs typeface="Arial Unicode MS"/>
              </a:rPr>
              <a:t> </a:t>
            </a:r>
            <a:r>
              <a:rPr lang="es-ES" sz="2800" b="1" spc="-25" dirty="0">
                <a:cs typeface="Arial Unicode MS"/>
              </a:rPr>
              <a:t>BASADA</a:t>
            </a:r>
            <a:r>
              <a:rPr lang="es-ES" sz="2800" b="1" dirty="0">
                <a:cs typeface="Arial Unicode MS"/>
              </a:rPr>
              <a:t> </a:t>
            </a:r>
            <a:r>
              <a:rPr lang="es-ES" sz="2800" b="1" spc="-22" dirty="0">
                <a:cs typeface="Arial Unicode MS"/>
              </a:rPr>
              <a:t>EN</a:t>
            </a:r>
            <a:r>
              <a:rPr lang="es-ES" sz="2800" b="1" spc="-3" dirty="0">
                <a:cs typeface="Arial Unicode MS"/>
              </a:rPr>
              <a:t> </a:t>
            </a:r>
            <a:r>
              <a:rPr lang="es-ES" sz="2800" b="1" spc="-22" dirty="0" smtClean="0">
                <a:cs typeface="Arial Unicode MS"/>
              </a:rPr>
              <a:t>MAGNITUDES</a:t>
            </a:r>
            <a:r>
              <a:rPr lang="es-ES" sz="2800" b="1" dirty="0" smtClean="0">
                <a:cs typeface="Arial Unicode MS"/>
              </a:rPr>
              <a:t> </a:t>
            </a:r>
            <a:r>
              <a:rPr lang="es-ES" sz="2800" b="1" spc="-37" dirty="0">
                <a:cs typeface="Arial Unicode MS"/>
              </a:rPr>
              <a:t>DE</a:t>
            </a:r>
            <a:r>
              <a:rPr lang="es-ES" sz="2800" b="1" dirty="0">
                <a:cs typeface="Arial Unicode MS"/>
              </a:rPr>
              <a:t> </a:t>
            </a:r>
            <a:r>
              <a:rPr lang="es-ES" sz="2800" b="1" spc="-6" dirty="0" smtClean="0">
                <a:cs typeface="Arial Unicode MS"/>
              </a:rPr>
              <a:t>ENTRADA</a:t>
            </a:r>
          </a:p>
          <a:p>
            <a:pPr marL="522286" indent="-514350" algn="just">
              <a:buFont typeface="+mj-lt"/>
              <a:buAutoNum type="arabicPeriod"/>
            </a:pPr>
            <a:endParaRPr lang="es-ES" sz="2800" b="1" dirty="0">
              <a:cs typeface="Arial Unicode MS"/>
            </a:endParaRPr>
          </a:p>
          <a:p>
            <a:pPr marL="522286" indent="-514350" algn="just">
              <a:spcBef>
                <a:spcPts val="562"/>
              </a:spcBef>
              <a:buFont typeface="+mj-lt"/>
              <a:buAutoNum type="arabicPeriod"/>
              <a:tabLst>
                <a:tab pos="69838" algn="l"/>
              </a:tabLst>
            </a:pPr>
            <a:r>
              <a:rPr lang="es-ES" sz="2800" b="1" spc="-6" dirty="0">
                <a:cs typeface="Arial Unicode MS"/>
              </a:rPr>
              <a:t>Relés</a:t>
            </a:r>
            <a:r>
              <a:rPr lang="es-ES" sz="2800" b="1" dirty="0">
                <a:cs typeface="Arial Unicode MS"/>
              </a:rPr>
              <a:t> de</a:t>
            </a:r>
            <a:r>
              <a:rPr lang="es-ES" sz="2800" b="1" spc="3" dirty="0">
                <a:cs typeface="Arial Unicode MS"/>
              </a:rPr>
              <a:t> </a:t>
            </a:r>
            <a:r>
              <a:rPr lang="es-ES" sz="2800" b="1" spc="-6" dirty="0">
                <a:cs typeface="Arial Unicode MS"/>
              </a:rPr>
              <a:t>corriente;</a:t>
            </a:r>
            <a:endParaRPr lang="es-ES" sz="2800" b="1" dirty="0">
              <a:cs typeface="Arial Unicode MS"/>
            </a:endParaRPr>
          </a:p>
          <a:p>
            <a:pPr marL="522286" indent="-514350" algn="just">
              <a:spcBef>
                <a:spcPts val="130"/>
              </a:spcBef>
              <a:buFont typeface="+mj-lt"/>
              <a:buAutoNum type="arabicPeriod"/>
              <a:tabLst>
                <a:tab pos="82932" algn="l"/>
              </a:tabLst>
            </a:pPr>
            <a:r>
              <a:rPr lang="es-ES" sz="2800" b="1" spc="-6" dirty="0">
                <a:cs typeface="Arial Unicode MS"/>
              </a:rPr>
              <a:t>Relés</a:t>
            </a:r>
            <a:r>
              <a:rPr lang="es-ES" sz="2800" b="1" spc="-3" dirty="0">
                <a:cs typeface="Arial Unicode MS"/>
              </a:rPr>
              <a:t> </a:t>
            </a:r>
            <a:r>
              <a:rPr lang="es-ES" sz="2800" b="1" dirty="0">
                <a:cs typeface="Arial Unicode MS"/>
              </a:rPr>
              <a:t>de</a:t>
            </a:r>
            <a:r>
              <a:rPr lang="es-ES" sz="2800" b="1" spc="-3" dirty="0">
                <a:cs typeface="Arial Unicode MS"/>
              </a:rPr>
              <a:t> </a:t>
            </a:r>
            <a:r>
              <a:rPr lang="es-ES" sz="2800" b="1" spc="-6" dirty="0">
                <a:cs typeface="Arial Unicode MS"/>
              </a:rPr>
              <a:t>voltaje;</a:t>
            </a:r>
            <a:endParaRPr lang="es-ES" sz="2800" b="1" dirty="0">
              <a:cs typeface="Arial Unicode MS"/>
            </a:endParaRPr>
          </a:p>
          <a:p>
            <a:pPr marL="522286" indent="-514350" algn="just">
              <a:spcBef>
                <a:spcPts val="203"/>
              </a:spcBef>
              <a:buFont typeface="+mj-lt"/>
              <a:buAutoNum type="arabicPeriod"/>
              <a:tabLst>
                <a:tab pos="69838" algn="l"/>
              </a:tabLst>
            </a:pPr>
            <a:r>
              <a:rPr lang="es-ES" sz="2800" b="1" spc="-6" dirty="0">
                <a:cs typeface="Arial Unicode MS"/>
              </a:rPr>
              <a:t>Relés</a:t>
            </a:r>
            <a:r>
              <a:rPr lang="es-ES" sz="2800" b="1" dirty="0">
                <a:cs typeface="Arial Unicode MS"/>
              </a:rPr>
              <a:t> de</a:t>
            </a:r>
            <a:r>
              <a:rPr lang="es-ES" sz="2800" b="1" spc="3" dirty="0">
                <a:cs typeface="Arial Unicode MS"/>
              </a:rPr>
              <a:t> </a:t>
            </a:r>
            <a:r>
              <a:rPr lang="es-ES" sz="2800" b="1" spc="-6" dirty="0">
                <a:cs typeface="Arial Unicode MS"/>
              </a:rPr>
              <a:t>potencia;</a:t>
            </a:r>
            <a:endParaRPr lang="es-ES" sz="2800" b="1" dirty="0">
              <a:cs typeface="Arial Unicode MS"/>
            </a:endParaRPr>
          </a:p>
          <a:p>
            <a:pPr marL="522286" indent="-514350" algn="just">
              <a:spcBef>
                <a:spcPts val="159"/>
              </a:spcBef>
              <a:buFont typeface="+mj-lt"/>
              <a:buAutoNum type="arabicPeriod"/>
              <a:tabLst>
                <a:tab pos="78567" algn="l"/>
              </a:tabLst>
            </a:pPr>
            <a:r>
              <a:rPr lang="es-ES" sz="2800" b="1" spc="-6" dirty="0">
                <a:cs typeface="Arial Unicode MS"/>
              </a:rPr>
              <a:t>Relés</a:t>
            </a:r>
            <a:r>
              <a:rPr lang="es-ES" sz="2800" b="1" dirty="0">
                <a:cs typeface="Arial Unicode MS"/>
              </a:rPr>
              <a:t> de </a:t>
            </a:r>
            <a:r>
              <a:rPr lang="es-ES" sz="2800" b="1" spc="-6" dirty="0">
                <a:cs typeface="Arial Unicode MS"/>
              </a:rPr>
              <a:t>presión</a:t>
            </a:r>
            <a:r>
              <a:rPr lang="es-ES" sz="2800" b="1" spc="-6" dirty="0" smtClean="0">
                <a:cs typeface="Arial Unicode MS"/>
              </a:rPr>
              <a:t>;</a:t>
            </a:r>
          </a:p>
          <a:p>
            <a:pPr marL="522286" indent="-514350">
              <a:buFont typeface="+mj-lt"/>
              <a:buAutoNum type="arabicPeriod"/>
              <a:tabLst>
                <a:tab pos="77774" algn="l"/>
              </a:tabLst>
            </a:pPr>
            <a:r>
              <a:rPr lang="es-ES" sz="2800" b="1" spc="-6" dirty="0" smtClean="0">
                <a:cs typeface="Arial Unicode MS"/>
              </a:rPr>
              <a:t>Relés</a:t>
            </a:r>
            <a:r>
              <a:rPr lang="es-ES" sz="2800" b="1" dirty="0" smtClean="0">
                <a:cs typeface="Arial Unicode MS"/>
              </a:rPr>
              <a:t> de </a:t>
            </a:r>
            <a:r>
              <a:rPr lang="es-ES" sz="2800" b="1" spc="-6" dirty="0" smtClean="0">
                <a:cs typeface="Arial Unicode MS"/>
              </a:rPr>
              <a:t>frecuencia;</a:t>
            </a:r>
            <a:endParaRPr lang="es-ES" sz="2800" b="1" dirty="0" smtClean="0">
              <a:cs typeface="Arial Unicode MS"/>
            </a:endParaRPr>
          </a:p>
          <a:p>
            <a:pPr marL="522286" indent="-514350">
              <a:spcBef>
                <a:spcPts val="147"/>
              </a:spcBef>
              <a:buFont typeface="+mj-lt"/>
              <a:buAutoNum type="arabicPeriod"/>
              <a:tabLst>
                <a:tab pos="77774" algn="l"/>
              </a:tabLst>
            </a:pPr>
            <a:r>
              <a:rPr lang="es-ES" sz="2800" b="1" spc="-6" dirty="0" smtClean="0">
                <a:cs typeface="Arial Unicode MS"/>
              </a:rPr>
              <a:t>Relés</a:t>
            </a:r>
            <a:r>
              <a:rPr lang="es-ES" sz="2800" b="1" dirty="0" smtClean="0">
                <a:cs typeface="Arial Unicode MS"/>
              </a:rPr>
              <a:t> de </a:t>
            </a:r>
            <a:r>
              <a:rPr lang="es-ES" sz="2800" b="1" spc="-6" dirty="0" smtClean="0">
                <a:cs typeface="Arial Unicode MS"/>
              </a:rPr>
              <a:t>temperatura;</a:t>
            </a:r>
            <a:endParaRPr lang="es-ES" sz="2800" b="1" dirty="0" smtClean="0">
              <a:cs typeface="Arial Unicode MS"/>
            </a:endParaRPr>
          </a:p>
          <a:p>
            <a:pPr marL="522286" indent="-514350">
              <a:spcBef>
                <a:spcPts val="150"/>
              </a:spcBef>
              <a:buFont typeface="+mj-lt"/>
              <a:buAutoNum type="arabicPeriod"/>
              <a:tabLst>
                <a:tab pos="77774" algn="l"/>
              </a:tabLst>
            </a:pPr>
            <a:r>
              <a:rPr lang="es-ES" sz="2800" b="1" spc="-6" dirty="0" smtClean="0">
                <a:cs typeface="Arial Unicode MS"/>
              </a:rPr>
              <a:t>Relés</a:t>
            </a:r>
            <a:r>
              <a:rPr lang="es-ES" sz="2800" b="1" dirty="0" smtClean="0">
                <a:cs typeface="Arial Unicode MS"/>
              </a:rPr>
              <a:t> de </a:t>
            </a:r>
            <a:r>
              <a:rPr lang="es-ES" sz="2800" b="1" spc="-6" dirty="0" smtClean="0">
                <a:cs typeface="Arial Unicode MS"/>
              </a:rPr>
              <a:t>flujo;</a:t>
            </a:r>
            <a:endParaRPr lang="es-ES" sz="2800" b="1" dirty="0" smtClean="0">
              <a:cs typeface="Arial Unicode MS"/>
            </a:endParaRPr>
          </a:p>
          <a:p>
            <a:pPr marL="522286" indent="-514350">
              <a:spcBef>
                <a:spcPts val="147"/>
              </a:spcBef>
              <a:buFont typeface="+mj-lt"/>
              <a:buAutoNum type="arabicPeriod"/>
              <a:tabLst>
                <a:tab pos="77774" algn="l"/>
              </a:tabLst>
            </a:pPr>
            <a:r>
              <a:rPr lang="es-ES" sz="2800" b="1" spc="-6" dirty="0" smtClean="0">
                <a:cs typeface="Arial Unicode MS"/>
              </a:rPr>
              <a:t>Relés</a:t>
            </a:r>
            <a:r>
              <a:rPr lang="es-ES" sz="2800" b="1" dirty="0" smtClean="0">
                <a:cs typeface="Arial Unicode MS"/>
              </a:rPr>
              <a:t> de </a:t>
            </a:r>
            <a:r>
              <a:rPr lang="es-ES" sz="2800" b="1" spc="-6" dirty="0" smtClean="0">
                <a:cs typeface="Arial Unicode MS"/>
              </a:rPr>
              <a:t>vibración.</a:t>
            </a:r>
            <a:endParaRPr lang="es-ES" sz="2800" b="1" dirty="0" smtClean="0">
              <a:cs typeface="Arial Unicode MS"/>
            </a:endParaRPr>
          </a:p>
          <a:p>
            <a:pPr marL="522286" indent="-514350" algn="just">
              <a:spcBef>
                <a:spcPts val="159"/>
              </a:spcBef>
              <a:buFont typeface="+mj-lt"/>
              <a:buAutoNum type="arabicPeriod"/>
              <a:tabLst>
                <a:tab pos="78567" algn="l"/>
              </a:tabLst>
            </a:pPr>
            <a:endParaRPr lang="es-ES" sz="2800" b="1" dirty="0">
              <a:cs typeface="Arial Unicode MS"/>
            </a:endParaRPr>
          </a:p>
          <a:p>
            <a:pPr marL="7936" algn="just">
              <a:spcBef>
                <a:spcPts val="62"/>
              </a:spcBef>
            </a:pPr>
            <a:endParaRPr sz="1062" dirty="0">
              <a:latin typeface="Arial Unicode MS"/>
              <a:cs typeface="Arial Unicode MS"/>
            </a:endParaRPr>
          </a:p>
        </p:txBody>
      </p:sp>
    </p:spTree>
    <p:extLst>
      <p:ext uri="{BB962C8B-B14F-4D97-AF65-F5344CB8AC3E}">
        <p14:creationId xmlns:p14="http://schemas.microsoft.com/office/powerpoint/2010/main" val="1495718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53453" y="507474"/>
            <a:ext cx="22980315" cy="13727284"/>
          </a:xfrm>
          <a:prstGeom prst="rect">
            <a:avLst/>
          </a:prstGeom>
        </p:spPr>
        <p:txBody>
          <a:bodyPr vert="horz" wrap="square" lIns="0" tIns="7938" rIns="0" bIns="0" rtlCol="0">
            <a:spAutoFit/>
          </a:bodyPr>
          <a:lstStyle/>
          <a:p>
            <a:pPr marL="7936" marR="110311">
              <a:lnSpc>
                <a:spcPct val="103000"/>
              </a:lnSpc>
            </a:pPr>
            <a:r>
              <a:rPr sz="2800" b="1" dirty="0" smtClean="0">
                <a:cs typeface="Arial Unicode MS"/>
              </a:rPr>
              <a:t>18.2.3 </a:t>
            </a:r>
            <a:r>
              <a:rPr sz="2800" b="1" spc="-22" dirty="0">
                <a:cs typeface="Arial Unicode MS"/>
              </a:rPr>
              <a:t>CLASIFICACIÓN</a:t>
            </a:r>
            <a:r>
              <a:rPr sz="2800" b="1" spc="3" dirty="0">
                <a:cs typeface="Arial Unicode MS"/>
              </a:rPr>
              <a:t> </a:t>
            </a:r>
            <a:r>
              <a:rPr sz="2800" b="1" spc="-31" dirty="0">
                <a:cs typeface="Arial Unicode MS"/>
              </a:rPr>
              <a:t>BASADA</a:t>
            </a:r>
            <a:r>
              <a:rPr sz="2800" b="1" spc="3" dirty="0">
                <a:cs typeface="Arial Unicode MS"/>
              </a:rPr>
              <a:t> </a:t>
            </a:r>
            <a:r>
              <a:rPr sz="2800" b="1" spc="-22" dirty="0">
                <a:cs typeface="Arial Unicode MS"/>
              </a:rPr>
              <a:t>EN</a:t>
            </a:r>
            <a:r>
              <a:rPr sz="2800" b="1" dirty="0">
                <a:cs typeface="Arial Unicode MS"/>
              </a:rPr>
              <a:t> </a:t>
            </a:r>
            <a:r>
              <a:rPr sz="2800" b="1" spc="-28" dirty="0">
                <a:cs typeface="Arial Unicode MS"/>
              </a:rPr>
              <a:t>PRINCIPALES</a:t>
            </a:r>
            <a:r>
              <a:rPr sz="2800" b="1" spc="3" dirty="0">
                <a:cs typeface="Arial Unicode MS"/>
              </a:rPr>
              <a:t> </a:t>
            </a:r>
            <a:r>
              <a:rPr sz="2800" b="1" spc="-31" dirty="0">
                <a:cs typeface="Arial Unicode MS"/>
              </a:rPr>
              <a:t>O </a:t>
            </a:r>
            <a:r>
              <a:rPr sz="2800" b="1" spc="-6" dirty="0">
                <a:cs typeface="Arial Unicode MS"/>
              </a:rPr>
              <a:t>ESTRUCTURAS</a:t>
            </a:r>
            <a:endParaRPr sz="2800" b="1" dirty="0">
              <a:cs typeface="Arial Unicode MS"/>
            </a:endParaRPr>
          </a:p>
          <a:p>
            <a:pPr marL="522287" indent="-514350">
              <a:spcBef>
                <a:spcPts val="456"/>
              </a:spcBef>
              <a:buFont typeface="+mj-lt"/>
              <a:buAutoNum type="arabicPeriod"/>
              <a:tabLst>
                <a:tab pos="82139" algn="l"/>
              </a:tabLst>
            </a:pPr>
            <a:r>
              <a:rPr sz="2800" b="1" spc="-6" dirty="0">
                <a:cs typeface="Arial Unicode MS"/>
              </a:rPr>
              <a:t>Relés</a:t>
            </a:r>
            <a:r>
              <a:rPr sz="2800" b="1" spc="-25" dirty="0">
                <a:cs typeface="Arial Unicode MS"/>
              </a:rPr>
              <a:t> </a:t>
            </a:r>
            <a:r>
              <a:rPr sz="2800" b="1" spc="-6" dirty="0">
                <a:cs typeface="Arial Unicode MS"/>
              </a:rPr>
              <a:t>diferenciales;</a:t>
            </a:r>
            <a:endParaRPr sz="2800" b="1" dirty="0">
              <a:cs typeface="Arial Unicode MS"/>
            </a:endParaRPr>
          </a:p>
          <a:p>
            <a:pPr marL="522286" indent="-514350">
              <a:spcBef>
                <a:spcPts val="175"/>
              </a:spcBef>
              <a:buFont typeface="+mj-lt"/>
              <a:buAutoNum type="arabicPeriod"/>
              <a:tabLst>
                <a:tab pos="73409" algn="l"/>
              </a:tabLst>
            </a:pPr>
            <a:r>
              <a:rPr sz="2800" b="1" spc="-6" dirty="0">
                <a:cs typeface="Arial Unicode MS"/>
              </a:rPr>
              <a:t>Relés</a:t>
            </a:r>
            <a:r>
              <a:rPr sz="2800" b="1" dirty="0">
                <a:cs typeface="Arial Unicode MS"/>
              </a:rPr>
              <a:t> de </a:t>
            </a:r>
            <a:r>
              <a:rPr sz="2800" b="1" spc="-6" dirty="0">
                <a:cs typeface="Arial Unicode MS"/>
              </a:rPr>
              <a:t>impedancia;</a:t>
            </a:r>
            <a:endParaRPr sz="2800" b="1" dirty="0">
              <a:cs typeface="Arial Unicode MS"/>
            </a:endParaRPr>
          </a:p>
          <a:p>
            <a:pPr marL="522286" indent="-514350">
              <a:spcBef>
                <a:spcPts val="60"/>
              </a:spcBef>
              <a:buFont typeface="+mj-lt"/>
              <a:buAutoNum type="arabicPeriod"/>
              <a:tabLst>
                <a:tab pos="90868" algn="l"/>
              </a:tabLst>
            </a:pPr>
            <a:r>
              <a:rPr sz="2800" b="1" spc="-6" dirty="0">
                <a:cs typeface="Arial Unicode MS"/>
              </a:rPr>
              <a:t>Electromecánico;</a:t>
            </a:r>
            <a:endParaRPr sz="2800" b="1" dirty="0">
              <a:cs typeface="Arial Unicode MS"/>
            </a:endParaRPr>
          </a:p>
          <a:p>
            <a:pPr marL="522286" indent="-514350">
              <a:spcBef>
                <a:spcPts val="221"/>
              </a:spcBef>
              <a:buFont typeface="+mj-lt"/>
              <a:buAutoNum type="arabicPeriod"/>
              <a:tabLst>
                <a:tab pos="64679" algn="l"/>
              </a:tabLst>
            </a:pPr>
            <a:r>
              <a:rPr sz="2800" b="1" spc="-6" dirty="0">
                <a:cs typeface="Arial Unicode MS"/>
              </a:rPr>
              <a:t>Relés</a:t>
            </a:r>
            <a:r>
              <a:rPr sz="2800" b="1" spc="34" dirty="0">
                <a:cs typeface="Arial Unicode MS"/>
              </a:rPr>
              <a:t> </a:t>
            </a:r>
            <a:r>
              <a:rPr sz="2800" b="1" dirty="0">
                <a:cs typeface="Arial Unicode MS"/>
              </a:rPr>
              <a:t>estáticos</a:t>
            </a:r>
            <a:r>
              <a:rPr sz="2800" b="1" spc="34" dirty="0">
                <a:cs typeface="Arial Unicode MS"/>
              </a:rPr>
              <a:t> </a:t>
            </a:r>
            <a:r>
              <a:rPr sz="2800" b="1" dirty="0">
                <a:cs typeface="Arial Unicode MS"/>
              </a:rPr>
              <a:t>de</a:t>
            </a:r>
            <a:r>
              <a:rPr sz="2800" b="1" spc="34" dirty="0">
                <a:cs typeface="Arial Unicode MS"/>
              </a:rPr>
              <a:t> </a:t>
            </a:r>
            <a:r>
              <a:rPr sz="2800" b="1" dirty="0">
                <a:cs typeface="Arial Unicode MS"/>
              </a:rPr>
              <a:t>estado</a:t>
            </a:r>
            <a:r>
              <a:rPr sz="2800" b="1" spc="34" dirty="0">
                <a:cs typeface="Arial Unicode MS"/>
              </a:rPr>
              <a:t> </a:t>
            </a:r>
            <a:r>
              <a:rPr sz="2800" b="1" spc="-6" dirty="0">
                <a:cs typeface="Arial Unicode MS"/>
              </a:rPr>
              <a:t>sólido;</a:t>
            </a:r>
            <a:endParaRPr sz="2800" b="1" dirty="0">
              <a:cs typeface="Arial Unicode MS"/>
            </a:endParaRPr>
          </a:p>
          <a:p>
            <a:pPr marL="522286" indent="-514350">
              <a:spcBef>
                <a:spcPts val="197"/>
              </a:spcBef>
              <a:buFont typeface="+mj-lt"/>
              <a:buAutoNum type="arabicPeriod"/>
              <a:tabLst>
                <a:tab pos="73409" algn="l"/>
              </a:tabLst>
            </a:pPr>
            <a:r>
              <a:rPr sz="2800" b="1" spc="-6" dirty="0">
                <a:cs typeface="Arial Unicode MS"/>
              </a:rPr>
              <a:t>Relés</a:t>
            </a:r>
            <a:r>
              <a:rPr sz="2800" b="1" spc="56" dirty="0">
                <a:cs typeface="Arial Unicode MS"/>
              </a:rPr>
              <a:t> </a:t>
            </a:r>
            <a:r>
              <a:rPr sz="2800" b="1" dirty="0">
                <a:cs typeface="Arial Unicode MS"/>
              </a:rPr>
              <a:t>digitales</a:t>
            </a:r>
            <a:r>
              <a:rPr sz="2800" b="1" spc="56" dirty="0">
                <a:cs typeface="Arial Unicode MS"/>
              </a:rPr>
              <a:t> </a:t>
            </a:r>
            <a:r>
              <a:rPr sz="2800" b="1" spc="-6" dirty="0">
                <a:cs typeface="Arial Unicode MS"/>
              </a:rPr>
              <a:t>estáticos;</a:t>
            </a:r>
            <a:endParaRPr sz="2800" b="1" dirty="0">
              <a:cs typeface="Arial Unicode MS"/>
            </a:endParaRPr>
          </a:p>
          <a:p>
            <a:pPr marL="522286" indent="-514350">
              <a:spcBef>
                <a:spcPts val="152"/>
              </a:spcBef>
              <a:buFont typeface="+mj-lt"/>
              <a:buAutoNum type="arabicPeriod"/>
              <a:tabLst>
                <a:tab pos="77774" algn="l"/>
              </a:tabLst>
            </a:pPr>
            <a:r>
              <a:rPr sz="2800" b="1" spc="-6" dirty="0">
                <a:cs typeface="Arial Unicode MS"/>
              </a:rPr>
              <a:t>Relés</a:t>
            </a:r>
            <a:r>
              <a:rPr sz="2800" b="1" spc="159" dirty="0">
                <a:cs typeface="Arial Unicode MS"/>
              </a:rPr>
              <a:t> </a:t>
            </a:r>
            <a:r>
              <a:rPr sz="2800" b="1" dirty="0">
                <a:cs typeface="Arial Unicode MS"/>
              </a:rPr>
              <a:t>numérico-</a:t>
            </a:r>
            <a:r>
              <a:rPr sz="2800" b="1" spc="-6" dirty="0">
                <a:cs typeface="Arial Unicode MS"/>
              </a:rPr>
              <a:t>estáticos;</a:t>
            </a:r>
            <a:endParaRPr sz="2800" b="1" dirty="0">
              <a:cs typeface="Arial Unicode MS"/>
            </a:endParaRPr>
          </a:p>
          <a:p>
            <a:pPr marL="522287" indent="-514350">
              <a:spcBef>
                <a:spcPts val="84"/>
              </a:spcBef>
              <a:buFont typeface="+mj-lt"/>
              <a:buAutoNum type="arabicPeriod"/>
              <a:tabLst>
                <a:tab pos="86504" algn="l"/>
              </a:tabLst>
            </a:pPr>
            <a:r>
              <a:rPr sz="2800" b="1" spc="-6" dirty="0">
                <a:cs typeface="Arial Unicode MS"/>
              </a:rPr>
              <a:t>Relés</a:t>
            </a:r>
            <a:r>
              <a:rPr sz="2800" b="1" spc="-25" dirty="0">
                <a:cs typeface="Arial Unicode MS"/>
              </a:rPr>
              <a:t> </a:t>
            </a:r>
            <a:r>
              <a:rPr sz="2800" b="1" spc="-6" dirty="0">
                <a:cs typeface="Arial Unicode MS"/>
              </a:rPr>
              <a:t>térmicos.</a:t>
            </a:r>
            <a:endParaRPr sz="2800" b="1" dirty="0">
              <a:cs typeface="Arial Unicode MS"/>
            </a:endParaRPr>
          </a:p>
          <a:p>
            <a:pPr>
              <a:spcBef>
                <a:spcPts val="3"/>
              </a:spcBef>
            </a:pPr>
            <a:endParaRPr sz="2800" dirty="0">
              <a:cs typeface="Arial Unicode MS"/>
            </a:endParaRPr>
          </a:p>
          <a:p>
            <a:pPr marL="7539" lvl="2">
              <a:tabLst>
                <a:tab pos="265065" algn="l"/>
              </a:tabLst>
            </a:pPr>
            <a:r>
              <a:rPr lang="es-ES" sz="2800" b="1" spc="-22" dirty="0" smtClean="0">
                <a:cs typeface="Arial Unicode MS"/>
              </a:rPr>
              <a:t>18.2.4 </a:t>
            </a:r>
            <a:r>
              <a:rPr sz="2800" b="1" spc="-22" dirty="0" smtClean="0">
                <a:cs typeface="Arial Unicode MS"/>
              </a:rPr>
              <a:t>CLASIFICACIÓN</a:t>
            </a:r>
            <a:r>
              <a:rPr sz="2800" b="1" spc="3" dirty="0" smtClean="0">
                <a:cs typeface="Arial Unicode MS"/>
              </a:rPr>
              <a:t> </a:t>
            </a:r>
            <a:r>
              <a:rPr sz="2800" b="1" spc="-31" dirty="0">
                <a:cs typeface="Arial Unicode MS"/>
              </a:rPr>
              <a:t>BASADA</a:t>
            </a:r>
            <a:r>
              <a:rPr sz="2800" b="1" spc="3" dirty="0">
                <a:cs typeface="Arial Unicode MS"/>
              </a:rPr>
              <a:t> </a:t>
            </a:r>
            <a:r>
              <a:rPr sz="2800" b="1" spc="-22" dirty="0">
                <a:cs typeface="Arial Unicode MS"/>
              </a:rPr>
              <a:t>EN</a:t>
            </a:r>
            <a:r>
              <a:rPr sz="2800" b="1" spc="3" dirty="0">
                <a:cs typeface="Arial Unicode MS"/>
              </a:rPr>
              <a:t> </a:t>
            </a:r>
            <a:r>
              <a:rPr sz="2800" b="1" spc="-37" dirty="0">
                <a:cs typeface="Arial Unicode MS"/>
              </a:rPr>
              <a:t>CARACTERÍSTICAS</a:t>
            </a:r>
            <a:endParaRPr sz="2800" b="1" dirty="0">
              <a:cs typeface="Arial Unicode MS"/>
            </a:endParaRPr>
          </a:p>
          <a:p>
            <a:pPr marL="565935" lvl="3" indent="-514350">
              <a:spcBef>
                <a:spcPts val="521"/>
              </a:spcBef>
              <a:buFont typeface="+mj-lt"/>
              <a:buAutoNum type="arabicPeriod"/>
              <a:tabLst>
                <a:tab pos="117851" algn="l"/>
              </a:tabLst>
            </a:pPr>
            <a:r>
              <a:rPr sz="2800" b="1" spc="-6" dirty="0">
                <a:cs typeface="Arial Unicode MS"/>
              </a:rPr>
              <a:t>Relés</a:t>
            </a:r>
            <a:r>
              <a:rPr sz="2800" b="1" dirty="0">
                <a:cs typeface="Arial Unicode MS"/>
              </a:rPr>
              <a:t> de </a:t>
            </a:r>
            <a:r>
              <a:rPr sz="2800" b="1" spc="-6" dirty="0">
                <a:cs typeface="Arial Unicode MS"/>
              </a:rPr>
              <a:t>distancia;</a:t>
            </a:r>
            <a:endParaRPr sz="2800" b="1" dirty="0">
              <a:cs typeface="Arial Unicode MS"/>
            </a:endParaRPr>
          </a:p>
          <a:p>
            <a:pPr marL="565934" lvl="3" indent="-514350">
              <a:spcBef>
                <a:spcPts val="122"/>
              </a:spcBef>
              <a:buFont typeface="+mj-lt"/>
              <a:buAutoNum type="arabicPeriod"/>
              <a:tabLst>
                <a:tab pos="126580" algn="l"/>
              </a:tabLst>
            </a:pPr>
            <a:r>
              <a:rPr sz="2800" b="1" spc="-6" dirty="0">
                <a:cs typeface="Arial Unicode MS"/>
              </a:rPr>
              <a:t>Relés</a:t>
            </a:r>
            <a:r>
              <a:rPr sz="2800" b="1" spc="-25" dirty="0">
                <a:cs typeface="Arial Unicode MS"/>
              </a:rPr>
              <a:t> </a:t>
            </a:r>
            <a:r>
              <a:rPr sz="2800" b="1" spc="-6" dirty="0">
                <a:cs typeface="Arial Unicode MS"/>
              </a:rPr>
              <a:t>direccionales;</a:t>
            </a:r>
            <a:endParaRPr sz="2800" b="1" dirty="0">
              <a:cs typeface="Arial Unicode MS"/>
            </a:endParaRPr>
          </a:p>
          <a:p>
            <a:pPr marL="565934" lvl="3" indent="-514350">
              <a:spcBef>
                <a:spcPts val="203"/>
              </a:spcBef>
              <a:buFont typeface="+mj-lt"/>
              <a:buAutoNum type="arabicPeriod"/>
              <a:tabLst>
                <a:tab pos="113486" algn="l"/>
              </a:tabLst>
            </a:pPr>
            <a:r>
              <a:rPr sz="2800" b="1" spc="-6" dirty="0">
                <a:cs typeface="Arial Unicode MS"/>
              </a:rPr>
              <a:t>Relés</a:t>
            </a:r>
            <a:r>
              <a:rPr sz="2800" b="1" spc="43" dirty="0">
                <a:cs typeface="Arial Unicode MS"/>
              </a:rPr>
              <a:t> </a:t>
            </a:r>
            <a:r>
              <a:rPr sz="2800" b="1" dirty="0">
                <a:cs typeface="Arial Unicode MS"/>
              </a:rPr>
              <a:t>de</a:t>
            </a:r>
            <a:r>
              <a:rPr sz="2800" b="1" spc="47" dirty="0">
                <a:cs typeface="Arial Unicode MS"/>
              </a:rPr>
              <a:t> </a:t>
            </a:r>
            <a:r>
              <a:rPr sz="2800" b="1" dirty="0">
                <a:cs typeface="Arial Unicode MS"/>
              </a:rPr>
              <a:t>tiempo</a:t>
            </a:r>
            <a:r>
              <a:rPr sz="2800" b="1" spc="47" dirty="0">
                <a:cs typeface="Arial Unicode MS"/>
              </a:rPr>
              <a:t> </a:t>
            </a:r>
            <a:r>
              <a:rPr sz="2800" b="1" spc="-6" dirty="0">
                <a:cs typeface="Arial Unicode MS"/>
              </a:rPr>
              <a:t>inverso;</a:t>
            </a:r>
            <a:endParaRPr sz="2800" b="1" dirty="0">
              <a:cs typeface="Arial Unicode MS"/>
            </a:endParaRPr>
          </a:p>
          <a:p>
            <a:pPr marL="565935" lvl="3" indent="-514350">
              <a:spcBef>
                <a:spcPts val="191"/>
              </a:spcBef>
              <a:buFont typeface="+mj-lt"/>
              <a:buAutoNum type="arabicPeriod"/>
              <a:tabLst>
                <a:tab pos="117851" algn="l"/>
              </a:tabLst>
            </a:pPr>
            <a:r>
              <a:rPr sz="2800" b="1" spc="-6" dirty="0">
                <a:cs typeface="Arial Unicode MS"/>
              </a:rPr>
              <a:t>Relés</a:t>
            </a:r>
            <a:r>
              <a:rPr sz="2800" b="1" spc="75" dirty="0">
                <a:cs typeface="Arial Unicode MS"/>
              </a:rPr>
              <a:t> </a:t>
            </a:r>
            <a:r>
              <a:rPr sz="2800" b="1" dirty="0">
                <a:cs typeface="Arial Unicode MS"/>
              </a:rPr>
              <a:t>de</a:t>
            </a:r>
            <a:r>
              <a:rPr sz="2800" b="1" spc="75" dirty="0">
                <a:cs typeface="Arial Unicode MS"/>
              </a:rPr>
              <a:t> </a:t>
            </a:r>
            <a:r>
              <a:rPr sz="2800" b="1" dirty="0">
                <a:cs typeface="Arial Unicode MS"/>
              </a:rPr>
              <a:t>tiempo</a:t>
            </a:r>
            <a:r>
              <a:rPr sz="2800" b="1" spc="75" dirty="0">
                <a:cs typeface="Arial Unicode MS"/>
              </a:rPr>
              <a:t> </a:t>
            </a:r>
            <a:r>
              <a:rPr sz="2800" b="1" dirty="0">
                <a:cs typeface="Arial Unicode MS"/>
              </a:rPr>
              <a:t>definido</a:t>
            </a:r>
            <a:r>
              <a:rPr sz="2800" b="1" spc="75" dirty="0">
                <a:cs typeface="Arial Unicode MS"/>
              </a:rPr>
              <a:t> </a:t>
            </a:r>
            <a:r>
              <a:rPr sz="2800" b="1" spc="-6" dirty="0">
                <a:cs typeface="Arial Unicode MS"/>
              </a:rPr>
              <a:t>(DT);</a:t>
            </a:r>
            <a:endParaRPr sz="2800" b="1" dirty="0">
              <a:cs typeface="Arial Unicode MS"/>
            </a:endParaRPr>
          </a:p>
          <a:p>
            <a:pPr marL="565935" lvl="3" indent="-514350">
              <a:spcBef>
                <a:spcPts val="94"/>
              </a:spcBef>
              <a:buFont typeface="+mj-lt"/>
              <a:buAutoNum type="arabicPeriod"/>
              <a:tabLst>
                <a:tab pos="130945" algn="l"/>
              </a:tabLst>
            </a:pPr>
            <a:r>
              <a:rPr sz="2800" b="1" spc="-6" dirty="0">
                <a:cs typeface="Arial Unicode MS"/>
              </a:rPr>
              <a:t>Relés</a:t>
            </a:r>
            <a:r>
              <a:rPr sz="2800" b="1" spc="19" dirty="0">
                <a:cs typeface="Arial Unicode MS"/>
              </a:rPr>
              <a:t> </a:t>
            </a:r>
            <a:r>
              <a:rPr sz="2800" b="1" dirty="0">
                <a:cs typeface="Arial Unicode MS"/>
              </a:rPr>
              <a:t>de</a:t>
            </a:r>
            <a:r>
              <a:rPr sz="2800" b="1" spc="19" dirty="0">
                <a:cs typeface="Arial Unicode MS"/>
              </a:rPr>
              <a:t> </a:t>
            </a:r>
            <a:r>
              <a:rPr sz="2800" b="1" dirty="0">
                <a:cs typeface="Arial Unicode MS"/>
              </a:rPr>
              <a:t>bajo</a:t>
            </a:r>
            <a:r>
              <a:rPr sz="2800" b="1" spc="19" dirty="0">
                <a:cs typeface="Arial Unicode MS"/>
              </a:rPr>
              <a:t> </a:t>
            </a:r>
            <a:r>
              <a:rPr sz="2800" b="1" spc="-6" dirty="0">
                <a:cs typeface="Arial Unicode MS"/>
              </a:rPr>
              <a:t>voltaje;</a:t>
            </a:r>
            <a:endParaRPr sz="2800" b="1" dirty="0">
              <a:cs typeface="Arial Unicode MS"/>
            </a:endParaRPr>
          </a:p>
          <a:p>
            <a:pPr marL="565935" lvl="3" indent="-514350">
              <a:spcBef>
                <a:spcPts val="166"/>
              </a:spcBef>
              <a:buFont typeface="+mj-lt"/>
              <a:buAutoNum type="arabicPeriod"/>
              <a:tabLst>
                <a:tab pos="117851" algn="l"/>
              </a:tabLst>
            </a:pPr>
            <a:r>
              <a:rPr sz="2800" b="1" spc="-6" dirty="0">
                <a:cs typeface="Arial Unicode MS"/>
              </a:rPr>
              <a:t>Relés</a:t>
            </a:r>
            <a:r>
              <a:rPr sz="2800" b="1" spc="31" dirty="0">
                <a:cs typeface="Arial Unicode MS"/>
              </a:rPr>
              <a:t> </a:t>
            </a:r>
            <a:r>
              <a:rPr sz="2800" b="1" dirty="0">
                <a:cs typeface="Arial Unicode MS"/>
              </a:rPr>
              <a:t>de</a:t>
            </a:r>
            <a:r>
              <a:rPr sz="2800" b="1" spc="31" dirty="0">
                <a:cs typeface="Arial Unicode MS"/>
              </a:rPr>
              <a:t> </a:t>
            </a:r>
            <a:r>
              <a:rPr sz="2800" b="1" dirty="0">
                <a:cs typeface="Arial Unicode MS"/>
              </a:rPr>
              <a:t>falla</a:t>
            </a:r>
            <a:r>
              <a:rPr sz="2800" b="1" spc="34" dirty="0">
                <a:cs typeface="Arial Unicode MS"/>
              </a:rPr>
              <a:t> </a:t>
            </a:r>
            <a:r>
              <a:rPr sz="2800" b="1" dirty="0">
                <a:cs typeface="Arial Unicode MS"/>
              </a:rPr>
              <a:t>a</a:t>
            </a:r>
            <a:r>
              <a:rPr sz="2800" b="1" spc="31" dirty="0">
                <a:cs typeface="Arial Unicode MS"/>
              </a:rPr>
              <a:t> </a:t>
            </a:r>
            <a:r>
              <a:rPr sz="2800" b="1" dirty="0">
                <a:cs typeface="Arial Unicode MS"/>
              </a:rPr>
              <a:t>tierra</a:t>
            </a:r>
            <a:r>
              <a:rPr sz="2800" b="1" spc="31" dirty="0">
                <a:cs typeface="Arial Unicode MS"/>
              </a:rPr>
              <a:t> </a:t>
            </a:r>
            <a:r>
              <a:rPr sz="2800" b="1" dirty="0">
                <a:cs typeface="Arial Unicode MS"/>
              </a:rPr>
              <a:t>o</a:t>
            </a:r>
            <a:r>
              <a:rPr sz="2800" b="1" spc="34" dirty="0">
                <a:cs typeface="Arial Unicode MS"/>
              </a:rPr>
              <a:t> </a:t>
            </a:r>
            <a:r>
              <a:rPr sz="2800" b="1" dirty="0">
                <a:cs typeface="Arial Unicode MS"/>
              </a:rPr>
              <a:t>falla</a:t>
            </a:r>
            <a:r>
              <a:rPr sz="2800" b="1" spc="31" dirty="0">
                <a:cs typeface="Arial Unicode MS"/>
              </a:rPr>
              <a:t> </a:t>
            </a:r>
            <a:r>
              <a:rPr sz="2800" b="1" dirty="0">
                <a:cs typeface="Arial Unicode MS"/>
              </a:rPr>
              <a:t>de</a:t>
            </a:r>
            <a:r>
              <a:rPr sz="2800" b="1" spc="31" dirty="0">
                <a:cs typeface="Arial Unicode MS"/>
              </a:rPr>
              <a:t> </a:t>
            </a:r>
            <a:r>
              <a:rPr sz="2800" b="1" spc="-6" dirty="0">
                <a:cs typeface="Arial Unicode MS"/>
              </a:rPr>
              <a:t>fase;</a:t>
            </a:r>
            <a:endParaRPr sz="2800" b="1" dirty="0">
              <a:cs typeface="Arial Unicode MS"/>
            </a:endParaRPr>
          </a:p>
          <a:p>
            <a:pPr marL="565935" lvl="3" indent="-514350">
              <a:spcBef>
                <a:spcPts val="184"/>
              </a:spcBef>
              <a:buFont typeface="+mj-lt"/>
              <a:buAutoNum type="arabicPeriod"/>
              <a:tabLst>
                <a:tab pos="117851" algn="l"/>
              </a:tabLst>
            </a:pPr>
            <a:r>
              <a:rPr sz="2800" b="1" spc="-6" dirty="0">
                <a:cs typeface="Arial Unicode MS"/>
              </a:rPr>
              <a:t>Relés</a:t>
            </a:r>
            <a:r>
              <a:rPr sz="2800" b="1" spc="16" dirty="0">
                <a:cs typeface="Arial Unicode MS"/>
              </a:rPr>
              <a:t> </a:t>
            </a:r>
            <a:r>
              <a:rPr sz="2800" b="1" dirty="0">
                <a:cs typeface="Arial Unicode MS"/>
              </a:rPr>
              <a:t>de</a:t>
            </a:r>
            <a:r>
              <a:rPr sz="2800" b="1" spc="19" dirty="0">
                <a:cs typeface="Arial Unicode MS"/>
              </a:rPr>
              <a:t> </a:t>
            </a:r>
            <a:r>
              <a:rPr sz="2800" b="1" dirty="0">
                <a:cs typeface="Arial Unicode MS"/>
              </a:rPr>
              <a:t>alta</a:t>
            </a:r>
            <a:r>
              <a:rPr sz="2800" b="1" spc="19" dirty="0">
                <a:cs typeface="Arial Unicode MS"/>
              </a:rPr>
              <a:t> </a:t>
            </a:r>
            <a:r>
              <a:rPr sz="2800" b="1" dirty="0">
                <a:cs typeface="Arial Unicode MS"/>
              </a:rPr>
              <a:t>o</a:t>
            </a:r>
            <a:r>
              <a:rPr sz="2800" b="1" spc="19" dirty="0">
                <a:cs typeface="Arial Unicode MS"/>
              </a:rPr>
              <a:t> </a:t>
            </a:r>
            <a:r>
              <a:rPr sz="2800" b="1" dirty="0">
                <a:cs typeface="Arial Unicode MS"/>
              </a:rPr>
              <a:t>baja</a:t>
            </a:r>
            <a:r>
              <a:rPr sz="2800" b="1" spc="19" dirty="0">
                <a:cs typeface="Arial Unicode MS"/>
              </a:rPr>
              <a:t> </a:t>
            </a:r>
            <a:r>
              <a:rPr sz="2800" b="1" spc="-6" dirty="0">
                <a:cs typeface="Arial Unicode MS"/>
              </a:rPr>
              <a:t>velocidad;</a:t>
            </a:r>
            <a:endParaRPr sz="2800" b="1" dirty="0">
              <a:cs typeface="Arial Unicode MS"/>
            </a:endParaRPr>
          </a:p>
          <a:p>
            <a:pPr marL="565935" lvl="3" indent="-514350">
              <a:spcBef>
                <a:spcPts val="184"/>
              </a:spcBef>
              <a:buFont typeface="+mj-lt"/>
              <a:buAutoNum type="arabicPeriod"/>
              <a:tabLst>
                <a:tab pos="117851" algn="l"/>
              </a:tabLst>
            </a:pPr>
            <a:r>
              <a:rPr sz="2800" b="1" spc="-6" dirty="0">
                <a:cs typeface="Arial Unicode MS"/>
              </a:rPr>
              <a:t>Relés</a:t>
            </a:r>
            <a:r>
              <a:rPr sz="2800" b="1" spc="60" dirty="0">
                <a:cs typeface="Arial Unicode MS"/>
              </a:rPr>
              <a:t> </a:t>
            </a:r>
            <a:r>
              <a:rPr sz="2800" b="1" dirty="0">
                <a:cs typeface="Arial Unicode MS"/>
              </a:rPr>
              <a:t>de</a:t>
            </a:r>
            <a:r>
              <a:rPr sz="2800" b="1" spc="60" dirty="0">
                <a:cs typeface="Arial Unicode MS"/>
              </a:rPr>
              <a:t> </a:t>
            </a:r>
            <a:r>
              <a:rPr sz="2800" b="1" dirty="0">
                <a:cs typeface="Arial Unicode MS"/>
              </a:rPr>
              <a:t>comparación</a:t>
            </a:r>
            <a:r>
              <a:rPr sz="2800" b="1" spc="60" dirty="0">
                <a:cs typeface="Arial Unicode MS"/>
              </a:rPr>
              <a:t> </a:t>
            </a:r>
            <a:r>
              <a:rPr sz="2800" b="1" spc="-6" dirty="0">
                <a:cs typeface="Arial Unicode MS"/>
              </a:rPr>
              <a:t>direccional;</a:t>
            </a:r>
            <a:endParaRPr sz="2800" b="1" dirty="0">
              <a:cs typeface="Arial Unicode MS"/>
            </a:endParaRPr>
          </a:p>
          <a:p>
            <a:pPr marL="565934" lvl="3" indent="-514350">
              <a:spcBef>
                <a:spcPts val="119"/>
              </a:spcBef>
              <a:buFont typeface="+mj-lt"/>
              <a:buAutoNum type="arabicPeriod"/>
              <a:tabLst>
                <a:tab pos="126580" algn="l"/>
              </a:tabLst>
            </a:pPr>
            <a:r>
              <a:rPr sz="2800" b="1" spc="-6" dirty="0">
                <a:cs typeface="Arial Unicode MS"/>
              </a:rPr>
              <a:t>Relés</a:t>
            </a:r>
            <a:r>
              <a:rPr sz="2800" b="1" spc="3" dirty="0">
                <a:cs typeface="Arial Unicode MS"/>
              </a:rPr>
              <a:t> </a:t>
            </a:r>
            <a:r>
              <a:rPr sz="2800" b="1" dirty="0">
                <a:cs typeface="Arial Unicode MS"/>
              </a:rPr>
              <a:t>de</a:t>
            </a:r>
            <a:r>
              <a:rPr sz="2800" b="1" spc="3" dirty="0">
                <a:cs typeface="Arial Unicode MS"/>
              </a:rPr>
              <a:t> </a:t>
            </a:r>
            <a:r>
              <a:rPr sz="2800" b="1" dirty="0">
                <a:cs typeface="Arial Unicode MS"/>
              </a:rPr>
              <a:t>fase</a:t>
            </a:r>
            <a:r>
              <a:rPr sz="2800" b="1" spc="6" dirty="0">
                <a:cs typeface="Arial Unicode MS"/>
              </a:rPr>
              <a:t> </a:t>
            </a:r>
            <a:r>
              <a:rPr sz="2800" b="1" spc="-6" dirty="0">
                <a:cs typeface="Arial Unicode MS"/>
              </a:rPr>
              <a:t>segregada;</a:t>
            </a:r>
            <a:endParaRPr sz="2800" b="1" dirty="0">
              <a:cs typeface="Arial Unicode MS"/>
            </a:endParaRPr>
          </a:p>
          <a:p>
            <a:pPr marL="521890" lvl="3" indent="-514350">
              <a:spcBef>
                <a:spcPts val="50"/>
              </a:spcBef>
              <a:buFont typeface="+mj-lt"/>
              <a:buAutoNum type="arabicPeriod"/>
              <a:tabLst>
                <a:tab pos="134119" algn="l"/>
              </a:tabLst>
            </a:pPr>
            <a:r>
              <a:rPr sz="2800" b="1" spc="-6" dirty="0">
                <a:cs typeface="Arial Unicode MS"/>
              </a:rPr>
              <a:t>Relés</a:t>
            </a:r>
            <a:r>
              <a:rPr sz="2800" b="1" spc="47" dirty="0">
                <a:cs typeface="Arial Unicode MS"/>
              </a:rPr>
              <a:t> </a:t>
            </a:r>
            <a:r>
              <a:rPr sz="2800" b="1" dirty="0">
                <a:cs typeface="Arial Unicode MS"/>
              </a:rPr>
              <a:t>diferenciales</a:t>
            </a:r>
            <a:r>
              <a:rPr sz="2800" b="1" spc="50" dirty="0">
                <a:cs typeface="Arial Unicode MS"/>
              </a:rPr>
              <a:t> </a:t>
            </a:r>
            <a:r>
              <a:rPr sz="2800" b="1" dirty="0">
                <a:cs typeface="Arial Unicode MS"/>
              </a:rPr>
              <a:t>de</a:t>
            </a:r>
            <a:r>
              <a:rPr sz="2800" b="1" spc="47" dirty="0">
                <a:cs typeface="Arial Unicode MS"/>
              </a:rPr>
              <a:t> </a:t>
            </a:r>
            <a:r>
              <a:rPr sz="2800" b="1" dirty="0">
                <a:cs typeface="Arial Unicode MS"/>
              </a:rPr>
              <a:t>alta</a:t>
            </a:r>
            <a:r>
              <a:rPr sz="2800" b="1" spc="50" dirty="0">
                <a:cs typeface="Arial Unicode MS"/>
              </a:rPr>
              <a:t> </a:t>
            </a:r>
            <a:r>
              <a:rPr sz="2800" b="1" dirty="0">
                <a:cs typeface="Arial Unicode MS"/>
              </a:rPr>
              <a:t>o</a:t>
            </a:r>
            <a:r>
              <a:rPr sz="2800" b="1" spc="50" dirty="0">
                <a:cs typeface="Arial Unicode MS"/>
              </a:rPr>
              <a:t> </a:t>
            </a:r>
            <a:r>
              <a:rPr sz="2800" b="1" dirty="0">
                <a:cs typeface="Arial Unicode MS"/>
              </a:rPr>
              <a:t>baja</a:t>
            </a:r>
            <a:r>
              <a:rPr sz="2800" b="1" spc="47" dirty="0">
                <a:cs typeface="Arial Unicode MS"/>
              </a:rPr>
              <a:t> </a:t>
            </a:r>
            <a:r>
              <a:rPr sz="2800" b="1" spc="-6" dirty="0" err="1">
                <a:cs typeface="Arial Unicode MS"/>
              </a:rPr>
              <a:t>impedancia</a:t>
            </a:r>
            <a:r>
              <a:rPr sz="2800" b="1" spc="-6" dirty="0" smtClean="0">
                <a:cs typeface="Arial Unicode MS"/>
              </a:rPr>
              <a:t>;</a:t>
            </a:r>
            <a:endParaRPr lang="es-ES" sz="2800" b="1" spc="-6" dirty="0" smtClean="0">
              <a:cs typeface="Arial Unicode MS"/>
            </a:endParaRPr>
          </a:p>
          <a:p>
            <a:pPr marL="133723" lvl="3" indent="-126183">
              <a:spcBef>
                <a:spcPts val="50"/>
              </a:spcBef>
              <a:buAutoNum type="arabicPeriod"/>
              <a:tabLst>
                <a:tab pos="134119" algn="l"/>
              </a:tabLst>
            </a:pPr>
            <a:endParaRPr lang="es-ES" sz="2800" spc="-6" dirty="0" smtClean="0">
              <a:cs typeface="Arial Unicode MS"/>
            </a:endParaRPr>
          </a:p>
          <a:p>
            <a:pPr marL="7936" algn="just">
              <a:spcBef>
                <a:spcPts val="62"/>
              </a:spcBef>
            </a:pPr>
            <a:r>
              <a:rPr lang="es-ES" sz="6000" b="1" spc="-12" dirty="0" smtClean="0">
                <a:cs typeface="Arial Unicode MS"/>
              </a:rPr>
              <a:t>18.3 </a:t>
            </a:r>
            <a:r>
              <a:rPr lang="es-ES" sz="6000" b="1" dirty="0" smtClean="0">
                <a:cs typeface="Arial Unicode MS"/>
              </a:rPr>
              <a:t>Diseño</a:t>
            </a:r>
            <a:r>
              <a:rPr lang="es-ES" sz="6000" b="1" spc="66" dirty="0" smtClean="0">
                <a:cs typeface="Arial Unicode MS"/>
              </a:rPr>
              <a:t> </a:t>
            </a:r>
            <a:r>
              <a:rPr lang="es-ES" sz="6000" b="1" dirty="0" smtClean="0">
                <a:cs typeface="Arial Unicode MS"/>
              </a:rPr>
              <a:t>de</a:t>
            </a:r>
            <a:r>
              <a:rPr lang="es-ES" sz="6000" b="1" spc="66" dirty="0" smtClean="0">
                <a:cs typeface="Arial Unicode MS"/>
              </a:rPr>
              <a:t> </a:t>
            </a:r>
            <a:r>
              <a:rPr lang="es-ES" sz="6000" b="1" dirty="0" smtClean="0">
                <a:cs typeface="Arial Unicode MS"/>
              </a:rPr>
              <a:t>sistemas</a:t>
            </a:r>
            <a:r>
              <a:rPr lang="es-ES" sz="6000" b="1" spc="66" dirty="0" smtClean="0">
                <a:cs typeface="Arial Unicode MS"/>
              </a:rPr>
              <a:t> </a:t>
            </a:r>
            <a:r>
              <a:rPr lang="es-ES" sz="6000" b="1" dirty="0" smtClean="0">
                <a:cs typeface="Arial Unicode MS"/>
              </a:rPr>
              <a:t>de</a:t>
            </a:r>
            <a:r>
              <a:rPr lang="es-ES" sz="6000" b="1" spc="66" dirty="0" smtClean="0">
                <a:cs typeface="Arial Unicode MS"/>
              </a:rPr>
              <a:t> </a:t>
            </a:r>
            <a:r>
              <a:rPr lang="es-ES" sz="6000" b="1" dirty="0" smtClean="0">
                <a:cs typeface="Arial Unicode MS"/>
              </a:rPr>
              <a:t>relés</a:t>
            </a:r>
            <a:r>
              <a:rPr lang="es-ES" sz="6000" b="1" spc="66" dirty="0" smtClean="0">
                <a:cs typeface="Arial Unicode MS"/>
              </a:rPr>
              <a:t> </a:t>
            </a:r>
            <a:r>
              <a:rPr lang="es-ES" sz="6000" b="1" dirty="0" smtClean="0">
                <a:cs typeface="Arial Unicode MS"/>
              </a:rPr>
              <a:t>de</a:t>
            </a:r>
            <a:r>
              <a:rPr lang="es-ES" sz="6000" b="1" spc="66" dirty="0" smtClean="0">
                <a:cs typeface="Arial Unicode MS"/>
              </a:rPr>
              <a:t> </a:t>
            </a:r>
            <a:r>
              <a:rPr lang="es-ES" sz="6000" b="1" spc="25" dirty="0" smtClean="0">
                <a:cs typeface="Arial Unicode MS"/>
              </a:rPr>
              <a:t>protección</a:t>
            </a:r>
            <a:endParaRPr lang="es-ES" sz="6000" b="1" dirty="0" smtClean="0">
              <a:cs typeface="Arial Unicode MS"/>
            </a:endParaRPr>
          </a:p>
          <a:p>
            <a:pPr marL="7936" marR="90868" algn="just">
              <a:spcBef>
                <a:spcPts val="669"/>
              </a:spcBef>
            </a:pPr>
            <a:r>
              <a:rPr lang="es-ES" sz="2800" spc="-19" dirty="0" smtClean="0">
                <a:cs typeface="Arial Unicode MS"/>
              </a:rPr>
              <a:t>El</a:t>
            </a:r>
            <a:r>
              <a:rPr lang="es-ES" sz="2800" spc="43" dirty="0" smtClean="0">
                <a:cs typeface="Arial Unicode MS"/>
              </a:rPr>
              <a:t> </a:t>
            </a:r>
            <a:r>
              <a:rPr lang="es-ES" sz="2800" dirty="0" smtClean="0">
                <a:cs typeface="Arial Unicode MS"/>
              </a:rPr>
              <a:t>diseño</a:t>
            </a:r>
            <a:r>
              <a:rPr lang="es-ES" sz="2800" spc="47" dirty="0" smtClean="0">
                <a:cs typeface="Arial Unicode MS"/>
              </a:rPr>
              <a:t> </a:t>
            </a:r>
            <a:r>
              <a:rPr lang="es-ES" sz="2800" dirty="0" smtClean="0">
                <a:cs typeface="Arial Unicode MS"/>
              </a:rPr>
              <a:t>de</a:t>
            </a:r>
            <a:r>
              <a:rPr lang="es-ES" sz="2800" spc="43" dirty="0" smtClean="0">
                <a:cs typeface="Arial Unicode MS"/>
              </a:rPr>
              <a:t> </a:t>
            </a:r>
            <a:r>
              <a:rPr lang="es-ES" sz="2800" dirty="0" smtClean="0">
                <a:cs typeface="Arial Unicode MS"/>
              </a:rPr>
              <a:t>un</a:t>
            </a:r>
            <a:r>
              <a:rPr lang="es-ES" sz="2800" spc="47" dirty="0" smtClean="0">
                <a:cs typeface="Arial Unicode MS"/>
              </a:rPr>
              <a:t> </a:t>
            </a:r>
            <a:r>
              <a:rPr lang="es-ES" sz="2800" dirty="0" smtClean="0">
                <a:cs typeface="Arial Unicode MS"/>
              </a:rPr>
              <a:t>sistema</a:t>
            </a:r>
            <a:r>
              <a:rPr lang="es-ES" sz="2800" spc="43" dirty="0" smtClean="0">
                <a:cs typeface="Arial Unicode MS"/>
              </a:rPr>
              <a:t> </a:t>
            </a:r>
            <a:r>
              <a:rPr lang="es-ES" sz="2800" dirty="0" smtClean="0">
                <a:cs typeface="Arial Unicode MS"/>
              </a:rPr>
              <a:t>de</a:t>
            </a:r>
            <a:r>
              <a:rPr lang="es-ES" sz="2800" spc="47" dirty="0" smtClean="0">
                <a:cs typeface="Arial Unicode MS"/>
              </a:rPr>
              <a:t> </a:t>
            </a:r>
            <a:r>
              <a:rPr lang="es-ES" sz="2800" dirty="0" smtClean="0">
                <a:cs typeface="Arial Unicode MS"/>
              </a:rPr>
              <a:t>energía</a:t>
            </a:r>
            <a:r>
              <a:rPr lang="es-ES" sz="2800" spc="43" dirty="0" smtClean="0">
                <a:cs typeface="Arial Unicode MS"/>
              </a:rPr>
              <a:t> </a:t>
            </a:r>
            <a:r>
              <a:rPr lang="es-ES" sz="2800" dirty="0" smtClean="0">
                <a:cs typeface="Arial Unicode MS"/>
              </a:rPr>
              <a:t>de</a:t>
            </a:r>
            <a:r>
              <a:rPr lang="es-ES" sz="2800" spc="47" dirty="0" smtClean="0">
                <a:cs typeface="Arial Unicode MS"/>
              </a:rPr>
              <a:t> </a:t>
            </a:r>
            <a:r>
              <a:rPr lang="es-ES" sz="2800" dirty="0" smtClean="0">
                <a:cs typeface="Arial Unicode MS"/>
              </a:rPr>
              <a:t>protección</a:t>
            </a:r>
            <a:r>
              <a:rPr lang="es-ES" sz="2800" spc="47" dirty="0" smtClean="0">
                <a:cs typeface="Arial Unicode MS"/>
              </a:rPr>
              <a:t> </a:t>
            </a:r>
            <a:r>
              <a:rPr lang="es-ES" sz="2800" dirty="0" smtClean="0">
                <a:cs typeface="Arial Unicode MS"/>
              </a:rPr>
              <a:t>se</a:t>
            </a:r>
            <a:r>
              <a:rPr lang="es-ES" sz="2800" spc="43" dirty="0" smtClean="0">
                <a:cs typeface="Arial Unicode MS"/>
              </a:rPr>
              <a:t> </a:t>
            </a:r>
            <a:r>
              <a:rPr lang="es-ES" sz="2800" dirty="0" smtClean="0">
                <a:cs typeface="Arial Unicode MS"/>
              </a:rPr>
              <a:t>divide</a:t>
            </a:r>
            <a:r>
              <a:rPr lang="es-ES" sz="2800" spc="47" dirty="0" smtClean="0">
                <a:cs typeface="Arial Unicode MS"/>
              </a:rPr>
              <a:t> </a:t>
            </a:r>
            <a:r>
              <a:rPr lang="es-ES" sz="2800" dirty="0" smtClean="0">
                <a:cs typeface="Arial Unicode MS"/>
              </a:rPr>
              <a:t>en</a:t>
            </a:r>
            <a:r>
              <a:rPr lang="es-ES" sz="2800" spc="43" dirty="0" smtClean="0">
                <a:cs typeface="Arial Unicode MS"/>
              </a:rPr>
              <a:t> </a:t>
            </a:r>
            <a:r>
              <a:rPr lang="es-ES" sz="2800" dirty="0" smtClean="0">
                <a:cs typeface="Arial Unicode MS"/>
              </a:rPr>
              <a:t>varias</a:t>
            </a:r>
            <a:r>
              <a:rPr lang="es-ES" sz="2800" spc="47" dirty="0" smtClean="0">
                <a:cs typeface="Arial Unicode MS"/>
              </a:rPr>
              <a:t> </a:t>
            </a:r>
            <a:r>
              <a:rPr lang="es-ES" sz="2800" dirty="0" smtClean="0">
                <a:cs typeface="Arial Unicode MS"/>
              </a:rPr>
              <a:t>zonas;</a:t>
            </a:r>
            <a:r>
              <a:rPr lang="es-ES" sz="2800" spc="43" dirty="0" smtClean="0">
                <a:cs typeface="Arial Unicode MS"/>
              </a:rPr>
              <a:t> </a:t>
            </a:r>
            <a:r>
              <a:rPr lang="es-ES" sz="2800" spc="-12" dirty="0" smtClean="0">
                <a:cs typeface="Arial Unicode MS"/>
              </a:rPr>
              <a:t>cada </a:t>
            </a:r>
            <a:r>
              <a:rPr lang="es-ES" sz="2800" dirty="0" smtClean="0">
                <a:cs typeface="Arial Unicode MS"/>
              </a:rPr>
              <a:t>zona</a:t>
            </a:r>
            <a:r>
              <a:rPr lang="es-ES" sz="2800" spc="43" dirty="0" smtClean="0">
                <a:cs typeface="Arial Unicode MS"/>
              </a:rPr>
              <a:t> </a:t>
            </a:r>
            <a:r>
              <a:rPr lang="es-ES" sz="2800" dirty="0" smtClean="0">
                <a:cs typeface="Arial Unicode MS"/>
              </a:rPr>
              <a:t>necesita</a:t>
            </a:r>
            <a:r>
              <a:rPr lang="es-ES" sz="2800" spc="47" dirty="0" smtClean="0">
                <a:cs typeface="Arial Unicode MS"/>
              </a:rPr>
              <a:t> </a:t>
            </a:r>
            <a:r>
              <a:rPr lang="es-ES" sz="2800" dirty="0" smtClean="0">
                <a:cs typeface="Arial Unicode MS"/>
              </a:rPr>
              <a:t>un</a:t>
            </a:r>
            <a:r>
              <a:rPr lang="es-ES" sz="2800" spc="43" dirty="0" smtClean="0">
                <a:cs typeface="Arial Unicode MS"/>
              </a:rPr>
              <a:t> </a:t>
            </a:r>
            <a:r>
              <a:rPr lang="es-ES" sz="2800" dirty="0" smtClean="0">
                <a:cs typeface="Arial Unicode MS"/>
              </a:rPr>
              <a:t>grupo</a:t>
            </a:r>
            <a:r>
              <a:rPr lang="es-ES" sz="2800" spc="47" dirty="0" smtClean="0">
                <a:cs typeface="Arial Unicode MS"/>
              </a:rPr>
              <a:t> </a:t>
            </a:r>
            <a:r>
              <a:rPr lang="es-ES" sz="2800" dirty="0" smtClean="0">
                <a:cs typeface="Arial Unicode MS"/>
              </a:rPr>
              <a:t>de</a:t>
            </a:r>
            <a:r>
              <a:rPr lang="es-ES" sz="2800" spc="43" dirty="0" smtClean="0">
                <a:cs typeface="Arial Unicode MS"/>
              </a:rPr>
              <a:t> </a:t>
            </a:r>
            <a:r>
              <a:rPr lang="es-ES" sz="2800" dirty="0" smtClean="0">
                <a:cs typeface="Arial Unicode MS"/>
              </a:rPr>
              <a:t>relés.</a:t>
            </a:r>
            <a:r>
              <a:rPr lang="es-ES" sz="2800" spc="47" dirty="0" smtClean="0">
                <a:cs typeface="Arial Unicode MS"/>
              </a:rPr>
              <a:t> </a:t>
            </a:r>
            <a:r>
              <a:rPr lang="es-ES" sz="2800" spc="-19" dirty="0" smtClean="0">
                <a:cs typeface="Arial Unicode MS"/>
              </a:rPr>
              <a:t>El</a:t>
            </a:r>
            <a:r>
              <a:rPr lang="es-ES" sz="2800" spc="47" dirty="0" smtClean="0">
                <a:cs typeface="Arial Unicode MS"/>
              </a:rPr>
              <a:t> </a:t>
            </a:r>
            <a:r>
              <a:rPr lang="es-ES" sz="2800" dirty="0" smtClean="0">
                <a:cs typeface="Arial Unicode MS"/>
              </a:rPr>
              <a:t>diseño</a:t>
            </a:r>
            <a:r>
              <a:rPr lang="es-ES" sz="2800" spc="43" dirty="0" smtClean="0">
                <a:cs typeface="Arial Unicode MS"/>
              </a:rPr>
              <a:t> </a:t>
            </a:r>
            <a:r>
              <a:rPr lang="es-ES" sz="2800" dirty="0" smtClean="0">
                <a:cs typeface="Arial Unicode MS"/>
              </a:rPr>
              <a:t>de</a:t>
            </a:r>
            <a:r>
              <a:rPr lang="es-ES" sz="2800" spc="47" dirty="0" smtClean="0">
                <a:cs typeface="Arial Unicode MS"/>
              </a:rPr>
              <a:t> </a:t>
            </a:r>
            <a:r>
              <a:rPr lang="es-ES" sz="2800" dirty="0" smtClean="0">
                <a:cs typeface="Arial Unicode MS"/>
              </a:rPr>
              <a:t>un</a:t>
            </a:r>
            <a:r>
              <a:rPr lang="es-ES" sz="2800" spc="43" dirty="0" smtClean="0">
                <a:cs typeface="Arial Unicode MS"/>
              </a:rPr>
              <a:t> </a:t>
            </a:r>
            <a:r>
              <a:rPr lang="es-ES" sz="2800" dirty="0" smtClean="0">
                <a:cs typeface="Arial Unicode MS"/>
              </a:rPr>
              <a:t>sistema</a:t>
            </a:r>
            <a:r>
              <a:rPr lang="es-ES" sz="2800" spc="47" dirty="0" smtClean="0">
                <a:cs typeface="Arial Unicode MS"/>
              </a:rPr>
              <a:t> </a:t>
            </a:r>
            <a:r>
              <a:rPr lang="es-ES" sz="2800" dirty="0" smtClean="0">
                <a:cs typeface="Arial Unicode MS"/>
              </a:rPr>
              <a:t>de</a:t>
            </a:r>
            <a:r>
              <a:rPr lang="es-ES" sz="2800" spc="43" dirty="0" smtClean="0">
                <a:cs typeface="Arial Unicode MS"/>
              </a:rPr>
              <a:t> </a:t>
            </a:r>
            <a:r>
              <a:rPr lang="es-ES" sz="2800" dirty="0" smtClean="0">
                <a:cs typeface="Arial Unicode MS"/>
              </a:rPr>
              <a:t>relés</a:t>
            </a:r>
            <a:r>
              <a:rPr lang="es-ES" sz="2800" spc="47" dirty="0" smtClean="0">
                <a:cs typeface="Arial Unicode MS"/>
              </a:rPr>
              <a:t> </a:t>
            </a:r>
            <a:r>
              <a:rPr lang="es-ES" sz="2800" dirty="0" smtClean="0">
                <a:cs typeface="Arial Unicode MS"/>
              </a:rPr>
              <a:t>de</a:t>
            </a:r>
            <a:r>
              <a:rPr lang="es-ES" sz="2800" spc="47" dirty="0" smtClean="0">
                <a:cs typeface="Arial Unicode MS"/>
              </a:rPr>
              <a:t> </a:t>
            </a:r>
            <a:r>
              <a:rPr lang="es-ES" sz="2800" spc="-6" dirty="0" smtClean="0">
                <a:cs typeface="Arial Unicode MS"/>
              </a:rPr>
              <a:t>protección </a:t>
            </a:r>
            <a:r>
              <a:rPr lang="es-ES" sz="2800" dirty="0" smtClean="0">
                <a:cs typeface="Arial Unicode MS"/>
              </a:rPr>
              <a:t>depende</a:t>
            </a:r>
            <a:r>
              <a:rPr lang="es-ES" sz="2800" spc="66" dirty="0" smtClean="0">
                <a:cs typeface="Arial Unicode MS"/>
              </a:rPr>
              <a:t> </a:t>
            </a:r>
            <a:r>
              <a:rPr lang="es-ES" sz="2800" dirty="0" smtClean="0">
                <a:cs typeface="Arial Unicode MS"/>
              </a:rPr>
              <a:t>de</a:t>
            </a:r>
            <a:r>
              <a:rPr lang="es-ES" sz="2800" spc="66" dirty="0" smtClean="0">
                <a:cs typeface="Arial Unicode MS"/>
              </a:rPr>
              <a:t> </a:t>
            </a:r>
            <a:r>
              <a:rPr lang="es-ES" sz="2800" dirty="0" smtClean="0">
                <a:cs typeface="Arial Unicode MS"/>
              </a:rPr>
              <a:t>los</a:t>
            </a:r>
            <a:r>
              <a:rPr lang="es-ES" sz="2800" spc="69" dirty="0" smtClean="0">
                <a:cs typeface="Arial Unicode MS"/>
              </a:rPr>
              <a:t> </a:t>
            </a:r>
            <a:r>
              <a:rPr lang="es-ES" sz="2800" dirty="0" smtClean="0">
                <a:cs typeface="Arial Unicode MS"/>
              </a:rPr>
              <a:t>siguientes</a:t>
            </a:r>
            <a:r>
              <a:rPr lang="es-ES" sz="2800" spc="66" dirty="0" smtClean="0">
                <a:cs typeface="Arial Unicode MS"/>
              </a:rPr>
              <a:t> </a:t>
            </a:r>
            <a:r>
              <a:rPr lang="es-ES" sz="2800" spc="-6" dirty="0" smtClean="0">
                <a:cs typeface="Arial Unicode MS"/>
              </a:rPr>
              <a:t>factores:</a:t>
            </a:r>
          </a:p>
          <a:p>
            <a:pPr marL="7936" marR="90868" algn="just">
              <a:spcBef>
                <a:spcPts val="669"/>
              </a:spcBef>
            </a:pPr>
            <a:endParaRPr lang="es-ES" sz="2800" dirty="0" smtClean="0">
              <a:cs typeface="Arial Unicode MS"/>
            </a:endParaRPr>
          </a:p>
          <a:p>
            <a:pPr marL="514350" marR="3174" indent="-514350" algn="just">
              <a:spcBef>
                <a:spcPts val="371"/>
              </a:spcBef>
              <a:buFont typeface="+mj-lt"/>
              <a:buAutoNum type="arabicPeriod"/>
              <a:tabLst>
                <a:tab pos="77774" algn="l"/>
              </a:tabLst>
            </a:pPr>
            <a:r>
              <a:rPr lang="es-ES" sz="2800" b="1" dirty="0" smtClean="0">
                <a:cs typeface="Arial Unicode MS"/>
              </a:rPr>
              <a:t>Economía,</a:t>
            </a:r>
            <a:r>
              <a:rPr lang="es-ES" sz="2800" b="1" spc="81" dirty="0" smtClean="0">
                <a:cs typeface="Arial Unicode MS"/>
              </a:rPr>
              <a:t> </a:t>
            </a:r>
            <a:r>
              <a:rPr lang="es-ES" sz="2800" b="1" dirty="0" smtClean="0">
                <a:cs typeface="Arial Unicode MS"/>
              </a:rPr>
              <a:t>la</a:t>
            </a:r>
            <a:r>
              <a:rPr lang="es-ES" sz="2800" b="1" spc="84" dirty="0" smtClean="0">
                <a:cs typeface="Arial Unicode MS"/>
              </a:rPr>
              <a:t> </a:t>
            </a:r>
            <a:r>
              <a:rPr lang="es-ES" sz="2800" b="1" dirty="0" smtClean="0">
                <a:cs typeface="Arial Unicode MS"/>
              </a:rPr>
              <a:t>importancia</a:t>
            </a:r>
            <a:r>
              <a:rPr lang="es-ES" sz="2800" b="1" spc="84" dirty="0" smtClean="0">
                <a:cs typeface="Arial Unicode MS"/>
              </a:rPr>
              <a:t> </a:t>
            </a:r>
            <a:r>
              <a:rPr lang="es-ES" sz="2800" b="1" dirty="0" smtClean="0">
                <a:cs typeface="Arial Unicode MS"/>
              </a:rPr>
              <a:t>de</a:t>
            </a:r>
            <a:r>
              <a:rPr lang="es-ES" sz="2800" b="1" spc="84" dirty="0" smtClean="0">
                <a:cs typeface="Arial Unicode MS"/>
              </a:rPr>
              <a:t> </a:t>
            </a:r>
            <a:r>
              <a:rPr lang="es-ES" sz="2800" b="1" dirty="0" smtClean="0">
                <a:cs typeface="Arial Unicode MS"/>
              </a:rPr>
              <a:t>los</a:t>
            </a:r>
            <a:r>
              <a:rPr lang="es-ES" sz="2800" b="1" spc="84" dirty="0" smtClean="0">
                <a:cs typeface="Arial Unicode MS"/>
              </a:rPr>
              <a:t> </a:t>
            </a:r>
            <a:r>
              <a:rPr lang="es-ES" sz="2800" b="1" dirty="0" smtClean="0">
                <a:cs typeface="Arial Unicode MS"/>
              </a:rPr>
              <a:t>componentes</a:t>
            </a:r>
            <a:r>
              <a:rPr lang="es-ES" sz="2800" b="1" spc="84" dirty="0" smtClean="0">
                <a:cs typeface="Arial Unicode MS"/>
              </a:rPr>
              <a:t> </a:t>
            </a:r>
            <a:r>
              <a:rPr lang="es-ES" sz="2800" b="1" dirty="0" smtClean="0">
                <a:cs typeface="Arial Unicode MS"/>
              </a:rPr>
              <a:t>protegidos</a:t>
            </a:r>
            <a:r>
              <a:rPr lang="es-ES" sz="2800" b="1" spc="84" dirty="0" smtClean="0">
                <a:cs typeface="Arial Unicode MS"/>
              </a:rPr>
              <a:t> </a:t>
            </a:r>
            <a:r>
              <a:rPr lang="es-ES" sz="2800" b="1" dirty="0" smtClean="0">
                <a:cs typeface="Arial Unicode MS"/>
              </a:rPr>
              <a:t>del</a:t>
            </a:r>
            <a:r>
              <a:rPr lang="es-ES" sz="2800" b="1" spc="84" dirty="0" smtClean="0">
                <a:cs typeface="Arial Unicode MS"/>
              </a:rPr>
              <a:t> </a:t>
            </a:r>
            <a:r>
              <a:rPr lang="es-ES" sz="2800" b="1" dirty="0" smtClean="0">
                <a:cs typeface="Arial Unicode MS"/>
              </a:rPr>
              <a:t>sistema</a:t>
            </a:r>
            <a:r>
              <a:rPr lang="es-ES" sz="2800" b="1" spc="84" dirty="0" smtClean="0">
                <a:cs typeface="Arial Unicode MS"/>
              </a:rPr>
              <a:t> </a:t>
            </a:r>
            <a:r>
              <a:rPr lang="es-ES" sz="2800" b="1" dirty="0" smtClean="0">
                <a:cs typeface="Arial Unicode MS"/>
              </a:rPr>
              <a:t>de</a:t>
            </a:r>
            <a:r>
              <a:rPr lang="es-ES" sz="2800" b="1" spc="81" dirty="0" smtClean="0">
                <a:cs typeface="Arial Unicode MS"/>
              </a:rPr>
              <a:t> </a:t>
            </a:r>
            <a:r>
              <a:rPr lang="es-ES" sz="2800" b="1" spc="-6" dirty="0" smtClean="0">
                <a:cs typeface="Arial Unicode MS"/>
              </a:rPr>
              <a:t>energía </a:t>
            </a:r>
            <a:r>
              <a:rPr lang="es-ES" sz="2800" b="1" dirty="0" smtClean="0">
                <a:cs typeface="Arial Unicode MS"/>
              </a:rPr>
              <a:t>y</a:t>
            </a:r>
            <a:r>
              <a:rPr lang="es-ES" sz="2800" b="1" spc="79" dirty="0" smtClean="0">
                <a:cs typeface="Arial Unicode MS"/>
              </a:rPr>
              <a:t> </a:t>
            </a:r>
            <a:r>
              <a:rPr lang="es-ES" sz="2800" b="1" dirty="0" smtClean="0">
                <a:cs typeface="Arial Unicode MS"/>
              </a:rPr>
              <a:t>el</a:t>
            </a:r>
            <a:r>
              <a:rPr lang="es-ES" sz="2800" b="1" spc="79" dirty="0" smtClean="0">
                <a:cs typeface="Arial Unicode MS"/>
              </a:rPr>
              <a:t> </a:t>
            </a:r>
            <a:r>
              <a:rPr lang="es-ES" sz="2800" b="1" dirty="0" smtClean="0">
                <a:cs typeface="Arial Unicode MS"/>
              </a:rPr>
              <a:t>grado</a:t>
            </a:r>
            <a:r>
              <a:rPr lang="es-ES" sz="2800" b="1" spc="79" dirty="0" smtClean="0">
                <a:cs typeface="Arial Unicode MS"/>
              </a:rPr>
              <a:t> </a:t>
            </a:r>
            <a:r>
              <a:rPr lang="es-ES" sz="2800" b="1" dirty="0" smtClean="0">
                <a:cs typeface="Arial Unicode MS"/>
              </a:rPr>
              <a:t>requerido</a:t>
            </a:r>
            <a:r>
              <a:rPr lang="es-ES" sz="2800" b="1" spc="81" dirty="0" smtClean="0">
                <a:cs typeface="Arial Unicode MS"/>
              </a:rPr>
              <a:t> </a:t>
            </a:r>
            <a:r>
              <a:rPr lang="es-ES" sz="2800" b="1" dirty="0" smtClean="0">
                <a:cs typeface="Arial Unicode MS"/>
              </a:rPr>
              <a:t>de</a:t>
            </a:r>
            <a:r>
              <a:rPr lang="es-ES" sz="2800" b="1" spc="79" dirty="0" smtClean="0">
                <a:cs typeface="Arial Unicode MS"/>
              </a:rPr>
              <a:t> </a:t>
            </a:r>
            <a:r>
              <a:rPr lang="es-ES" sz="2800" b="1" dirty="0" smtClean="0">
                <a:cs typeface="Arial Unicode MS"/>
              </a:rPr>
              <a:t>protección</a:t>
            </a:r>
            <a:r>
              <a:rPr lang="es-ES" sz="2800" b="1" spc="79" dirty="0" smtClean="0">
                <a:cs typeface="Arial Unicode MS"/>
              </a:rPr>
              <a:t> </a:t>
            </a:r>
            <a:r>
              <a:rPr lang="es-ES" sz="2800" b="1" dirty="0" smtClean="0">
                <a:cs typeface="Arial Unicode MS"/>
              </a:rPr>
              <a:t>vs.</a:t>
            </a:r>
            <a:r>
              <a:rPr lang="es-ES" sz="2800" b="1" spc="81" dirty="0" smtClean="0">
                <a:cs typeface="Arial Unicode MS"/>
              </a:rPr>
              <a:t> </a:t>
            </a:r>
            <a:r>
              <a:rPr lang="es-ES" sz="2800" b="1" dirty="0" smtClean="0">
                <a:cs typeface="Arial Unicode MS"/>
              </a:rPr>
              <a:t>el</a:t>
            </a:r>
            <a:r>
              <a:rPr lang="es-ES" sz="2800" b="1" spc="79" dirty="0" smtClean="0">
                <a:cs typeface="Arial Unicode MS"/>
              </a:rPr>
              <a:t> </a:t>
            </a:r>
            <a:r>
              <a:rPr lang="es-ES" sz="2800" b="1" spc="-6" dirty="0" smtClean="0">
                <a:cs typeface="Arial Unicode MS"/>
              </a:rPr>
              <a:t>costo.</a:t>
            </a:r>
            <a:endParaRPr lang="es-ES" sz="2800" b="1" dirty="0" smtClean="0">
              <a:cs typeface="Arial Unicode MS"/>
            </a:endParaRPr>
          </a:p>
          <a:p>
            <a:pPr marL="514350" marR="169435" indent="-514350" algn="just">
              <a:spcBef>
                <a:spcPts val="47"/>
              </a:spcBef>
              <a:buFont typeface="+mj-lt"/>
              <a:buAutoNum type="arabicPeriod"/>
              <a:tabLst>
                <a:tab pos="69043" algn="l"/>
              </a:tabLst>
            </a:pPr>
            <a:r>
              <a:rPr lang="es-ES" sz="2800" b="1" dirty="0" smtClean="0">
                <a:cs typeface="Arial Unicode MS"/>
              </a:rPr>
              <a:t>Disponibilidad</a:t>
            </a:r>
            <a:r>
              <a:rPr lang="es-ES" sz="2800" b="1" spc="79" dirty="0" smtClean="0">
                <a:cs typeface="Arial Unicode MS"/>
              </a:rPr>
              <a:t> </a:t>
            </a:r>
            <a:r>
              <a:rPr lang="es-ES" sz="2800" b="1" dirty="0" smtClean="0">
                <a:cs typeface="Arial Unicode MS"/>
              </a:rPr>
              <a:t>de</a:t>
            </a:r>
            <a:r>
              <a:rPr lang="es-ES" sz="2800" b="1" spc="79" dirty="0" smtClean="0">
                <a:cs typeface="Arial Unicode MS"/>
              </a:rPr>
              <a:t> </a:t>
            </a:r>
            <a:r>
              <a:rPr lang="es-ES" sz="2800" b="1" dirty="0" smtClean="0">
                <a:cs typeface="Arial Unicode MS"/>
              </a:rPr>
              <a:t>las</a:t>
            </a:r>
            <a:r>
              <a:rPr lang="es-ES" sz="2800" b="1" spc="81" dirty="0" smtClean="0">
                <a:cs typeface="Arial Unicode MS"/>
              </a:rPr>
              <a:t> </a:t>
            </a:r>
            <a:r>
              <a:rPr lang="es-ES" sz="2800" b="1" dirty="0" smtClean="0">
                <a:cs typeface="Arial Unicode MS"/>
              </a:rPr>
              <a:t>señales</a:t>
            </a:r>
            <a:r>
              <a:rPr lang="es-ES" sz="2800" b="1" spc="79" dirty="0" smtClean="0">
                <a:cs typeface="Arial Unicode MS"/>
              </a:rPr>
              <a:t> </a:t>
            </a:r>
            <a:r>
              <a:rPr lang="es-ES" sz="2800" b="1" dirty="0" smtClean="0">
                <a:cs typeface="Arial Unicode MS"/>
              </a:rPr>
              <a:t>de</a:t>
            </a:r>
            <a:r>
              <a:rPr lang="es-ES" sz="2800" b="1" spc="81" dirty="0" smtClean="0">
                <a:cs typeface="Arial Unicode MS"/>
              </a:rPr>
              <a:t> </a:t>
            </a:r>
            <a:r>
              <a:rPr lang="es-ES" sz="2800" b="1" dirty="0" smtClean="0">
                <a:cs typeface="Arial Unicode MS"/>
              </a:rPr>
              <a:t>entrada</a:t>
            </a:r>
            <a:r>
              <a:rPr lang="es-ES" sz="2800" b="1" spc="79" dirty="0" smtClean="0">
                <a:cs typeface="Arial Unicode MS"/>
              </a:rPr>
              <a:t> </a:t>
            </a:r>
            <a:r>
              <a:rPr lang="es-ES" sz="2800" b="1" dirty="0" smtClean="0">
                <a:cs typeface="Arial Unicode MS"/>
              </a:rPr>
              <a:t>medidas,</a:t>
            </a:r>
            <a:r>
              <a:rPr lang="es-ES" sz="2800" b="1" spc="81" dirty="0" smtClean="0">
                <a:cs typeface="Arial Unicode MS"/>
              </a:rPr>
              <a:t> </a:t>
            </a:r>
            <a:r>
              <a:rPr lang="es-ES" sz="2800" b="1" dirty="0" smtClean="0">
                <a:cs typeface="Arial Unicode MS"/>
              </a:rPr>
              <a:t>transformadores</a:t>
            </a:r>
            <a:r>
              <a:rPr lang="es-ES" sz="2800" b="1" spc="79" dirty="0" smtClean="0">
                <a:cs typeface="Arial Unicode MS"/>
              </a:rPr>
              <a:t> </a:t>
            </a:r>
            <a:r>
              <a:rPr lang="es-ES" sz="2800" b="1" dirty="0" smtClean="0">
                <a:cs typeface="Arial Unicode MS"/>
              </a:rPr>
              <a:t>de</a:t>
            </a:r>
            <a:r>
              <a:rPr lang="es-ES" sz="2800" b="1" spc="81" dirty="0" smtClean="0">
                <a:cs typeface="Arial Unicode MS"/>
              </a:rPr>
              <a:t> </a:t>
            </a:r>
            <a:r>
              <a:rPr lang="es-ES" sz="2800" b="1" dirty="0" smtClean="0">
                <a:cs typeface="Arial Unicode MS"/>
              </a:rPr>
              <a:t>corriente</a:t>
            </a:r>
            <a:r>
              <a:rPr lang="es-ES" sz="2800" b="1" spc="79" dirty="0" smtClean="0">
                <a:cs typeface="Arial Unicode MS"/>
              </a:rPr>
              <a:t> </a:t>
            </a:r>
            <a:r>
              <a:rPr lang="es-ES" sz="2800" b="1" spc="-25" dirty="0" smtClean="0">
                <a:cs typeface="Arial Unicode MS"/>
              </a:rPr>
              <a:t>(CT)</a:t>
            </a:r>
            <a:r>
              <a:rPr lang="es-ES" sz="2800" b="1" spc="79" dirty="0" smtClean="0">
                <a:cs typeface="Arial Unicode MS"/>
              </a:rPr>
              <a:t> </a:t>
            </a:r>
            <a:r>
              <a:rPr lang="es-ES" sz="2800" b="1" spc="-31" dirty="0" smtClean="0">
                <a:cs typeface="Arial Unicode MS"/>
              </a:rPr>
              <a:t>y</a:t>
            </a:r>
            <a:r>
              <a:rPr lang="es-ES" sz="2800" b="1" spc="125" dirty="0" smtClean="0">
                <a:cs typeface="Arial Unicode MS"/>
              </a:rPr>
              <a:t> </a:t>
            </a:r>
            <a:r>
              <a:rPr lang="es-ES" sz="2800" b="1" dirty="0" smtClean="0">
                <a:cs typeface="Arial Unicode MS"/>
              </a:rPr>
              <a:t>ubicaciones</a:t>
            </a:r>
            <a:r>
              <a:rPr lang="es-ES" sz="2800" b="1" spc="94" dirty="0" smtClean="0">
                <a:cs typeface="Arial Unicode MS"/>
              </a:rPr>
              <a:t> </a:t>
            </a:r>
            <a:r>
              <a:rPr lang="es-ES" sz="2800" b="1" dirty="0" smtClean="0">
                <a:cs typeface="Arial Unicode MS"/>
              </a:rPr>
              <a:t>de</a:t>
            </a:r>
            <a:r>
              <a:rPr lang="es-ES" sz="2800" b="1" spc="94" dirty="0" smtClean="0">
                <a:cs typeface="Arial Unicode MS"/>
              </a:rPr>
              <a:t> </a:t>
            </a:r>
            <a:r>
              <a:rPr lang="es-ES" sz="2800" b="1" dirty="0" smtClean="0">
                <a:cs typeface="Arial Unicode MS"/>
              </a:rPr>
              <a:t>transformadores</a:t>
            </a:r>
            <a:r>
              <a:rPr lang="es-ES" sz="2800" b="1" spc="94" dirty="0" smtClean="0">
                <a:cs typeface="Arial Unicode MS"/>
              </a:rPr>
              <a:t> </a:t>
            </a:r>
            <a:r>
              <a:rPr lang="es-ES" sz="2800" b="1" dirty="0" smtClean="0">
                <a:cs typeface="Arial Unicode MS"/>
              </a:rPr>
              <a:t>de</a:t>
            </a:r>
            <a:r>
              <a:rPr lang="es-ES" sz="2800" b="1" spc="94" dirty="0" smtClean="0">
                <a:cs typeface="Arial Unicode MS"/>
              </a:rPr>
              <a:t> </a:t>
            </a:r>
            <a:r>
              <a:rPr lang="es-ES" sz="2800" b="1" dirty="0" smtClean="0">
                <a:cs typeface="Arial Unicode MS"/>
              </a:rPr>
              <a:t>voltaje</a:t>
            </a:r>
            <a:r>
              <a:rPr lang="es-ES" sz="2800" b="1" spc="94" dirty="0" smtClean="0">
                <a:cs typeface="Arial Unicode MS"/>
              </a:rPr>
              <a:t> </a:t>
            </a:r>
            <a:r>
              <a:rPr lang="es-ES" sz="2800" b="1" spc="-6" dirty="0" smtClean="0">
                <a:cs typeface="Arial Unicode MS"/>
              </a:rPr>
              <a:t>(VT).</a:t>
            </a:r>
            <a:endParaRPr lang="es-ES" sz="2800" b="1" dirty="0" smtClean="0">
              <a:cs typeface="Arial Unicode MS"/>
            </a:endParaRPr>
          </a:p>
          <a:p>
            <a:pPr marL="522286" indent="-514350" algn="just">
              <a:spcBef>
                <a:spcPts val="128"/>
              </a:spcBef>
              <a:buFont typeface="+mj-lt"/>
              <a:buAutoNum type="arabicPeriod"/>
              <a:tabLst>
                <a:tab pos="73409" algn="l"/>
              </a:tabLst>
            </a:pPr>
            <a:r>
              <a:rPr lang="es-ES" sz="2800" b="1" dirty="0" smtClean="0">
                <a:cs typeface="Arial Unicode MS"/>
              </a:rPr>
              <a:t>Filosofía</a:t>
            </a:r>
            <a:r>
              <a:rPr lang="es-ES" sz="2800" b="1" spc="90" dirty="0" smtClean="0">
                <a:cs typeface="Arial Unicode MS"/>
              </a:rPr>
              <a:t> </a:t>
            </a:r>
            <a:r>
              <a:rPr lang="es-ES" sz="2800" b="1" dirty="0" smtClean="0">
                <a:cs typeface="Arial Unicode MS"/>
              </a:rPr>
              <a:t>de</a:t>
            </a:r>
            <a:r>
              <a:rPr lang="es-ES" sz="2800" b="1" spc="90" dirty="0" smtClean="0">
                <a:cs typeface="Arial Unicode MS"/>
              </a:rPr>
              <a:t> </a:t>
            </a:r>
            <a:r>
              <a:rPr lang="es-ES" sz="2800" b="1" dirty="0" smtClean="0">
                <a:cs typeface="Arial Unicode MS"/>
              </a:rPr>
              <a:t>diseño</a:t>
            </a:r>
            <a:r>
              <a:rPr lang="es-ES" sz="2800" b="1" spc="90" dirty="0" smtClean="0">
                <a:cs typeface="Arial Unicode MS"/>
              </a:rPr>
              <a:t> </a:t>
            </a:r>
            <a:r>
              <a:rPr lang="es-ES" sz="2800" b="1" dirty="0" smtClean="0">
                <a:cs typeface="Arial Unicode MS"/>
              </a:rPr>
              <a:t>utilizada</a:t>
            </a:r>
            <a:r>
              <a:rPr lang="es-ES" sz="2800" b="1" spc="90" dirty="0" smtClean="0">
                <a:cs typeface="Arial Unicode MS"/>
              </a:rPr>
              <a:t> </a:t>
            </a:r>
            <a:r>
              <a:rPr lang="es-ES" sz="2800" b="1" dirty="0" smtClean="0">
                <a:cs typeface="Arial Unicode MS"/>
              </a:rPr>
              <a:t>anteriormente</a:t>
            </a:r>
            <a:r>
              <a:rPr lang="es-ES" sz="2800" b="1" spc="90" dirty="0" smtClean="0">
                <a:cs typeface="Arial Unicode MS"/>
              </a:rPr>
              <a:t> </a:t>
            </a:r>
            <a:r>
              <a:rPr lang="es-ES" sz="2800" b="1" dirty="0" smtClean="0">
                <a:cs typeface="Arial Unicode MS"/>
              </a:rPr>
              <a:t>y</a:t>
            </a:r>
            <a:r>
              <a:rPr lang="es-ES" sz="2800" b="1" spc="90" dirty="0" smtClean="0">
                <a:cs typeface="Arial Unicode MS"/>
              </a:rPr>
              <a:t> </a:t>
            </a:r>
            <a:r>
              <a:rPr lang="es-ES" sz="2800" b="1" dirty="0" smtClean="0">
                <a:cs typeface="Arial Unicode MS"/>
              </a:rPr>
              <a:t>experiencia</a:t>
            </a:r>
            <a:r>
              <a:rPr lang="es-ES" sz="2800" b="1" spc="90" dirty="0" smtClean="0">
                <a:cs typeface="Arial Unicode MS"/>
              </a:rPr>
              <a:t> </a:t>
            </a:r>
            <a:r>
              <a:rPr lang="es-ES" sz="2800" b="1" spc="-6" dirty="0" smtClean="0">
                <a:cs typeface="Arial Unicode MS"/>
              </a:rPr>
              <a:t>previa.</a:t>
            </a:r>
          </a:p>
          <a:p>
            <a:pPr marL="133723" lvl="3" indent="-126183">
              <a:spcBef>
                <a:spcPts val="50"/>
              </a:spcBef>
              <a:buAutoNum type="arabicPeriod"/>
              <a:tabLst>
                <a:tab pos="134119" algn="l"/>
              </a:tabLst>
            </a:pPr>
            <a:endParaRPr lang="es-ES" sz="2800" spc="-6" dirty="0">
              <a:cs typeface="Arial Unicode MS"/>
            </a:endParaRPr>
          </a:p>
        </p:txBody>
      </p:sp>
    </p:spTree>
    <p:extLst>
      <p:ext uri="{BB962C8B-B14F-4D97-AF65-F5344CB8AC3E}">
        <p14:creationId xmlns:p14="http://schemas.microsoft.com/office/powerpoint/2010/main" val="827380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53453" y="507474"/>
            <a:ext cx="22980315" cy="9795310"/>
          </a:xfrm>
          <a:prstGeom prst="rect">
            <a:avLst/>
          </a:prstGeom>
        </p:spPr>
        <p:txBody>
          <a:bodyPr vert="horz" wrap="square" lIns="0" tIns="7938" rIns="0" bIns="0" rtlCol="0">
            <a:spAutoFit/>
          </a:bodyPr>
          <a:lstStyle/>
          <a:p>
            <a:pPr marL="7936" marR="578937" algn="just"/>
            <a:r>
              <a:rPr lang="es-ES" sz="2800" b="1" dirty="0" smtClean="0">
                <a:cs typeface="Arial Unicode MS"/>
              </a:rPr>
              <a:t>18.3.1</a:t>
            </a:r>
            <a:r>
              <a:rPr lang="es-ES" sz="2800" b="1" spc="-3" dirty="0" smtClean="0">
                <a:cs typeface="Arial Unicode MS"/>
              </a:rPr>
              <a:t> </a:t>
            </a:r>
            <a:r>
              <a:rPr lang="es-ES" sz="2800" b="1" spc="-34" dirty="0" smtClean="0">
                <a:cs typeface="Arial Unicode MS"/>
              </a:rPr>
              <a:t>CRITERIOS</a:t>
            </a:r>
            <a:r>
              <a:rPr lang="es-ES" sz="2800" b="1" dirty="0" smtClean="0">
                <a:cs typeface="Arial Unicode MS"/>
              </a:rPr>
              <a:t> </a:t>
            </a:r>
            <a:r>
              <a:rPr lang="es-ES" sz="2800" b="1" spc="-37" dirty="0" smtClean="0">
                <a:cs typeface="Arial Unicode MS"/>
              </a:rPr>
              <a:t>DE</a:t>
            </a:r>
            <a:r>
              <a:rPr lang="es-ES" sz="2800" b="1" spc="-3" dirty="0" smtClean="0">
                <a:cs typeface="Arial Unicode MS"/>
              </a:rPr>
              <a:t> </a:t>
            </a:r>
            <a:r>
              <a:rPr lang="es-ES" sz="2800" b="1" spc="-16" dirty="0" smtClean="0">
                <a:cs typeface="Arial Unicode MS"/>
              </a:rPr>
              <a:t>DISEÑO</a:t>
            </a:r>
            <a:r>
              <a:rPr lang="es-ES" sz="2800" b="1" dirty="0" smtClean="0">
                <a:cs typeface="Arial Unicode MS"/>
              </a:rPr>
              <a:t> </a:t>
            </a:r>
            <a:r>
              <a:rPr lang="es-ES" sz="2800" b="1" spc="-37" dirty="0" smtClean="0">
                <a:cs typeface="Arial Unicode MS"/>
              </a:rPr>
              <a:t>DE</a:t>
            </a:r>
            <a:r>
              <a:rPr lang="es-ES" sz="2800" b="1" spc="-3" dirty="0" smtClean="0">
                <a:cs typeface="Arial Unicode MS"/>
              </a:rPr>
              <a:t> </a:t>
            </a:r>
            <a:r>
              <a:rPr lang="es-ES" sz="2800" b="1" spc="-34" dirty="0" smtClean="0">
                <a:cs typeface="Arial Unicode MS"/>
              </a:rPr>
              <a:t>SISTEMAS</a:t>
            </a:r>
            <a:r>
              <a:rPr lang="es-ES" sz="2800" b="1" dirty="0" smtClean="0">
                <a:cs typeface="Arial Unicode MS"/>
              </a:rPr>
              <a:t> </a:t>
            </a:r>
            <a:r>
              <a:rPr lang="es-ES" sz="2800" b="1" spc="-37" dirty="0" smtClean="0">
                <a:cs typeface="Arial Unicode MS"/>
              </a:rPr>
              <a:t>DE</a:t>
            </a:r>
            <a:r>
              <a:rPr lang="es-ES" sz="2800" b="1" dirty="0" smtClean="0">
                <a:cs typeface="Arial Unicode MS"/>
              </a:rPr>
              <a:t> </a:t>
            </a:r>
            <a:r>
              <a:rPr lang="es-ES" sz="2800" b="1" spc="-60" dirty="0" smtClean="0">
                <a:cs typeface="Arial Unicode MS"/>
              </a:rPr>
              <a:t>RELÉ</a:t>
            </a:r>
            <a:r>
              <a:rPr lang="es-ES" sz="2800" b="1" spc="-3" dirty="0" smtClean="0">
                <a:cs typeface="Arial Unicode MS"/>
              </a:rPr>
              <a:t> </a:t>
            </a:r>
            <a:r>
              <a:rPr lang="es-ES" sz="2800" b="1" spc="-16" dirty="0" smtClean="0">
                <a:cs typeface="Arial Unicode MS"/>
              </a:rPr>
              <a:t>DE </a:t>
            </a:r>
            <a:r>
              <a:rPr lang="es-ES" sz="2800" b="1" spc="-6" dirty="0" smtClean="0">
                <a:cs typeface="Arial Unicode MS"/>
              </a:rPr>
              <a:t>PROTECCIÓN</a:t>
            </a:r>
          </a:p>
          <a:p>
            <a:pPr marL="7936" marR="578937" algn="just"/>
            <a:endParaRPr lang="es-ES" sz="2800" b="1" dirty="0" smtClean="0">
              <a:cs typeface="Arial Unicode MS"/>
            </a:endParaRPr>
          </a:p>
          <a:p>
            <a:pPr marL="91265" indent="-83329" algn="just">
              <a:spcBef>
                <a:spcPts val="409"/>
              </a:spcBef>
              <a:buAutoNum type="arabicPeriod"/>
              <a:tabLst>
                <a:tab pos="91662" algn="l"/>
              </a:tabLst>
            </a:pPr>
            <a:r>
              <a:rPr lang="es-ES" sz="2800" b="1" spc="-6" dirty="0" smtClean="0">
                <a:cs typeface="Arial Unicode MS"/>
              </a:rPr>
              <a:t>Fiabilidad</a:t>
            </a:r>
            <a:endParaRPr lang="es-ES" sz="2800" b="1" dirty="0" smtClean="0">
              <a:cs typeface="Arial Unicode MS"/>
            </a:endParaRPr>
          </a:p>
          <a:p>
            <a:pPr marL="360363" marR="156341" algn="just">
              <a:spcBef>
                <a:spcPts val="25"/>
              </a:spcBef>
            </a:pPr>
            <a:r>
              <a:rPr lang="es-ES" sz="2800" dirty="0" smtClean="0">
                <a:cs typeface="Arial Unicode MS"/>
              </a:rPr>
              <a:t>La</a:t>
            </a:r>
            <a:r>
              <a:rPr lang="es-ES" sz="2800" spc="79" dirty="0" smtClean="0">
                <a:cs typeface="Arial Unicode MS"/>
              </a:rPr>
              <a:t> </a:t>
            </a:r>
            <a:r>
              <a:rPr lang="es-ES" sz="2800" dirty="0" smtClean="0">
                <a:cs typeface="Arial Unicode MS"/>
              </a:rPr>
              <a:t>capacidad</a:t>
            </a:r>
            <a:r>
              <a:rPr lang="es-ES" sz="2800" spc="81" dirty="0" smtClean="0">
                <a:cs typeface="Arial Unicode MS"/>
              </a:rPr>
              <a:t> </a:t>
            </a:r>
            <a:r>
              <a:rPr lang="es-ES" sz="2800" dirty="0" smtClean="0">
                <a:cs typeface="Arial Unicode MS"/>
              </a:rPr>
              <a:t>del</a:t>
            </a:r>
            <a:r>
              <a:rPr lang="es-ES" sz="2800" spc="81" dirty="0" smtClean="0">
                <a:cs typeface="Arial Unicode MS"/>
              </a:rPr>
              <a:t> </a:t>
            </a:r>
            <a:r>
              <a:rPr lang="es-ES" sz="2800" dirty="0" smtClean="0">
                <a:cs typeface="Arial Unicode MS"/>
              </a:rPr>
              <a:t>sistema</a:t>
            </a:r>
            <a:r>
              <a:rPr lang="es-ES" sz="2800" spc="81" dirty="0" smtClean="0">
                <a:cs typeface="Arial Unicode MS"/>
              </a:rPr>
              <a:t> </a:t>
            </a:r>
            <a:r>
              <a:rPr lang="es-ES" sz="2800" dirty="0" smtClean="0">
                <a:cs typeface="Arial Unicode MS"/>
              </a:rPr>
              <a:t>de</a:t>
            </a:r>
            <a:r>
              <a:rPr lang="es-ES" sz="2800" spc="81" dirty="0" smtClean="0">
                <a:cs typeface="Arial Unicode MS"/>
              </a:rPr>
              <a:t> </a:t>
            </a:r>
            <a:r>
              <a:rPr lang="es-ES" sz="2800" dirty="0" smtClean="0">
                <a:cs typeface="Arial Unicode MS"/>
              </a:rPr>
              <a:t>protección</a:t>
            </a:r>
            <a:r>
              <a:rPr lang="es-ES" sz="2800" spc="79" dirty="0" smtClean="0">
                <a:cs typeface="Arial Unicode MS"/>
              </a:rPr>
              <a:t> </a:t>
            </a:r>
            <a:r>
              <a:rPr lang="es-ES" sz="2800" dirty="0" smtClean="0">
                <a:cs typeface="Arial Unicode MS"/>
              </a:rPr>
              <a:t>para</a:t>
            </a:r>
            <a:r>
              <a:rPr lang="es-ES" sz="2800" spc="81" dirty="0" smtClean="0">
                <a:cs typeface="Arial Unicode MS"/>
              </a:rPr>
              <a:t> </a:t>
            </a:r>
            <a:r>
              <a:rPr lang="es-ES" sz="2800" dirty="0" smtClean="0">
                <a:cs typeface="Arial Unicode MS"/>
              </a:rPr>
              <a:t>funcionar</a:t>
            </a:r>
            <a:r>
              <a:rPr lang="es-ES" sz="2800" spc="81" dirty="0" smtClean="0">
                <a:cs typeface="Arial Unicode MS"/>
              </a:rPr>
              <a:t> </a:t>
            </a:r>
            <a:r>
              <a:rPr lang="es-ES" sz="2800" dirty="0" smtClean="0">
                <a:cs typeface="Arial Unicode MS"/>
              </a:rPr>
              <a:t>correctamente</a:t>
            </a:r>
            <a:r>
              <a:rPr lang="es-ES" sz="2800" spc="81" dirty="0" smtClean="0">
                <a:cs typeface="Arial Unicode MS"/>
              </a:rPr>
              <a:t> </a:t>
            </a:r>
            <a:r>
              <a:rPr lang="es-ES" sz="2800" dirty="0" smtClean="0">
                <a:cs typeface="Arial Unicode MS"/>
              </a:rPr>
              <a:t>cuando</a:t>
            </a:r>
            <a:r>
              <a:rPr lang="es-ES" sz="2800" spc="81" dirty="0" smtClean="0">
                <a:cs typeface="Arial Unicode MS"/>
              </a:rPr>
              <a:t> </a:t>
            </a:r>
            <a:r>
              <a:rPr lang="es-ES" sz="2800" spc="-16" dirty="0" smtClean="0">
                <a:cs typeface="Arial Unicode MS"/>
              </a:rPr>
              <a:t>sea</a:t>
            </a:r>
            <a:r>
              <a:rPr lang="es-ES" sz="2800" spc="125" dirty="0" smtClean="0">
                <a:cs typeface="Arial Unicode MS"/>
              </a:rPr>
              <a:t> </a:t>
            </a:r>
            <a:r>
              <a:rPr lang="es-ES" sz="2800" dirty="0" smtClean="0">
                <a:cs typeface="Arial Unicode MS"/>
              </a:rPr>
              <a:t>necesario</a:t>
            </a:r>
            <a:r>
              <a:rPr lang="es-ES" sz="2800" spc="75" dirty="0" smtClean="0">
                <a:cs typeface="Arial Unicode MS"/>
              </a:rPr>
              <a:t> </a:t>
            </a:r>
            <a:r>
              <a:rPr lang="es-ES" sz="2800" dirty="0" smtClean="0">
                <a:cs typeface="Arial Unicode MS"/>
              </a:rPr>
              <a:t>(confiabilidad)</a:t>
            </a:r>
            <a:r>
              <a:rPr lang="es-ES" sz="2800" spc="79" dirty="0" smtClean="0">
                <a:cs typeface="Arial Unicode MS"/>
              </a:rPr>
              <a:t> </a:t>
            </a:r>
            <a:r>
              <a:rPr lang="es-ES" sz="2800" dirty="0" smtClean="0">
                <a:cs typeface="Arial Unicode MS"/>
              </a:rPr>
              <a:t>y</a:t>
            </a:r>
            <a:r>
              <a:rPr lang="es-ES" sz="2800" spc="79" dirty="0" smtClean="0">
                <a:cs typeface="Arial Unicode MS"/>
              </a:rPr>
              <a:t> </a:t>
            </a:r>
            <a:r>
              <a:rPr lang="es-ES" sz="2800" dirty="0" smtClean="0">
                <a:cs typeface="Arial Unicode MS"/>
              </a:rPr>
              <a:t>para</a:t>
            </a:r>
            <a:r>
              <a:rPr lang="es-ES" sz="2800" spc="79" dirty="0" smtClean="0">
                <a:cs typeface="Arial Unicode MS"/>
              </a:rPr>
              <a:t> </a:t>
            </a:r>
            <a:r>
              <a:rPr lang="es-ES" sz="2800" dirty="0" smtClean="0">
                <a:cs typeface="Arial Unicode MS"/>
              </a:rPr>
              <a:t>evitar</a:t>
            </a:r>
            <a:r>
              <a:rPr lang="es-ES" sz="2800" spc="75" dirty="0" smtClean="0">
                <a:cs typeface="Arial Unicode MS"/>
              </a:rPr>
              <a:t> </a:t>
            </a:r>
            <a:r>
              <a:rPr lang="es-ES" sz="2800" dirty="0" smtClean="0">
                <a:cs typeface="Arial Unicode MS"/>
              </a:rPr>
              <a:t>operaciones</a:t>
            </a:r>
            <a:r>
              <a:rPr lang="es-ES" sz="2800" spc="79" dirty="0" smtClean="0">
                <a:cs typeface="Arial Unicode MS"/>
              </a:rPr>
              <a:t> </a:t>
            </a:r>
            <a:r>
              <a:rPr lang="es-ES" sz="2800" dirty="0" smtClean="0">
                <a:cs typeface="Arial Unicode MS"/>
              </a:rPr>
              <a:t>innecesarias</a:t>
            </a:r>
            <a:r>
              <a:rPr lang="es-ES" sz="2800" spc="79" dirty="0" smtClean="0">
                <a:cs typeface="Arial Unicode MS"/>
              </a:rPr>
              <a:t> </a:t>
            </a:r>
            <a:r>
              <a:rPr lang="es-ES" sz="2800" spc="-6" dirty="0" smtClean="0">
                <a:cs typeface="Arial Unicode MS"/>
              </a:rPr>
              <a:t>(seguridad).</a:t>
            </a:r>
            <a:endParaRPr lang="es-ES" sz="2800" dirty="0" smtClean="0">
              <a:cs typeface="Arial Unicode MS"/>
            </a:endParaRPr>
          </a:p>
          <a:p>
            <a:pPr marL="65076" indent="-57140" algn="just">
              <a:spcBef>
                <a:spcPts val="191"/>
              </a:spcBef>
              <a:buAutoNum type="arabicPeriod" startAt="2"/>
              <a:tabLst>
                <a:tab pos="65473" algn="l"/>
              </a:tabLst>
            </a:pPr>
            <a:r>
              <a:rPr lang="es-ES" sz="2800" b="1" spc="-6" dirty="0" smtClean="0">
                <a:cs typeface="Arial Unicode MS"/>
              </a:rPr>
              <a:t>Velocidad</a:t>
            </a:r>
            <a:endParaRPr lang="es-ES" sz="2800" b="1" dirty="0" smtClean="0">
              <a:cs typeface="Arial Unicode MS"/>
            </a:endParaRPr>
          </a:p>
          <a:p>
            <a:pPr marL="123009" marR="93645" indent="110311" algn="just">
              <a:spcBef>
                <a:spcPts val="12"/>
              </a:spcBef>
            </a:pPr>
            <a:r>
              <a:rPr lang="es-ES" sz="2800" spc="-6" dirty="0" smtClean="0">
                <a:cs typeface="Arial Unicode MS"/>
              </a:rPr>
              <a:t>Este</a:t>
            </a:r>
            <a:r>
              <a:rPr lang="es-ES" sz="2800" spc="56" dirty="0" smtClean="0">
                <a:cs typeface="Arial Unicode MS"/>
              </a:rPr>
              <a:t> </a:t>
            </a:r>
            <a:r>
              <a:rPr lang="es-ES" sz="2800" dirty="0" smtClean="0">
                <a:cs typeface="Arial Unicode MS"/>
              </a:rPr>
              <a:t>es</a:t>
            </a:r>
            <a:r>
              <a:rPr lang="es-ES" sz="2800" spc="56" dirty="0" smtClean="0">
                <a:cs typeface="Arial Unicode MS"/>
              </a:rPr>
              <a:t> </a:t>
            </a:r>
            <a:r>
              <a:rPr lang="es-ES" sz="2800" dirty="0" smtClean="0">
                <a:cs typeface="Arial Unicode MS"/>
              </a:rPr>
              <a:t>el</a:t>
            </a:r>
            <a:r>
              <a:rPr lang="es-ES" sz="2800" spc="60" dirty="0" smtClean="0">
                <a:cs typeface="Arial Unicode MS"/>
              </a:rPr>
              <a:t> </a:t>
            </a:r>
            <a:r>
              <a:rPr lang="es-ES" sz="2800" dirty="0" smtClean="0">
                <a:cs typeface="Arial Unicode MS"/>
              </a:rPr>
              <a:t>tiempo</a:t>
            </a:r>
            <a:r>
              <a:rPr lang="es-ES" sz="2800" spc="56" dirty="0" smtClean="0">
                <a:cs typeface="Arial Unicode MS"/>
              </a:rPr>
              <a:t> </a:t>
            </a:r>
            <a:r>
              <a:rPr lang="es-ES" sz="2800" dirty="0" smtClean="0">
                <a:cs typeface="Arial Unicode MS"/>
              </a:rPr>
              <a:t>de</a:t>
            </a:r>
            <a:r>
              <a:rPr lang="es-ES" sz="2800" spc="60" dirty="0" smtClean="0">
                <a:cs typeface="Arial Unicode MS"/>
              </a:rPr>
              <a:t> </a:t>
            </a:r>
            <a:r>
              <a:rPr lang="es-ES" sz="2800" dirty="0" smtClean="0">
                <a:cs typeface="Arial Unicode MS"/>
              </a:rPr>
              <a:t>funcionamiento</a:t>
            </a:r>
            <a:r>
              <a:rPr lang="es-ES" sz="2800" spc="56" dirty="0" smtClean="0">
                <a:cs typeface="Arial Unicode MS"/>
              </a:rPr>
              <a:t> </a:t>
            </a:r>
            <a:r>
              <a:rPr lang="es-ES" sz="2800" dirty="0" smtClean="0">
                <a:cs typeface="Arial Unicode MS"/>
              </a:rPr>
              <a:t>del</a:t>
            </a:r>
            <a:r>
              <a:rPr lang="es-ES" sz="2800" spc="56" dirty="0" smtClean="0">
                <a:cs typeface="Arial Unicode MS"/>
              </a:rPr>
              <a:t> </a:t>
            </a:r>
            <a:r>
              <a:rPr lang="es-ES" sz="2800" dirty="0" smtClean="0">
                <a:cs typeface="Arial Unicode MS"/>
              </a:rPr>
              <a:t>relé,</a:t>
            </a:r>
            <a:r>
              <a:rPr lang="es-ES" sz="2800" spc="60" dirty="0" smtClean="0">
                <a:cs typeface="Arial Unicode MS"/>
              </a:rPr>
              <a:t> </a:t>
            </a:r>
            <a:r>
              <a:rPr lang="es-ES" sz="2800" dirty="0" smtClean="0">
                <a:cs typeface="Arial Unicode MS"/>
              </a:rPr>
              <a:t>que</a:t>
            </a:r>
            <a:r>
              <a:rPr lang="es-ES" sz="2800" spc="56" dirty="0" smtClean="0">
                <a:cs typeface="Arial Unicode MS"/>
              </a:rPr>
              <a:t> </a:t>
            </a:r>
            <a:r>
              <a:rPr lang="es-ES" sz="2800" dirty="0" smtClean="0">
                <a:cs typeface="Arial Unicode MS"/>
              </a:rPr>
              <a:t>es</a:t>
            </a:r>
            <a:r>
              <a:rPr lang="es-ES" sz="2800" spc="60" dirty="0" smtClean="0">
                <a:cs typeface="Arial Unicode MS"/>
              </a:rPr>
              <a:t> </a:t>
            </a:r>
            <a:r>
              <a:rPr lang="es-ES" sz="2800" dirty="0" smtClean="0">
                <a:cs typeface="Arial Unicode MS"/>
              </a:rPr>
              <a:t>un</a:t>
            </a:r>
            <a:r>
              <a:rPr lang="es-ES" sz="2800" spc="56" dirty="0" smtClean="0">
                <a:cs typeface="Arial Unicode MS"/>
              </a:rPr>
              <a:t> </a:t>
            </a:r>
            <a:r>
              <a:rPr lang="es-ES" sz="2800" dirty="0" smtClean="0">
                <a:cs typeface="Arial Unicode MS"/>
              </a:rPr>
              <a:t>factor</a:t>
            </a:r>
            <a:r>
              <a:rPr lang="es-ES" sz="2800" spc="56" dirty="0" smtClean="0">
                <a:cs typeface="Arial Unicode MS"/>
              </a:rPr>
              <a:t> </a:t>
            </a:r>
            <a:r>
              <a:rPr lang="es-ES" sz="2800" dirty="0" smtClean="0">
                <a:cs typeface="Arial Unicode MS"/>
              </a:rPr>
              <a:t>muy</a:t>
            </a:r>
            <a:r>
              <a:rPr lang="es-ES" sz="2800" spc="60" dirty="0" smtClean="0">
                <a:cs typeface="Arial Unicode MS"/>
              </a:rPr>
              <a:t> </a:t>
            </a:r>
            <a:r>
              <a:rPr lang="es-ES" sz="2800" spc="-6" dirty="0" smtClean="0">
                <a:cs typeface="Arial Unicode MS"/>
              </a:rPr>
              <a:t>importante</a:t>
            </a:r>
            <a:r>
              <a:rPr lang="es-ES" sz="2800" dirty="0" smtClean="0">
                <a:cs typeface="Arial Unicode MS"/>
              </a:rPr>
              <a:t> para</a:t>
            </a:r>
            <a:r>
              <a:rPr lang="es-ES" sz="2800" spc="47" dirty="0" smtClean="0">
                <a:cs typeface="Arial Unicode MS"/>
              </a:rPr>
              <a:t> </a:t>
            </a:r>
            <a:r>
              <a:rPr lang="es-ES" sz="2800" dirty="0" smtClean="0">
                <a:cs typeface="Arial Unicode MS"/>
              </a:rPr>
              <a:t>reducir</a:t>
            </a:r>
            <a:r>
              <a:rPr lang="es-ES" sz="2800" spc="47" dirty="0" smtClean="0">
                <a:cs typeface="Arial Unicode MS"/>
              </a:rPr>
              <a:t> </a:t>
            </a:r>
            <a:r>
              <a:rPr lang="es-ES" sz="2800" dirty="0" smtClean="0">
                <a:cs typeface="Arial Unicode MS"/>
              </a:rPr>
              <a:t>los</a:t>
            </a:r>
            <a:r>
              <a:rPr lang="es-ES" sz="2800" spc="47" dirty="0" smtClean="0">
                <a:cs typeface="Arial Unicode MS"/>
              </a:rPr>
              <a:t> </a:t>
            </a:r>
            <a:r>
              <a:rPr lang="es-ES" sz="2800" dirty="0" smtClean="0">
                <a:cs typeface="Arial Unicode MS"/>
              </a:rPr>
              <a:t>efectos</a:t>
            </a:r>
            <a:r>
              <a:rPr lang="es-ES" sz="2800" spc="47" dirty="0" smtClean="0">
                <a:cs typeface="Arial Unicode MS"/>
              </a:rPr>
              <a:t> </a:t>
            </a:r>
            <a:r>
              <a:rPr lang="es-ES" sz="2800" dirty="0" smtClean="0">
                <a:cs typeface="Arial Unicode MS"/>
              </a:rPr>
              <a:t>de</a:t>
            </a:r>
            <a:r>
              <a:rPr lang="es-ES" sz="2800" spc="50" dirty="0" smtClean="0">
                <a:cs typeface="Arial Unicode MS"/>
              </a:rPr>
              <a:t> </a:t>
            </a:r>
            <a:r>
              <a:rPr lang="es-ES" sz="2800" dirty="0" smtClean="0">
                <a:cs typeface="Arial Unicode MS"/>
              </a:rPr>
              <a:t>daños</a:t>
            </a:r>
            <a:r>
              <a:rPr lang="es-ES" sz="2800" spc="47" dirty="0" smtClean="0">
                <a:cs typeface="Arial Unicode MS"/>
              </a:rPr>
              <a:t> </a:t>
            </a:r>
            <a:r>
              <a:rPr lang="es-ES" sz="2800" dirty="0" smtClean="0">
                <a:cs typeface="Arial Unicode MS"/>
              </a:rPr>
              <a:t>por</a:t>
            </a:r>
            <a:r>
              <a:rPr lang="es-ES" sz="2800" spc="47" dirty="0" smtClean="0">
                <a:cs typeface="Arial Unicode MS"/>
              </a:rPr>
              <a:t> </a:t>
            </a:r>
            <a:r>
              <a:rPr lang="es-ES" sz="2800" dirty="0" smtClean="0">
                <a:cs typeface="Arial Unicode MS"/>
              </a:rPr>
              <a:t>fallas</a:t>
            </a:r>
            <a:r>
              <a:rPr lang="es-ES" sz="2800" spc="47" dirty="0" smtClean="0">
                <a:cs typeface="Arial Unicode MS"/>
              </a:rPr>
              <a:t> </a:t>
            </a:r>
            <a:r>
              <a:rPr lang="es-ES" sz="2800" dirty="0" smtClean="0">
                <a:cs typeface="Arial Unicode MS"/>
              </a:rPr>
              <a:t>en</a:t>
            </a:r>
            <a:r>
              <a:rPr lang="es-ES" sz="2800" spc="50" dirty="0" smtClean="0">
                <a:cs typeface="Arial Unicode MS"/>
              </a:rPr>
              <a:t> </a:t>
            </a:r>
            <a:r>
              <a:rPr lang="es-ES" sz="2800" dirty="0" smtClean="0">
                <a:cs typeface="Arial Unicode MS"/>
              </a:rPr>
              <a:t>el</a:t>
            </a:r>
            <a:r>
              <a:rPr lang="es-ES" sz="2800" spc="47" dirty="0" smtClean="0">
                <a:cs typeface="Arial Unicode MS"/>
              </a:rPr>
              <a:t> </a:t>
            </a:r>
            <a:r>
              <a:rPr lang="es-ES" sz="2800" spc="-6" dirty="0" smtClean="0">
                <a:cs typeface="Arial Unicode MS"/>
              </a:rPr>
              <a:t>sistema.</a:t>
            </a:r>
            <a:endParaRPr lang="es-ES" sz="2800" dirty="0" smtClean="0">
              <a:cs typeface="Arial Unicode MS"/>
            </a:endParaRPr>
          </a:p>
          <a:p>
            <a:pPr marL="78170" indent="-70234" algn="just">
              <a:spcBef>
                <a:spcPts val="153"/>
              </a:spcBef>
              <a:buAutoNum type="arabicPeriod" startAt="3"/>
              <a:tabLst>
                <a:tab pos="78567" algn="l"/>
              </a:tabLst>
            </a:pPr>
            <a:r>
              <a:rPr lang="es-ES" sz="2800" b="1" spc="-6" dirty="0" smtClean="0">
                <a:cs typeface="Arial Unicode MS"/>
              </a:rPr>
              <a:t>Selectividad</a:t>
            </a:r>
            <a:endParaRPr lang="es-ES" sz="2800" b="1" dirty="0" smtClean="0">
              <a:cs typeface="Arial Unicode MS"/>
            </a:endParaRPr>
          </a:p>
          <a:p>
            <a:pPr marL="360363" marR="76583" indent="-6350" algn="just">
              <a:spcBef>
                <a:spcPts val="384"/>
              </a:spcBef>
            </a:pPr>
            <a:r>
              <a:rPr lang="es-ES" sz="2800" spc="-6" dirty="0" smtClean="0">
                <a:cs typeface="Arial Unicode MS"/>
              </a:rPr>
              <a:t>Ésta</a:t>
            </a:r>
            <a:r>
              <a:rPr lang="es-ES" sz="2800" spc="60" dirty="0" smtClean="0">
                <a:cs typeface="Arial Unicode MS"/>
              </a:rPr>
              <a:t> </a:t>
            </a:r>
            <a:r>
              <a:rPr lang="es-ES" sz="2800" dirty="0" smtClean="0">
                <a:cs typeface="Arial Unicode MS"/>
              </a:rPr>
              <a:t>es</a:t>
            </a:r>
            <a:r>
              <a:rPr lang="es-ES" sz="2800" spc="60" dirty="0" smtClean="0">
                <a:cs typeface="Arial Unicode MS"/>
              </a:rPr>
              <a:t> </a:t>
            </a:r>
            <a:r>
              <a:rPr lang="es-ES" sz="2800" dirty="0" smtClean="0">
                <a:cs typeface="Arial Unicode MS"/>
              </a:rPr>
              <a:t>la</a:t>
            </a:r>
            <a:r>
              <a:rPr lang="es-ES" sz="2800" spc="62" dirty="0" smtClean="0">
                <a:cs typeface="Arial Unicode MS"/>
              </a:rPr>
              <a:t> </a:t>
            </a:r>
            <a:r>
              <a:rPr lang="es-ES" sz="2800" dirty="0" smtClean="0">
                <a:cs typeface="Arial Unicode MS"/>
              </a:rPr>
              <a:t>máxima</a:t>
            </a:r>
            <a:r>
              <a:rPr lang="es-ES" sz="2800" spc="60" dirty="0" smtClean="0">
                <a:cs typeface="Arial Unicode MS"/>
              </a:rPr>
              <a:t> </a:t>
            </a:r>
            <a:r>
              <a:rPr lang="es-ES" sz="2800" dirty="0" smtClean="0">
                <a:cs typeface="Arial Unicode MS"/>
              </a:rPr>
              <a:t>continuidad</a:t>
            </a:r>
            <a:r>
              <a:rPr lang="es-ES" sz="2800" spc="60" dirty="0" smtClean="0">
                <a:cs typeface="Arial Unicode MS"/>
              </a:rPr>
              <a:t> </a:t>
            </a:r>
            <a:r>
              <a:rPr lang="es-ES" sz="2800" dirty="0" smtClean="0">
                <a:cs typeface="Arial Unicode MS"/>
              </a:rPr>
              <a:t>del</a:t>
            </a:r>
            <a:r>
              <a:rPr lang="es-ES" sz="2800" spc="62" dirty="0" smtClean="0">
                <a:cs typeface="Arial Unicode MS"/>
              </a:rPr>
              <a:t> </a:t>
            </a:r>
            <a:r>
              <a:rPr lang="es-ES" sz="2800" dirty="0" smtClean="0">
                <a:cs typeface="Arial Unicode MS"/>
              </a:rPr>
              <a:t>servicio</a:t>
            </a:r>
            <a:r>
              <a:rPr lang="es-ES" sz="2800" spc="60" dirty="0" smtClean="0">
                <a:cs typeface="Arial Unicode MS"/>
              </a:rPr>
              <a:t> </a:t>
            </a:r>
            <a:r>
              <a:rPr lang="es-ES" sz="2800" dirty="0" smtClean="0">
                <a:cs typeface="Arial Unicode MS"/>
              </a:rPr>
              <a:t>con</a:t>
            </a:r>
            <a:r>
              <a:rPr lang="es-ES" sz="2800" spc="60" dirty="0" smtClean="0">
                <a:cs typeface="Arial Unicode MS"/>
              </a:rPr>
              <a:t> </a:t>
            </a:r>
            <a:r>
              <a:rPr lang="es-ES" sz="2800" dirty="0" smtClean="0">
                <a:cs typeface="Arial Unicode MS"/>
              </a:rPr>
              <a:t>una</a:t>
            </a:r>
            <a:r>
              <a:rPr lang="es-ES" sz="2800" spc="62" dirty="0" smtClean="0">
                <a:cs typeface="Arial Unicode MS"/>
              </a:rPr>
              <a:t> </a:t>
            </a:r>
            <a:r>
              <a:rPr lang="es-ES" sz="2800" spc="-6" dirty="0" smtClean="0">
                <a:cs typeface="Arial Unicode MS"/>
              </a:rPr>
              <a:t>desconexión </a:t>
            </a:r>
            <a:r>
              <a:rPr lang="es-ES" sz="2800" dirty="0" smtClean="0">
                <a:cs typeface="Arial Unicode MS"/>
              </a:rPr>
              <a:t>mínima</a:t>
            </a:r>
            <a:r>
              <a:rPr lang="es-ES" sz="2800" spc="69" dirty="0" smtClean="0">
                <a:cs typeface="Arial Unicode MS"/>
              </a:rPr>
              <a:t> </a:t>
            </a:r>
            <a:r>
              <a:rPr lang="es-ES" sz="2800" dirty="0" smtClean="0">
                <a:cs typeface="Arial Unicode MS"/>
              </a:rPr>
              <a:t>del</a:t>
            </a:r>
            <a:r>
              <a:rPr lang="es-ES" sz="2800" spc="69" dirty="0" smtClean="0">
                <a:cs typeface="Arial Unicode MS"/>
              </a:rPr>
              <a:t> </a:t>
            </a:r>
            <a:r>
              <a:rPr lang="es-ES" sz="2800" dirty="0" smtClean="0">
                <a:cs typeface="Arial Unicode MS"/>
              </a:rPr>
              <a:t>sistema</a:t>
            </a:r>
            <a:r>
              <a:rPr lang="es-ES" sz="2800" spc="69" dirty="0" smtClean="0">
                <a:cs typeface="Arial Unicode MS"/>
              </a:rPr>
              <a:t> </a:t>
            </a:r>
            <a:r>
              <a:rPr lang="es-ES" sz="2800" dirty="0" smtClean="0">
                <a:cs typeface="Arial Unicode MS"/>
              </a:rPr>
              <a:t>y</a:t>
            </a:r>
            <a:r>
              <a:rPr lang="es-ES" sz="2800" spc="69" dirty="0" smtClean="0">
                <a:cs typeface="Arial Unicode MS"/>
              </a:rPr>
              <a:t> </a:t>
            </a:r>
            <a:r>
              <a:rPr lang="es-ES" sz="2800" dirty="0" smtClean="0">
                <a:cs typeface="Arial Unicode MS"/>
              </a:rPr>
              <a:t>se</a:t>
            </a:r>
            <a:r>
              <a:rPr lang="es-ES" sz="2800" spc="69" dirty="0" smtClean="0">
                <a:cs typeface="Arial Unicode MS"/>
              </a:rPr>
              <a:t> </a:t>
            </a:r>
            <a:r>
              <a:rPr lang="es-ES" sz="2800" dirty="0" smtClean="0">
                <a:cs typeface="Arial Unicode MS"/>
              </a:rPr>
              <a:t>realiza</a:t>
            </a:r>
            <a:r>
              <a:rPr lang="es-ES" sz="2800" spc="69" dirty="0" smtClean="0">
                <a:cs typeface="Arial Unicode MS"/>
              </a:rPr>
              <a:t> </a:t>
            </a:r>
            <a:r>
              <a:rPr lang="es-ES" sz="2800" dirty="0" smtClean="0">
                <a:cs typeface="Arial Unicode MS"/>
              </a:rPr>
              <a:t>activando</a:t>
            </a:r>
            <a:r>
              <a:rPr lang="es-ES" sz="2800" spc="69" dirty="0" smtClean="0">
                <a:cs typeface="Arial Unicode MS"/>
              </a:rPr>
              <a:t> </a:t>
            </a:r>
            <a:r>
              <a:rPr lang="es-ES" sz="2800" dirty="0" smtClean="0">
                <a:cs typeface="Arial Unicode MS"/>
              </a:rPr>
              <a:t>la</a:t>
            </a:r>
            <a:r>
              <a:rPr lang="es-ES" sz="2800" spc="69" dirty="0" smtClean="0">
                <a:cs typeface="Arial Unicode MS"/>
              </a:rPr>
              <a:t> </a:t>
            </a:r>
            <a:r>
              <a:rPr lang="es-ES" sz="2800" dirty="0" smtClean="0">
                <a:cs typeface="Arial Unicode MS"/>
              </a:rPr>
              <a:t>única</a:t>
            </a:r>
            <a:r>
              <a:rPr lang="es-ES" sz="2800" spc="69" dirty="0" smtClean="0">
                <a:cs typeface="Arial Unicode MS"/>
              </a:rPr>
              <a:t> </a:t>
            </a:r>
            <a:r>
              <a:rPr lang="es-ES" sz="2800" dirty="0" smtClean="0">
                <a:cs typeface="Arial Unicode MS"/>
              </a:rPr>
              <a:t>parte</a:t>
            </a:r>
            <a:r>
              <a:rPr lang="es-ES" sz="2800" spc="71" dirty="0" smtClean="0">
                <a:cs typeface="Arial Unicode MS"/>
              </a:rPr>
              <a:t> </a:t>
            </a:r>
            <a:r>
              <a:rPr lang="es-ES" sz="2800" dirty="0" smtClean="0">
                <a:cs typeface="Arial Unicode MS"/>
              </a:rPr>
              <a:t>defectuosa</a:t>
            </a:r>
            <a:r>
              <a:rPr lang="es-ES" sz="2800" spc="69" dirty="0" smtClean="0">
                <a:cs typeface="Arial Unicode MS"/>
              </a:rPr>
              <a:t> </a:t>
            </a:r>
            <a:r>
              <a:rPr lang="es-ES" sz="2800" spc="-16" dirty="0" smtClean="0">
                <a:cs typeface="Arial Unicode MS"/>
              </a:rPr>
              <a:t>del </a:t>
            </a:r>
            <a:r>
              <a:rPr lang="es-ES" sz="2800" dirty="0" smtClean="0">
                <a:cs typeface="Arial Unicode MS"/>
              </a:rPr>
              <a:t>sistema</a:t>
            </a:r>
            <a:r>
              <a:rPr lang="es-ES" sz="2800" spc="81" dirty="0" smtClean="0">
                <a:cs typeface="Arial Unicode MS"/>
              </a:rPr>
              <a:t> </a:t>
            </a:r>
            <a:r>
              <a:rPr lang="es-ES" sz="2800" dirty="0" smtClean="0">
                <a:cs typeface="Arial Unicode MS"/>
              </a:rPr>
              <a:t>y</a:t>
            </a:r>
            <a:r>
              <a:rPr lang="es-ES" sz="2800" spc="81" dirty="0" smtClean="0">
                <a:cs typeface="Arial Unicode MS"/>
              </a:rPr>
              <a:t> </a:t>
            </a:r>
            <a:r>
              <a:rPr lang="es-ES" sz="2800" dirty="0" smtClean="0">
                <a:cs typeface="Arial Unicode MS"/>
              </a:rPr>
              <a:t>dejando</a:t>
            </a:r>
            <a:r>
              <a:rPr lang="es-ES" sz="2800" spc="81" dirty="0" smtClean="0">
                <a:cs typeface="Arial Unicode MS"/>
              </a:rPr>
              <a:t> </a:t>
            </a:r>
            <a:r>
              <a:rPr lang="es-ES" sz="2800" dirty="0" smtClean="0">
                <a:cs typeface="Arial Unicode MS"/>
              </a:rPr>
              <a:t>en</a:t>
            </a:r>
            <a:r>
              <a:rPr lang="es-ES" sz="2800" spc="84" dirty="0" smtClean="0">
                <a:cs typeface="Arial Unicode MS"/>
              </a:rPr>
              <a:t> </a:t>
            </a:r>
            <a:r>
              <a:rPr lang="es-ES" sz="2800" dirty="0" smtClean="0">
                <a:cs typeface="Arial Unicode MS"/>
              </a:rPr>
              <a:t>funcionamiento</a:t>
            </a:r>
            <a:r>
              <a:rPr lang="es-ES" sz="2800" spc="81" dirty="0" smtClean="0">
                <a:cs typeface="Arial Unicode MS"/>
              </a:rPr>
              <a:t> </a:t>
            </a:r>
            <a:r>
              <a:rPr lang="es-ES" sz="2800" dirty="0" smtClean="0">
                <a:cs typeface="Arial Unicode MS"/>
              </a:rPr>
              <a:t>la</a:t>
            </a:r>
            <a:r>
              <a:rPr lang="es-ES" sz="2800" spc="81" dirty="0" smtClean="0">
                <a:cs typeface="Arial Unicode MS"/>
              </a:rPr>
              <a:t> </a:t>
            </a:r>
            <a:r>
              <a:rPr lang="es-ES" sz="2800" dirty="0" smtClean="0">
                <a:cs typeface="Arial Unicode MS"/>
              </a:rPr>
              <a:t>parte</a:t>
            </a:r>
            <a:r>
              <a:rPr lang="es-ES" sz="2800" spc="84" dirty="0" smtClean="0">
                <a:cs typeface="Arial Unicode MS"/>
              </a:rPr>
              <a:t> </a:t>
            </a:r>
            <a:r>
              <a:rPr lang="es-ES" sz="2800" dirty="0" smtClean="0">
                <a:cs typeface="Arial Unicode MS"/>
              </a:rPr>
              <a:t>sana</a:t>
            </a:r>
            <a:r>
              <a:rPr lang="es-ES" sz="2800" spc="81" dirty="0" smtClean="0">
                <a:cs typeface="Arial Unicode MS"/>
              </a:rPr>
              <a:t> </a:t>
            </a:r>
            <a:r>
              <a:rPr lang="es-ES" sz="2800" dirty="0" smtClean="0">
                <a:cs typeface="Arial Unicode MS"/>
              </a:rPr>
              <a:t>del</a:t>
            </a:r>
            <a:r>
              <a:rPr lang="es-ES" sz="2800" spc="81" dirty="0" smtClean="0">
                <a:cs typeface="Arial Unicode MS"/>
              </a:rPr>
              <a:t> </a:t>
            </a:r>
            <a:r>
              <a:rPr lang="es-ES" sz="2800" dirty="0" smtClean="0">
                <a:cs typeface="Arial Unicode MS"/>
              </a:rPr>
              <a:t>sistema</a:t>
            </a:r>
            <a:r>
              <a:rPr lang="es-ES" sz="2800" spc="84" dirty="0" smtClean="0">
                <a:cs typeface="Arial Unicode MS"/>
              </a:rPr>
              <a:t> </a:t>
            </a:r>
            <a:r>
              <a:rPr lang="es-ES" sz="2800" spc="-6" dirty="0" smtClean="0">
                <a:cs typeface="Arial Unicode MS"/>
              </a:rPr>
              <a:t>(consulte </a:t>
            </a:r>
            <a:r>
              <a:rPr lang="es-ES" sz="2800" dirty="0" smtClean="0">
                <a:solidFill>
                  <a:srgbClr val="007FAC"/>
                </a:solidFill>
                <a:cs typeface="Arial Unicode MS"/>
              </a:rPr>
              <a:t>Figura</a:t>
            </a:r>
            <a:r>
              <a:rPr lang="es-ES" sz="2800" spc="66" dirty="0" smtClean="0">
                <a:solidFill>
                  <a:srgbClr val="007FAC"/>
                </a:solidFill>
                <a:cs typeface="Arial Unicode MS"/>
              </a:rPr>
              <a:t> </a:t>
            </a:r>
            <a:r>
              <a:rPr lang="es-ES" sz="2800" spc="-6" dirty="0" smtClean="0">
                <a:solidFill>
                  <a:srgbClr val="007FAC"/>
                </a:solidFill>
                <a:cs typeface="Arial Unicode MS"/>
              </a:rPr>
              <a:t>18.3.1</a:t>
            </a:r>
            <a:r>
              <a:rPr lang="es-ES" sz="2800" spc="-6" dirty="0" smtClean="0">
                <a:cs typeface="Arial Unicode MS"/>
              </a:rPr>
              <a:t>).</a:t>
            </a:r>
            <a:endParaRPr lang="es-ES" sz="2800" dirty="0" smtClean="0">
              <a:cs typeface="Arial Unicode MS"/>
            </a:endParaRPr>
          </a:p>
          <a:p>
            <a:pPr marL="360363" marR="239670" indent="-6350" algn="just">
              <a:spcBef>
                <a:spcPts val="41"/>
              </a:spcBef>
            </a:pPr>
            <a:r>
              <a:rPr lang="es-ES" sz="2800" dirty="0" smtClean="0">
                <a:cs typeface="Arial Unicode MS"/>
              </a:rPr>
              <a:t>Donde</a:t>
            </a:r>
            <a:r>
              <a:rPr lang="es-ES" sz="2800" spc="81" dirty="0" smtClean="0">
                <a:cs typeface="Arial Unicode MS"/>
              </a:rPr>
              <a:t> </a:t>
            </a:r>
            <a:r>
              <a:rPr lang="es-ES" sz="2800" dirty="0" smtClean="0">
                <a:cs typeface="Arial Unicode MS"/>
              </a:rPr>
              <a:t>GS5generador,</a:t>
            </a:r>
            <a:r>
              <a:rPr lang="es-ES" sz="2800" spc="81" dirty="0" smtClean="0">
                <a:cs typeface="Arial Unicode MS"/>
              </a:rPr>
              <a:t> </a:t>
            </a:r>
            <a:r>
              <a:rPr lang="es-ES" sz="2800" spc="-12" dirty="0" smtClean="0">
                <a:cs typeface="Arial Unicode MS"/>
              </a:rPr>
              <a:t>T1</a:t>
            </a:r>
            <a:r>
              <a:rPr lang="es-ES" sz="2800" spc="50" dirty="0" smtClean="0">
                <a:cs typeface="Arial Unicode MS"/>
              </a:rPr>
              <a:t> </a:t>
            </a:r>
            <a:r>
              <a:rPr lang="es-ES" sz="2800" dirty="0" smtClean="0">
                <a:cs typeface="Arial Unicode MS"/>
              </a:rPr>
              <a:t>5</a:t>
            </a:r>
            <a:r>
              <a:rPr lang="es-ES" sz="2800" spc="81" dirty="0" smtClean="0">
                <a:cs typeface="Arial Unicode MS"/>
              </a:rPr>
              <a:t> </a:t>
            </a:r>
            <a:r>
              <a:rPr lang="es-ES" sz="2800" dirty="0" smtClean="0">
                <a:cs typeface="Arial Unicode MS"/>
              </a:rPr>
              <a:t>transformador</a:t>
            </a:r>
            <a:r>
              <a:rPr lang="es-ES" sz="2800" spc="81" dirty="0" smtClean="0">
                <a:cs typeface="Arial Unicode MS"/>
              </a:rPr>
              <a:t> </a:t>
            </a:r>
            <a:r>
              <a:rPr lang="es-ES" sz="2800" dirty="0" smtClean="0">
                <a:cs typeface="Arial Unicode MS"/>
              </a:rPr>
              <a:t>elevador,</a:t>
            </a:r>
            <a:r>
              <a:rPr lang="es-ES" sz="2800" spc="81" dirty="0" smtClean="0">
                <a:cs typeface="Arial Unicode MS"/>
              </a:rPr>
              <a:t> </a:t>
            </a:r>
            <a:r>
              <a:rPr lang="es-ES" sz="2800" spc="-12" dirty="0" smtClean="0">
                <a:cs typeface="Arial Unicode MS"/>
              </a:rPr>
              <a:t>T2</a:t>
            </a:r>
            <a:r>
              <a:rPr lang="es-ES" sz="2800" spc="50" dirty="0" smtClean="0">
                <a:cs typeface="Arial Unicode MS"/>
              </a:rPr>
              <a:t> </a:t>
            </a:r>
            <a:r>
              <a:rPr lang="es-ES" sz="2800" dirty="0" smtClean="0">
                <a:cs typeface="Arial Unicode MS"/>
              </a:rPr>
              <a:t>5</a:t>
            </a:r>
            <a:r>
              <a:rPr lang="es-ES" sz="2800" spc="81" dirty="0" smtClean="0">
                <a:cs typeface="Arial Unicode MS"/>
              </a:rPr>
              <a:t> </a:t>
            </a:r>
            <a:r>
              <a:rPr lang="es-ES" sz="2800" spc="-6" dirty="0" smtClean="0">
                <a:cs typeface="Arial Unicode MS"/>
              </a:rPr>
              <a:t>transformador </a:t>
            </a:r>
            <a:r>
              <a:rPr lang="es-ES" sz="2800" dirty="0" smtClean="0">
                <a:cs typeface="Arial Unicode MS"/>
              </a:rPr>
              <a:t>reductor,</a:t>
            </a:r>
            <a:r>
              <a:rPr lang="es-ES" sz="2800" spc="34" dirty="0" smtClean="0">
                <a:cs typeface="Arial Unicode MS"/>
              </a:rPr>
              <a:t> </a:t>
            </a:r>
            <a:r>
              <a:rPr lang="es-ES" sz="2800" spc="-12" dirty="0" smtClean="0">
                <a:cs typeface="Arial Unicode MS"/>
              </a:rPr>
              <a:t>TL5</a:t>
            </a:r>
            <a:r>
              <a:rPr lang="es-ES" sz="2800" spc="37" dirty="0" smtClean="0">
                <a:cs typeface="Arial Unicode MS"/>
              </a:rPr>
              <a:t> </a:t>
            </a:r>
            <a:r>
              <a:rPr lang="es-ES" sz="2800" dirty="0" smtClean="0">
                <a:cs typeface="Arial Unicode MS"/>
              </a:rPr>
              <a:t>línea</a:t>
            </a:r>
            <a:r>
              <a:rPr lang="es-ES" sz="2800" spc="37" dirty="0" smtClean="0">
                <a:cs typeface="Arial Unicode MS"/>
              </a:rPr>
              <a:t> </a:t>
            </a:r>
            <a:r>
              <a:rPr lang="es-ES" sz="2800" dirty="0" smtClean="0">
                <a:cs typeface="Arial Unicode MS"/>
              </a:rPr>
              <a:t>de</a:t>
            </a:r>
            <a:r>
              <a:rPr lang="es-ES" sz="2800" spc="37" dirty="0" smtClean="0">
                <a:cs typeface="Arial Unicode MS"/>
              </a:rPr>
              <a:t> </a:t>
            </a:r>
            <a:r>
              <a:rPr lang="es-ES" sz="2800" dirty="0" smtClean="0">
                <a:cs typeface="Arial Unicode MS"/>
              </a:rPr>
              <a:t>transmisión,</a:t>
            </a:r>
            <a:r>
              <a:rPr lang="es-ES" sz="2800" spc="34" dirty="0" smtClean="0">
                <a:cs typeface="Arial Unicode MS"/>
              </a:rPr>
              <a:t> </a:t>
            </a:r>
            <a:r>
              <a:rPr lang="es-ES" sz="2800" dirty="0" smtClean="0">
                <a:cs typeface="Arial Unicode MS"/>
              </a:rPr>
              <a:t>Zona</a:t>
            </a:r>
            <a:r>
              <a:rPr lang="es-ES" sz="2800" spc="37" dirty="0" smtClean="0">
                <a:cs typeface="Arial Unicode MS"/>
              </a:rPr>
              <a:t> </a:t>
            </a:r>
            <a:r>
              <a:rPr lang="es-ES" sz="2800" dirty="0" smtClean="0">
                <a:cs typeface="Arial Unicode MS"/>
              </a:rPr>
              <a:t>1,</a:t>
            </a:r>
            <a:r>
              <a:rPr lang="es-ES" sz="2800" spc="37" dirty="0" smtClean="0">
                <a:cs typeface="Arial Unicode MS"/>
              </a:rPr>
              <a:t> </a:t>
            </a:r>
            <a:r>
              <a:rPr lang="es-ES" sz="2800" dirty="0" smtClean="0">
                <a:cs typeface="Arial Unicode MS"/>
              </a:rPr>
              <a:t>Zona</a:t>
            </a:r>
            <a:r>
              <a:rPr lang="es-ES" sz="2800" spc="37" dirty="0" smtClean="0">
                <a:cs typeface="Arial Unicode MS"/>
              </a:rPr>
              <a:t> </a:t>
            </a:r>
            <a:r>
              <a:rPr lang="es-ES" sz="2800" dirty="0" smtClean="0">
                <a:cs typeface="Arial Unicode MS"/>
              </a:rPr>
              <a:t>2</a:t>
            </a:r>
            <a:r>
              <a:rPr lang="es-ES" sz="2800" spc="34" dirty="0" smtClean="0">
                <a:cs typeface="Arial Unicode MS"/>
              </a:rPr>
              <a:t> </a:t>
            </a:r>
            <a:r>
              <a:rPr lang="es-ES" sz="2800" dirty="0" smtClean="0">
                <a:cs typeface="Arial Unicode MS"/>
              </a:rPr>
              <a:t>y</a:t>
            </a:r>
            <a:r>
              <a:rPr lang="es-ES" sz="2800" spc="37" dirty="0" smtClean="0">
                <a:cs typeface="Arial Unicode MS"/>
              </a:rPr>
              <a:t> </a:t>
            </a:r>
            <a:r>
              <a:rPr lang="es-ES" sz="2800" dirty="0" smtClean="0">
                <a:cs typeface="Arial Unicode MS"/>
              </a:rPr>
              <a:t>Zona</a:t>
            </a:r>
            <a:r>
              <a:rPr lang="es-ES" sz="2800" spc="37" dirty="0" smtClean="0">
                <a:cs typeface="Arial Unicode MS"/>
              </a:rPr>
              <a:t> </a:t>
            </a:r>
            <a:r>
              <a:rPr lang="es-ES" sz="2800" dirty="0" smtClean="0">
                <a:cs typeface="Arial Unicode MS"/>
              </a:rPr>
              <a:t>3</a:t>
            </a:r>
            <a:r>
              <a:rPr lang="es-ES" sz="2800" spc="37" dirty="0" smtClean="0">
                <a:cs typeface="Arial Unicode MS"/>
              </a:rPr>
              <a:t> </a:t>
            </a:r>
            <a:r>
              <a:rPr lang="es-ES" sz="2800" dirty="0" smtClean="0">
                <a:cs typeface="Arial Unicode MS"/>
              </a:rPr>
              <a:t>son</a:t>
            </a:r>
            <a:r>
              <a:rPr lang="es-ES" sz="2800" spc="37" dirty="0" smtClean="0">
                <a:cs typeface="Arial Unicode MS"/>
              </a:rPr>
              <a:t> </a:t>
            </a:r>
            <a:r>
              <a:rPr lang="es-ES" sz="2800" dirty="0" smtClean="0">
                <a:cs typeface="Arial Unicode MS"/>
              </a:rPr>
              <a:t>zonas</a:t>
            </a:r>
            <a:r>
              <a:rPr lang="es-ES" sz="2800" spc="34" dirty="0" smtClean="0">
                <a:cs typeface="Arial Unicode MS"/>
              </a:rPr>
              <a:t> </a:t>
            </a:r>
            <a:r>
              <a:rPr lang="es-ES" sz="2800" spc="-16" dirty="0" smtClean="0">
                <a:cs typeface="Arial Unicode MS"/>
              </a:rPr>
              <a:t>de</a:t>
            </a:r>
            <a:r>
              <a:rPr lang="es-ES" sz="2800" dirty="0" smtClean="0">
                <a:cs typeface="Arial Unicode MS"/>
              </a:rPr>
              <a:t> protección,</a:t>
            </a:r>
            <a:r>
              <a:rPr lang="es-ES" sz="2800" spc="16" dirty="0" smtClean="0">
                <a:cs typeface="Arial Unicode MS"/>
              </a:rPr>
              <a:t> </a:t>
            </a:r>
            <a:r>
              <a:rPr lang="es-ES" sz="2800" spc="-28" dirty="0" smtClean="0">
                <a:cs typeface="Arial Unicode MS"/>
              </a:rPr>
              <a:t>R1</a:t>
            </a:r>
            <a:r>
              <a:rPr lang="es-ES" sz="2800" spc="12" dirty="0" smtClean="0">
                <a:cs typeface="Arial Unicode MS"/>
              </a:rPr>
              <a:t> </a:t>
            </a:r>
            <a:r>
              <a:rPr lang="es-ES" sz="2800" dirty="0" smtClean="0">
                <a:cs typeface="Arial Unicode MS"/>
              </a:rPr>
              <a:t>5</a:t>
            </a:r>
            <a:r>
              <a:rPr lang="es-ES" sz="2800" spc="16" dirty="0" smtClean="0">
                <a:cs typeface="Arial Unicode MS"/>
              </a:rPr>
              <a:t> </a:t>
            </a:r>
            <a:r>
              <a:rPr lang="es-ES" sz="2800" dirty="0" smtClean="0">
                <a:cs typeface="Arial Unicode MS"/>
              </a:rPr>
              <a:t>relé</a:t>
            </a:r>
            <a:r>
              <a:rPr lang="es-ES" sz="2800" spc="19" dirty="0" smtClean="0">
                <a:cs typeface="Arial Unicode MS"/>
              </a:rPr>
              <a:t> </a:t>
            </a:r>
            <a:r>
              <a:rPr lang="es-ES" sz="2800" dirty="0" smtClean="0">
                <a:cs typeface="Arial Unicode MS"/>
              </a:rPr>
              <a:t>en</a:t>
            </a:r>
            <a:r>
              <a:rPr lang="es-ES" sz="2800" spc="16" dirty="0" smtClean="0">
                <a:cs typeface="Arial Unicode MS"/>
              </a:rPr>
              <a:t> </a:t>
            </a:r>
            <a:r>
              <a:rPr lang="es-ES" sz="2800" dirty="0" smtClean="0">
                <a:cs typeface="Arial Unicode MS"/>
              </a:rPr>
              <a:t>la</a:t>
            </a:r>
            <a:r>
              <a:rPr lang="es-ES" sz="2800" spc="19" dirty="0" smtClean="0">
                <a:cs typeface="Arial Unicode MS"/>
              </a:rPr>
              <a:t> </a:t>
            </a:r>
            <a:r>
              <a:rPr lang="es-ES" sz="2800" dirty="0" smtClean="0">
                <a:cs typeface="Arial Unicode MS"/>
              </a:rPr>
              <a:t>zona</a:t>
            </a:r>
            <a:r>
              <a:rPr lang="es-ES" sz="2800" spc="19" dirty="0" smtClean="0">
                <a:cs typeface="Arial Unicode MS"/>
              </a:rPr>
              <a:t> </a:t>
            </a:r>
            <a:r>
              <a:rPr lang="es-ES" sz="2800" dirty="0" smtClean="0">
                <a:cs typeface="Arial Unicode MS"/>
              </a:rPr>
              <a:t>1,</a:t>
            </a:r>
            <a:r>
              <a:rPr lang="es-ES" sz="2800" spc="16" dirty="0" smtClean="0">
                <a:cs typeface="Arial Unicode MS"/>
              </a:rPr>
              <a:t> </a:t>
            </a:r>
            <a:r>
              <a:rPr lang="es-ES" sz="2800" spc="-28" dirty="0" smtClean="0">
                <a:cs typeface="Arial Unicode MS"/>
              </a:rPr>
              <a:t>R2</a:t>
            </a:r>
            <a:r>
              <a:rPr lang="es-ES" sz="2800" spc="12" dirty="0" smtClean="0">
                <a:cs typeface="Arial Unicode MS"/>
              </a:rPr>
              <a:t> </a:t>
            </a:r>
            <a:r>
              <a:rPr lang="es-ES" sz="2800" dirty="0" smtClean="0">
                <a:cs typeface="Arial Unicode MS"/>
              </a:rPr>
              <a:t>5</a:t>
            </a:r>
            <a:r>
              <a:rPr lang="es-ES" sz="2800" spc="16" dirty="0" smtClean="0">
                <a:cs typeface="Arial Unicode MS"/>
              </a:rPr>
              <a:t> </a:t>
            </a:r>
            <a:r>
              <a:rPr lang="es-ES" sz="2800" dirty="0" smtClean="0">
                <a:cs typeface="Arial Unicode MS"/>
              </a:rPr>
              <a:t>relé</a:t>
            </a:r>
            <a:r>
              <a:rPr lang="es-ES" sz="2800" spc="19" dirty="0" smtClean="0">
                <a:cs typeface="Arial Unicode MS"/>
              </a:rPr>
              <a:t> </a:t>
            </a:r>
            <a:r>
              <a:rPr lang="es-ES" sz="2800" dirty="0" smtClean="0">
                <a:cs typeface="Arial Unicode MS"/>
              </a:rPr>
              <a:t>en</a:t>
            </a:r>
            <a:r>
              <a:rPr lang="es-ES" sz="2800" spc="19" dirty="0" smtClean="0">
                <a:cs typeface="Arial Unicode MS"/>
              </a:rPr>
              <a:t> </a:t>
            </a:r>
            <a:r>
              <a:rPr lang="es-ES" sz="2800" dirty="0" smtClean="0">
                <a:cs typeface="Arial Unicode MS"/>
              </a:rPr>
              <a:t>la</a:t>
            </a:r>
            <a:r>
              <a:rPr lang="es-ES" sz="2800" spc="16" dirty="0" smtClean="0">
                <a:cs typeface="Arial Unicode MS"/>
              </a:rPr>
              <a:t> </a:t>
            </a:r>
            <a:r>
              <a:rPr lang="es-ES" sz="2800" dirty="0" smtClean="0">
                <a:cs typeface="Arial Unicode MS"/>
              </a:rPr>
              <a:t>zona</a:t>
            </a:r>
            <a:r>
              <a:rPr lang="es-ES" sz="2800" spc="19" dirty="0" smtClean="0">
                <a:cs typeface="Arial Unicode MS"/>
              </a:rPr>
              <a:t> </a:t>
            </a:r>
            <a:r>
              <a:rPr lang="es-ES" sz="2800" dirty="0" smtClean="0">
                <a:cs typeface="Arial Unicode MS"/>
              </a:rPr>
              <a:t>2,</a:t>
            </a:r>
            <a:r>
              <a:rPr lang="es-ES" sz="2800" spc="19" dirty="0" smtClean="0">
                <a:cs typeface="Arial Unicode MS"/>
              </a:rPr>
              <a:t> </a:t>
            </a:r>
            <a:r>
              <a:rPr lang="es-ES" sz="2800" dirty="0" smtClean="0">
                <a:cs typeface="Arial Unicode MS"/>
              </a:rPr>
              <a:t>A1,</a:t>
            </a:r>
            <a:r>
              <a:rPr lang="es-ES" sz="2800" spc="16" dirty="0" smtClean="0">
                <a:cs typeface="Arial Unicode MS"/>
              </a:rPr>
              <a:t> </a:t>
            </a:r>
            <a:r>
              <a:rPr lang="es-ES" sz="2800" dirty="0" smtClean="0">
                <a:cs typeface="Arial Unicode MS"/>
              </a:rPr>
              <a:t>A2,</a:t>
            </a:r>
            <a:r>
              <a:rPr lang="es-ES" sz="2800" spc="19" dirty="0" smtClean="0">
                <a:cs typeface="Arial Unicode MS"/>
              </a:rPr>
              <a:t> </a:t>
            </a:r>
            <a:r>
              <a:rPr lang="es-ES" sz="2800" dirty="0" smtClean="0">
                <a:cs typeface="Arial Unicode MS"/>
              </a:rPr>
              <a:t>A3</a:t>
            </a:r>
            <a:r>
              <a:rPr lang="es-ES" sz="2800" spc="16" dirty="0" smtClean="0">
                <a:cs typeface="Arial Unicode MS"/>
              </a:rPr>
              <a:t> </a:t>
            </a:r>
            <a:r>
              <a:rPr lang="es-ES" sz="2800" dirty="0" smtClean="0">
                <a:cs typeface="Arial Unicode MS"/>
              </a:rPr>
              <a:t>son</a:t>
            </a:r>
            <a:r>
              <a:rPr lang="es-ES" sz="2800" spc="19" dirty="0" smtClean="0">
                <a:cs typeface="Arial Unicode MS"/>
              </a:rPr>
              <a:t> </a:t>
            </a:r>
            <a:r>
              <a:rPr lang="es-ES" sz="2800" spc="-6" dirty="0" smtClean="0">
                <a:cs typeface="Arial Unicode MS"/>
              </a:rPr>
              <a:t>barras </a:t>
            </a:r>
            <a:r>
              <a:rPr lang="es-ES" sz="2800" dirty="0" smtClean="0">
                <a:cs typeface="Arial Unicode MS"/>
              </a:rPr>
              <a:t>colectoras</a:t>
            </a:r>
            <a:r>
              <a:rPr lang="es-ES" sz="2800" spc="60" dirty="0" smtClean="0">
                <a:cs typeface="Arial Unicode MS"/>
              </a:rPr>
              <a:t> </a:t>
            </a:r>
            <a:r>
              <a:rPr lang="es-ES" sz="2800" dirty="0" smtClean="0">
                <a:cs typeface="Arial Unicode MS"/>
              </a:rPr>
              <a:t>de</a:t>
            </a:r>
            <a:r>
              <a:rPr lang="es-ES" sz="2800" spc="62" dirty="0" smtClean="0">
                <a:cs typeface="Arial Unicode MS"/>
              </a:rPr>
              <a:t> </a:t>
            </a:r>
            <a:r>
              <a:rPr lang="es-ES" sz="2800" spc="-6" dirty="0" smtClean="0">
                <a:cs typeface="Arial Unicode MS"/>
              </a:rPr>
              <a:t>subestaciones.</a:t>
            </a:r>
            <a:endParaRPr lang="es-ES" sz="2800" dirty="0" smtClean="0">
              <a:cs typeface="Arial Unicode MS"/>
            </a:endParaRPr>
          </a:p>
          <a:p>
            <a:pPr marL="360363" marR="3174" indent="-6350" algn="just">
              <a:spcBef>
                <a:spcPts val="6"/>
              </a:spcBef>
            </a:pPr>
            <a:r>
              <a:rPr lang="es-ES" sz="2800" dirty="0" smtClean="0">
                <a:cs typeface="Arial Unicode MS"/>
              </a:rPr>
              <a:t>Como</a:t>
            </a:r>
            <a:r>
              <a:rPr lang="es-ES" sz="2800" spc="50" dirty="0" smtClean="0">
                <a:cs typeface="Arial Unicode MS"/>
              </a:rPr>
              <a:t> </a:t>
            </a:r>
            <a:r>
              <a:rPr lang="es-ES" sz="2800" dirty="0" smtClean="0">
                <a:cs typeface="Arial Unicode MS"/>
              </a:rPr>
              <a:t>se</a:t>
            </a:r>
            <a:r>
              <a:rPr lang="es-ES" sz="2800" spc="50" dirty="0" smtClean="0">
                <a:cs typeface="Arial Unicode MS"/>
              </a:rPr>
              <a:t> </a:t>
            </a:r>
            <a:r>
              <a:rPr lang="es-ES" sz="2800" dirty="0" smtClean="0">
                <a:cs typeface="Arial Unicode MS"/>
              </a:rPr>
              <a:t>muestra</a:t>
            </a:r>
            <a:r>
              <a:rPr lang="es-ES" sz="2800" spc="53" dirty="0" smtClean="0">
                <a:cs typeface="Arial Unicode MS"/>
              </a:rPr>
              <a:t> </a:t>
            </a:r>
            <a:r>
              <a:rPr lang="es-ES" sz="2800" dirty="0" smtClean="0">
                <a:cs typeface="Arial Unicode MS"/>
              </a:rPr>
              <a:t>en</a:t>
            </a:r>
            <a:r>
              <a:rPr lang="es-ES" sz="2800" spc="50" dirty="0" smtClean="0">
                <a:cs typeface="Arial Unicode MS"/>
              </a:rPr>
              <a:t> </a:t>
            </a:r>
            <a:r>
              <a:rPr lang="es-ES" sz="2800" dirty="0" smtClean="0">
                <a:solidFill>
                  <a:srgbClr val="007FAC"/>
                </a:solidFill>
                <a:cs typeface="Arial Unicode MS"/>
              </a:rPr>
              <a:t>Figura</a:t>
            </a:r>
            <a:r>
              <a:rPr lang="es-ES" sz="2800" spc="50" dirty="0" smtClean="0">
                <a:solidFill>
                  <a:srgbClr val="007FAC"/>
                </a:solidFill>
                <a:cs typeface="Arial Unicode MS"/>
              </a:rPr>
              <a:t> </a:t>
            </a:r>
            <a:r>
              <a:rPr lang="es-ES" sz="2800" dirty="0" smtClean="0">
                <a:solidFill>
                  <a:srgbClr val="007FAC"/>
                </a:solidFill>
                <a:cs typeface="Arial Unicode MS"/>
              </a:rPr>
              <a:t>18.3.1</a:t>
            </a:r>
            <a:r>
              <a:rPr lang="es-ES" sz="2800" spc="53" dirty="0" smtClean="0">
                <a:solidFill>
                  <a:srgbClr val="007FAC"/>
                </a:solidFill>
                <a:cs typeface="Arial Unicode MS"/>
              </a:rPr>
              <a:t> </a:t>
            </a:r>
            <a:r>
              <a:rPr lang="es-ES" sz="2800" dirty="0" smtClean="0">
                <a:cs typeface="Arial Unicode MS"/>
              </a:rPr>
              <a:t>la</a:t>
            </a:r>
            <a:r>
              <a:rPr lang="es-ES" sz="2800" spc="50" dirty="0" smtClean="0">
                <a:cs typeface="Arial Unicode MS"/>
              </a:rPr>
              <a:t> </a:t>
            </a:r>
            <a:r>
              <a:rPr lang="es-ES" sz="2800" dirty="0" smtClean="0">
                <a:cs typeface="Arial Unicode MS"/>
              </a:rPr>
              <a:t>selectividad</a:t>
            </a:r>
            <a:r>
              <a:rPr lang="es-ES" sz="2800" spc="50" dirty="0" smtClean="0">
                <a:cs typeface="Arial Unicode MS"/>
              </a:rPr>
              <a:t> </a:t>
            </a:r>
            <a:r>
              <a:rPr lang="es-ES" sz="2800" dirty="0" smtClean="0">
                <a:cs typeface="Arial Unicode MS"/>
              </a:rPr>
              <a:t>significa</a:t>
            </a:r>
            <a:r>
              <a:rPr lang="es-ES" sz="2800" spc="53" dirty="0" smtClean="0">
                <a:cs typeface="Arial Unicode MS"/>
              </a:rPr>
              <a:t> </a:t>
            </a:r>
            <a:r>
              <a:rPr lang="es-ES" sz="2800" dirty="0" smtClean="0">
                <a:cs typeface="Arial Unicode MS"/>
              </a:rPr>
              <a:t>que</a:t>
            </a:r>
            <a:r>
              <a:rPr lang="es-ES" sz="2800" spc="50" dirty="0" smtClean="0">
                <a:cs typeface="Arial Unicode MS"/>
              </a:rPr>
              <a:t> </a:t>
            </a:r>
            <a:r>
              <a:rPr lang="es-ES" sz="2800" dirty="0" smtClean="0">
                <a:cs typeface="Arial Unicode MS"/>
              </a:rPr>
              <a:t>el</a:t>
            </a:r>
            <a:r>
              <a:rPr lang="es-ES" sz="2800" spc="50" dirty="0" smtClean="0">
                <a:cs typeface="Arial Unicode MS"/>
              </a:rPr>
              <a:t> </a:t>
            </a:r>
            <a:r>
              <a:rPr lang="es-ES" sz="2800" dirty="0" smtClean="0">
                <a:cs typeface="Arial Unicode MS"/>
              </a:rPr>
              <a:t>relé</a:t>
            </a:r>
            <a:r>
              <a:rPr lang="es-ES" sz="2800" spc="53" dirty="0" smtClean="0">
                <a:cs typeface="Arial Unicode MS"/>
              </a:rPr>
              <a:t> </a:t>
            </a:r>
            <a:r>
              <a:rPr lang="es-ES" sz="2800" spc="-16" dirty="0" smtClean="0">
                <a:cs typeface="Arial Unicode MS"/>
              </a:rPr>
              <a:t>R2</a:t>
            </a:r>
            <a:r>
              <a:rPr lang="es-ES" sz="2800" spc="125" dirty="0" smtClean="0">
                <a:cs typeface="Arial Unicode MS"/>
              </a:rPr>
              <a:t> </a:t>
            </a:r>
            <a:r>
              <a:rPr lang="es-ES" sz="2800" dirty="0" smtClean="0">
                <a:cs typeface="Arial Unicode MS"/>
              </a:rPr>
              <a:t>debe</a:t>
            </a:r>
            <a:r>
              <a:rPr lang="es-ES" sz="2800" spc="37" dirty="0" smtClean="0">
                <a:cs typeface="Arial Unicode MS"/>
              </a:rPr>
              <a:t> </a:t>
            </a:r>
            <a:r>
              <a:rPr lang="es-ES" sz="2800" dirty="0" smtClean="0">
                <a:cs typeface="Arial Unicode MS"/>
              </a:rPr>
              <a:t>detectar</a:t>
            </a:r>
            <a:r>
              <a:rPr lang="es-ES" sz="2800" spc="43" dirty="0" smtClean="0">
                <a:cs typeface="Arial Unicode MS"/>
              </a:rPr>
              <a:t> </a:t>
            </a:r>
            <a:r>
              <a:rPr lang="es-ES" sz="2800" dirty="0" smtClean="0">
                <a:cs typeface="Arial Unicode MS"/>
              </a:rPr>
              <a:t>la</a:t>
            </a:r>
            <a:r>
              <a:rPr lang="es-ES" sz="2800" spc="43" dirty="0" smtClean="0">
                <a:cs typeface="Arial Unicode MS"/>
              </a:rPr>
              <a:t> </a:t>
            </a:r>
            <a:r>
              <a:rPr lang="es-ES" sz="2800" dirty="0" smtClean="0">
                <a:cs typeface="Arial Unicode MS"/>
              </a:rPr>
              <a:t>falla</a:t>
            </a:r>
            <a:r>
              <a:rPr lang="es-ES" sz="2800" spc="43" dirty="0" smtClean="0">
                <a:cs typeface="Arial Unicode MS"/>
              </a:rPr>
              <a:t> </a:t>
            </a:r>
            <a:r>
              <a:rPr lang="es-ES" sz="2800" spc="-56" dirty="0" smtClean="0">
                <a:cs typeface="Arial Unicode MS"/>
              </a:rPr>
              <a:t>F</a:t>
            </a:r>
            <a:r>
              <a:rPr lang="es-ES" sz="2800" spc="43" dirty="0" smtClean="0">
                <a:cs typeface="Arial Unicode MS"/>
              </a:rPr>
              <a:t> </a:t>
            </a:r>
            <a:r>
              <a:rPr lang="es-ES" sz="2800" dirty="0" smtClean="0">
                <a:cs typeface="Arial Unicode MS"/>
              </a:rPr>
              <a:t>en</a:t>
            </a:r>
            <a:r>
              <a:rPr lang="es-ES" sz="2800" spc="43" dirty="0" smtClean="0">
                <a:cs typeface="Arial Unicode MS"/>
              </a:rPr>
              <a:t> </a:t>
            </a:r>
            <a:r>
              <a:rPr lang="es-ES" sz="2800" dirty="0" smtClean="0">
                <a:cs typeface="Arial Unicode MS"/>
              </a:rPr>
              <a:t>la</a:t>
            </a:r>
            <a:r>
              <a:rPr lang="es-ES" sz="2800" spc="43" dirty="0" smtClean="0">
                <a:cs typeface="Arial Unicode MS"/>
              </a:rPr>
              <a:t> </a:t>
            </a:r>
            <a:r>
              <a:rPr lang="es-ES" sz="2800" dirty="0" smtClean="0">
                <a:cs typeface="Arial Unicode MS"/>
              </a:rPr>
              <a:t>línea</a:t>
            </a:r>
            <a:r>
              <a:rPr lang="es-ES" sz="2800" spc="43" dirty="0" smtClean="0">
                <a:cs typeface="Arial Unicode MS"/>
              </a:rPr>
              <a:t> </a:t>
            </a:r>
            <a:r>
              <a:rPr lang="es-ES" sz="2800" dirty="0" smtClean="0">
                <a:cs typeface="Arial Unicode MS"/>
              </a:rPr>
              <a:t>de</a:t>
            </a:r>
            <a:r>
              <a:rPr lang="es-ES" sz="2800" spc="43" dirty="0" smtClean="0">
                <a:cs typeface="Arial Unicode MS"/>
              </a:rPr>
              <a:t> </a:t>
            </a:r>
            <a:r>
              <a:rPr lang="es-ES" sz="2800" dirty="0" smtClean="0">
                <a:cs typeface="Arial Unicode MS"/>
              </a:rPr>
              <a:t>transmisión</a:t>
            </a:r>
            <a:r>
              <a:rPr lang="es-ES" sz="2800" spc="43" dirty="0" smtClean="0">
                <a:cs typeface="Arial Unicode MS"/>
              </a:rPr>
              <a:t> </a:t>
            </a:r>
            <a:r>
              <a:rPr lang="es-ES" sz="2800" spc="-22" dirty="0" smtClean="0">
                <a:cs typeface="Arial Unicode MS"/>
              </a:rPr>
              <a:t>(TL)</a:t>
            </a:r>
            <a:r>
              <a:rPr lang="es-ES" sz="2800" spc="43" dirty="0" smtClean="0">
                <a:cs typeface="Arial Unicode MS"/>
              </a:rPr>
              <a:t> </a:t>
            </a:r>
            <a:r>
              <a:rPr lang="es-ES" sz="2800" dirty="0" smtClean="0">
                <a:cs typeface="Arial Unicode MS"/>
              </a:rPr>
              <a:t>y</a:t>
            </a:r>
            <a:r>
              <a:rPr lang="es-ES" sz="2800" spc="43" dirty="0" smtClean="0">
                <a:cs typeface="Arial Unicode MS"/>
              </a:rPr>
              <a:t> </a:t>
            </a:r>
            <a:r>
              <a:rPr lang="es-ES" sz="2800" dirty="0" smtClean="0">
                <a:cs typeface="Arial Unicode MS"/>
              </a:rPr>
              <a:t>aislar</a:t>
            </a:r>
            <a:r>
              <a:rPr lang="es-ES" sz="2800" spc="43" dirty="0" smtClean="0">
                <a:cs typeface="Arial Unicode MS"/>
              </a:rPr>
              <a:t> </a:t>
            </a:r>
            <a:r>
              <a:rPr lang="es-ES" sz="2800" dirty="0" smtClean="0">
                <a:cs typeface="Arial Unicode MS"/>
              </a:rPr>
              <a:t>esta</a:t>
            </a:r>
            <a:r>
              <a:rPr lang="es-ES" sz="2800" spc="47" dirty="0" smtClean="0">
                <a:cs typeface="Arial Unicode MS"/>
              </a:rPr>
              <a:t> </a:t>
            </a:r>
            <a:r>
              <a:rPr lang="es-ES" sz="2800" spc="-6" dirty="0" smtClean="0">
                <a:cs typeface="Arial Unicode MS"/>
              </a:rPr>
              <a:t>falla </a:t>
            </a:r>
            <a:r>
              <a:rPr lang="es-ES" sz="2800" dirty="0" smtClean="0">
                <a:cs typeface="Arial Unicode MS"/>
              </a:rPr>
              <a:t>instantáneamente.</a:t>
            </a:r>
            <a:r>
              <a:rPr lang="es-ES" sz="2800" spc="88" dirty="0" smtClean="0">
                <a:cs typeface="Arial Unicode MS"/>
              </a:rPr>
              <a:t> </a:t>
            </a:r>
            <a:r>
              <a:rPr lang="es-ES" sz="2800" dirty="0" smtClean="0">
                <a:cs typeface="Arial Unicode MS"/>
              </a:rPr>
              <a:t>La</a:t>
            </a:r>
            <a:r>
              <a:rPr lang="es-ES" sz="2800" spc="90" dirty="0" smtClean="0">
                <a:cs typeface="Arial Unicode MS"/>
              </a:rPr>
              <a:t> </a:t>
            </a:r>
            <a:r>
              <a:rPr lang="es-ES" sz="2800" dirty="0" smtClean="0">
                <a:cs typeface="Arial Unicode MS"/>
              </a:rPr>
              <a:t>selectividad</a:t>
            </a:r>
            <a:r>
              <a:rPr lang="es-ES" sz="2800" spc="88" dirty="0" smtClean="0">
                <a:cs typeface="Arial Unicode MS"/>
              </a:rPr>
              <a:t> </a:t>
            </a:r>
            <a:r>
              <a:rPr lang="es-ES" sz="2800" dirty="0" smtClean="0">
                <a:cs typeface="Arial Unicode MS"/>
              </a:rPr>
              <a:t>también</a:t>
            </a:r>
            <a:r>
              <a:rPr lang="es-ES" sz="2800" spc="88" dirty="0" smtClean="0">
                <a:cs typeface="Arial Unicode MS"/>
              </a:rPr>
              <a:t> </a:t>
            </a:r>
            <a:r>
              <a:rPr lang="es-ES" sz="2800" dirty="0" smtClean="0">
                <a:cs typeface="Arial Unicode MS"/>
              </a:rPr>
              <a:t>significa</a:t>
            </a:r>
            <a:r>
              <a:rPr lang="es-ES" sz="2800" spc="90" dirty="0" smtClean="0">
                <a:cs typeface="Arial Unicode MS"/>
              </a:rPr>
              <a:t> </a:t>
            </a:r>
            <a:r>
              <a:rPr lang="es-ES" sz="2800" dirty="0" smtClean="0">
                <a:cs typeface="Arial Unicode MS"/>
              </a:rPr>
              <a:t>que</a:t>
            </a:r>
            <a:r>
              <a:rPr lang="es-ES" sz="2800" spc="88" dirty="0" smtClean="0">
                <a:cs typeface="Arial Unicode MS"/>
              </a:rPr>
              <a:t> </a:t>
            </a:r>
            <a:r>
              <a:rPr lang="es-ES" sz="2800" dirty="0" smtClean="0">
                <a:cs typeface="Arial Unicode MS"/>
              </a:rPr>
              <a:t>el</a:t>
            </a:r>
            <a:r>
              <a:rPr lang="es-ES" sz="2800" spc="90" dirty="0" smtClean="0">
                <a:cs typeface="Arial Unicode MS"/>
              </a:rPr>
              <a:t> </a:t>
            </a:r>
            <a:r>
              <a:rPr lang="es-ES" sz="2800" dirty="0" smtClean="0">
                <a:cs typeface="Arial Unicode MS"/>
              </a:rPr>
              <a:t>reléR1</a:t>
            </a:r>
            <a:r>
              <a:rPr lang="es-ES" sz="2800" spc="60" dirty="0" smtClean="0">
                <a:cs typeface="Arial Unicode MS"/>
              </a:rPr>
              <a:t> </a:t>
            </a:r>
            <a:r>
              <a:rPr lang="es-ES" sz="2800" dirty="0" smtClean="0">
                <a:cs typeface="Arial Unicode MS"/>
              </a:rPr>
              <a:t>no</a:t>
            </a:r>
            <a:r>
              <a:rPr lang="es-ES" sz="2800" spc="90" dirty="0" smtClean="0">
                <a:cs typeface="Arial Unicode MS"/>
              </a:rPr>
              <a:t> </a:t>
            </a:r>
            <a:r>
              <a:rPr lang="es-ES" sz="2800" spc="-6" dirty="0" smtClean="0">
                <a:cs typeface="Arial Unicode MS"/>
              </a:rPr>
              <a:t>funcionará </a:t>
            </a:r>
            <a:r>
              <a:rPr lang="es-ES" sz="2800" dirty="0" smtClean="0">
                <a:cs typeface="Arial Unicode MS"/>
              </a:rPr>
              <a:t>instantáneamente</a:t>
            </a:r>
            <a:r>
              <a:rPr lang="es-ES" sz="2800" spc="62" dirty="0" smtClean="0">
                <a:cs typeface="Arial Unicode MS"/>
              </a:rPr>
              <a:t> </a:t>
            </a:r>
            <a:r>
              <a:rPr lang="es-ES" sz="2800" dirty="0" smtClean="0">
                <a:cs typeface="Arial Unicode MS"/>
              </a:rPr>
              <a:t>en</a:t>
            </a:r>
            <a:r>
              <a:rPr lang="es-ES" sz="2800" spc="62" dirty="0" smtClean="0">
                <a:cs typeface="Arial Unicode MS"/>
              </a:rPr>
              <a:t> </a:t>
            </a:r>
            <a:r>
              <a:rPr lang="es-ES" sz="2800" dirty="0" smtClean="0">
                <a:cs typeface="Arial Unicode MS"/>
              </a:rPr>
              <a:t>la</a:t>
            </a:r>
            <a:r>
              <a:rPr lang="es-ES" sz="2800" spc="62" dirty="0" smtClean="0">
                <a:cs typeface="Arial Unicode MS"/>
              </a:rPr>
              <a:t> </a:t>
            </a:r>
            <a:r>
              <a:rPr lang="es-ES" sz="2800" dirty="0" smtClean="0">
                <a:cs typeface="Arial Unicode MS"/>
              </a:rPr>
              <a:t>falla</a:t>
            </a:r>
            <a:r>
              <a:rPr lang="es-ES" sz="2800" spc="62" dirty="0" smtClean="0">
                <a:cs typeface="Arial Unicode MS"/>
              </a:rPr>
              <a:t> </a:t>
            </a:r>
            <a:r>
              <a:rPr lang="es-ES" sz="2800" spc="-56" dirty="0" smtClean="0">
                <a:cs typeface="Arial Unicode MS"/>
              </a:rPr>
              <a:t>F</a:t>
            </a:r>
            <a:r>
              <a:rPr lang="es-ES" sz="2800" spc="62" dirty="0" smtClean="0">
                <a:cs typeface="Arial Unicode MS"/>
              </a:rPr>
              <a:t> </a:t>
            </a:r>
            <a:r>
              <a:rPr lang="es-ES" sz="2800" dirty="0" smtClean="0">
                <a:cs typeface="Arial Unicode MS"/>
              </a:rPr>
              <a:t>pero</a:t>
            </a:r>
            <a:r>
              <a:rPr lang="es-ES" sz="2800" spc="62" dirty="0" smtClean="0">
                <a:cs typeface="Arial Unicode MS"/>
              </a:rPr>
              <a:t> </a:t>
            </a:r>
            <a:r>
              <a:rPr lang="es-ES" sz="2800" dirty="0" smtClean="0">
                <a:cs typeface="Arial Unicode MS"/>
              </a:rPr>
              <a:t>operará</a:t>
            </a:r>
            <a:r>
              <a:rPr lang="es-ES" sz="2800" spc="62" dirty="0" smtClean="0">
                <a:cs typeface="Arial Unicode MS"/>
              </a:rPr>
              <a:t> </a:t>
            </a:r>
            <a:r>
              <a:rPr lang="es-ES" sz="2800" dirty="0" smtClean="0">
                <a:cs typeface="Arial Unicode MS"/>
              </a:rPr>
              <a:t>en</a:t>
            </a:r>
            <a:r>
              <a:rPr lang="es-ES" sz="2800" spc="62" dirty="0" smtClean="0">
                <a:cs typeface="Arial Unicode MS"/>
              </a:rPr>
              <a:t> </a:t>
            </a:r>
            <a:r>
              <a:rPr lang="es-ES" sz="2800" dirty="0" smtClean="0">
                <a:cs typeface="Arial Unicode MS"/>
              </a:rPr>
              <a:t>la</a:t>
            </a:r>
            <a:r>
              <a:rPr lang="es-ES" sz="2800" spc="62" dirty="0" smtClean="0">
                <a:cs typeface="Arial Unicode MS"/>
              </a:rPr>
              <a:t> </a:t>
            </a:r>
            <a:r>
              <a:rPr lang="es-ES" sz="2800" dirty="0" smtClean="0">
                <a:cs typeface="Arial Unicode MS"/>
              </a:rPr>
              <a:t>falla</a:t>
            </a:r>
            <a:r>
              <a:rPr lang="es-ES" sz="2800" spc="62" dirty="0" smtClean="0">
                <a:cs typeface="Arial Unicode MS"/>
              </a:rPr>
              <a:t> </a:t>
            </a:r>
            <a:r>
              <a:rPr lang="es-ES" sz="2800" spc="-56" dirty="0" smtClean="0">
                <a:cs typeface="Arial Unicode MS"/>
              </a:rPr>
              <a:t>F</a:t>
            </a:r>
            <a:r>
              <a:rPr lang="es-ES" sz="2800" spc="62" dirty="0" smtClean="0">
                <a:cs typeface="Arial Unicode MS"/>
              </a:rPr>
              <a:t> </a:t>
            </a:r>
            <a:r>
              <a:rPr lang="es-ES" sz="2800" dirty="0" smtClean="0">
                <a:cs typeface="Arial Unicode MS"/>
              </a:rPr>
              <a:t>con</a:t>
            </a:r>
            <a:r>
              <a:rPr lang="es-ES" sz="2800" spc="62" dirty="0" smtClean="0">
                <a:cs typeface="Arial Unicode MS"/>
              </a:rPr>
              <a:t> </a:t>
            </a:r>
            <a:r>
              <a:rPr lang="es-ES" sz="2800" spc="31" dirty="0" smtClean="0">
                <a:cs typeface="Arial Unicode MS"/>
              </a:rPr>
              <a:t>un</a:t>
            </a:r>
            <a:r>
              <a:rPr lang="es-ES" sz="2800" spc="62" dirty="0" smtClean="0">
                <a:cs typeface="Arial Unicode MS"/>
              </a:rPr>
              <a:t> </a:t>
            </a:r>
            <a:r>
              <a:rPr lang="es-ES" sz="2800" dirty="0" smtClean="0">
                <a:cs typeface="Arial Unicode MS"/>
              </a:rPr>
              <a:t>retraso</a:t>
            </a:r>
            <a:r>
              <a:rPr lang="es-ES" sz="2800" spc="62" dirty="0" smtClean="0">
                <a:cs typeface="Arial Unicode MS"/>
              </a:rPr>
              <a:t> </a:t>
            </a:r>
            <a:r>
              <a:rPr lang="es-ES" sz="2800" spc="-16" dirty="0" smtClean="0">
                <a:cs typeface="Arial Unicode MS"/>
              </a:rPr>
              <a:t>de </a:t>
            </a:r>
            <a:r>
              <a:rPr lang="es-ES" sz="2800" dirty="0" smtClean="0">
                <a:cs typeface="Arial Unicode MS"/>
              </a:rPr>
              <a:t>tiempo</a:t>
            </a:r>
            <a:r>
              <a:rPr lang="es-ES" sz="2800" spc="75" dirty="0" smtClean="0">
                <a:cs typeface="Arial Unicode MS"/>
              </a:rPr>
              <a:t> </a:t>
            </a:r>
            <a:r>
              <a:rPr lang="es-ES" sz="2800" dirty="0" smtClean="0">
                <a:cs typeface="Arial Unicode MS"/>
              </a:rPr>
              <a:t>cuando</a:t>
            </a:r>
            <a:r>
              <a:rPr lang="es-ES" sz="2800" spc="75" dirty="0" smtClean="0">
                <a:cs typeface="Arial Unicode MS"/>
              </a:rPr>
              <a:t> </a:t>
            </a:r>
            <a:r>
              <a:rPr lang="es-ES" sz="2800" dirty="0" smtClean="0">
                <a:cs typeface="Arial Unicode MS"/>
              </a:rPr>
              <a:t>el</a:t>
            </a:r>
            <a:r>
              <a:rPr lang="es-ES" sz="2800" spc="75" dirty="0" smtClean="0">
                <a:cs typeface="Arial Unicode MS"/>
              </a:rPr>
              <a:t> </a:t>
            </a:r>
            <a:r>
              <a:rPr lang="es-ES" sz="2800" dirty="0" smtClean="0">
                <a:cs typeface="Arial Unicode MS"/>
              </a:rPr>
              <a:t>relé</a:t>
            </a:r>
            <a:r>
              <a:rPr lang="es-ES" sz="2800" spc="75" dirty="0" smtClean="0">
                <a:cs typeface="Arial Unicode MS"/>
              </a:rPr>
              <a:t> </a:t>
            </a:r>
            <a:r>
              <a:rPr lang="es-ES" sz="2800" spc="-28" dirty="0" smtClean="0">
                <a:cs typeface="Arial Unicode MS"/>
              </a:rPr>
              <a:t>R2</a:t>
            </a:r>
            <a:r>
              <a:rPr lang="es-ES" sz="2800" spc="50" dirty="0" smtClean="0">
                <a:cs typeface="Arial Unicode MS"/>
              </a:rPr>
              <a:t> </a:t>
            </a:r>
            <a:r>
              <a:rPr lang="es-ES" sz="2800" dirty="0" smtClean="0">
                <a:cs typeface="Arial Unicode MS"/>
              </a:rPr>
              <a:t>no</a:t>
            </a:r>
            <a:r>
              <a:rPr lang="es-ES" sz="2800" spc="75" dirty="0" smtClean="0">
                <a:cs typeface="Arial Unicode MS"/>
              </a:rPr>
              <a:t> </a:t>
            </a:r>
            <a:r>
              <a:rPr lang="es-ES" sz="2800" dirty="0" smtClean="0">
                <a:cs typeface="Arial Unicode MS"/>
              </a:rPr>
              <a:t>funciona</a:t>
            </a:r>
            <a:r>
              <a:rPr lang="es-ES" sz="2800" spc="75" dirty="0" smtClean="0">
                <a:cs typeface="Arial Unicode MS"/>
              </a:rPr>
              <a:t> </a:t>
            </a:r>
            <a:r>
              <a:rPr lang="es-ES" sz="2800" spc="-6" dirty="0" smtClean="0">
                <a:cs typeface="Arial Unicode MS"/>
              </a:rPr>
              <a:t>instantáneamente.</a:t>
            </a:r>
            <a:endParaRPr lang="es-ES" sz="2800" dirty="0" smtClean="0">
              <a:cs typeface="Arial Unicode MS"/>
            </a:endParaRPr>
          </a:p>
          <a:p>
            <a:pPr marL="73805" indent="-65869" algn="just">
              <a:spcBef>
                <a:spcPts val="491"/>
              </a:spcBef>
              <a:buAutoNum type="arabicPeriod" startAt="4"/>
              <a:tabLst>
                <a:tab pos="74202" algn="l"/>
              </a:tabLst>
            </a:pPr>
            <a:r>
              <a:rPr lang="es-ES" sz="2800" b="1" spc="-6" dirty="0" smtClean="0">
                <a:cs typeface="Arial Unicode MS"/>
              </a:rPr>
              <a:t>Seguridad</a:t>
            </a:r>
            <a:endParaRPr lang="es-ES" sz="2800" b="1" dirty="0" smtClean="0">
              <a:cs typeface="Arial Unicode MS"/>
            </a:endParaRPr>
          </a:p>
          <a:p>
            <a:pPr marL="123009" marR="84916" indent="110311" algn="just">
              <a:spcBef>
                <a:spcPts val="3"/>
              </a:spcBef>
            </a:pPr>
            <a:r>
              <a:rPr lang="es-ES" sz="2800" dirty="0" smtClean="0">
                <a:cs typeface="Arial Unicode MS"/>
              </a:rPr>
              <a:t>Seguridad</a:t>
            </a:r>
            <a:r>
              <a:rPr lang="es-ES" sz="2800" spc="60" dirty="0" smtClean="0">
                <a:cs typeface="Arial Unicode MS"/>
              </a:rPr>
              <a:t> </a:t>
            </a:r>
            <a:r>
              <a:rPr lang="es-ES" sz="2800" dirty="0" smtClean="0">
                <a:cs typeface="Arial Unicode MS"/>
              </a:rPr>
              <a:t>significa</a:t>
            </a:r>
            <a:r>
              <a:rPr lang="es-ES" sz="2800" spc="62" dirty="0" smtClean="0">
                <a:cs typeface="Arial Unicode MS"/>
              </a:rPr>
              <a:t> </a:t>
            </a:r>
            <a:r>
              <a:rPr lang="es-ES" sz="2800" dirty="0" smtClean="0">
                <a:cs typeface="Arial Unicode MS"/>
              </a:rPr>
              <a:t>que</a:t>
            </a:r>
            <a:r>
              <a:rPr lang="es-ES" sz="2800" spc="60" dirty="0" smtClean="0">
                <a:cs typeface="Arial Unicode MS"/>
              </a:rPr>
              <a:t> </a:t>
            </a:r>
            <a:r>
              <a:rPr lang="es-ES" sz="2800" dirty="0" smtClean="0">
                <a:cs typeface="Arial Unicode MS"/>
              </a:rPr>
              <a:t>el</a:t>
            </a:r>
            <a:r>
              <a:rPr lang="es-ES" sz="2800" spc="60" dirty="0" smtClean="0">
                <a:cs typeface="Arial Unicode MS"/>
              </a:rPr>
              <a:t> </a:t>
            </a:r>
            <a:r>
              <a:rPr lang="es-ES" sz="2800" dirty="0" smtClean="0">
                <a:cs typeface="Arial Unicode MS"/>
              </a:rPr>
              <a:t>relé</a:t>
            </a:r>
            <a:r>
              <a:rPr lang="es-ES" sz="2800" spc="62" dirty="0" smtClean="0">
                <a:cs typeface="Arial Unicode MS"/>
              </a:rPr>
              <a:t> </a:t>
            </a:r>
            <a:r>
              <a:rPr lang="es-ES" sz="2800" dirty="0" smtClean="0">
                <a:cs typeface="Arial Unicode MS"/>
              </a:rPr>
              <a:t>no</a:t>
            </a:r>
            <a:r>
              <a:rPr lang="es-ES" sz="2800" spc="60" dirty="0" smtClean="0">
                <a:cs typeface="Arial Unicode MS"/>
              </a:rPr>
              <a:t> </a:t>
            </a:r>
            <a:r>
              <a:rPr lang="es-ES" sz="2800" dirty="0" smtClean="0">
                <a:cs typeface="Arial Unicode MS"/>
              </a:rPr>
              <a:t>debe</a:t>
            </a:r>
            <a:r>
              <a:rPr lang="es-ES" sz="2800" spc="62" dirty="0" smtClean="0">
                <a:cs typeface="Arial Unicode MS"/>
              </a:rPr>
              <a:t> </a:t>
            </a:r>
            <a:r>
              <a:rPr lang="es-ES" sz="2800" dirty="0" smtClean="0">
                <a:cs typeface="Arial Unicode MS"/>
              </a:rPr>
              <a:t>funcionar</a:t>
            </a:r>
            <a:r>
              <a:rPr lang="es-ES" sz="2800" spc="60" dirty="0" smtClean="0">
                <a:cs typeface="Arial Unicode MS"/>
              </a:rPr>
              <a:t> </a:t>
            </a:r>
            <a:r>
              <a:rPr lang="es-ES" sz="2800" dirty="0" smtClean="0">
                <a:cs typeface="Arial Unicode MS"/>
              </a:rPr>
              <a:t>por</a:t>
            </a:r>
            <a:r>
              <a:rPr lang="es-ES" sz="2800" spc="62" dirty="0" smtClean="0">
                <a:cs typeface="Arial Unicode MS"/>
              </a:rPr>
              <a:t> </a:t>
            </a:r>
            <a:r>
              <a:rPr lang="es-ES" sz="2800" dirty="0" smtClean="0">
                <a:cs typeface="Arial Unicode MS"/>
              </a:rPr>
              <a:t>fallas</a:t>
            </a:r>
            <a:r>
              <a:rPr lang="es-ES" sz="2800" spc="60" dirty="0" smtClean="0">
                <a:cs typeface="Arial Unicode MS"/>
              </a:rPr>
              <a:t> </a:t>
            </a:r>
            <a:r>
              <a:rPr lang="es-ES" sz="2800" dirty="0" smtClean="0">
                <a:cs typeface="Arial Unicode MS"/>
              </a:rPr>
              <a:t>externas</a:t>
            </a:r>
            <a:r>
              <a:rPr lang="es-ES" sz="2800" spc="62" dirty="0" smtClean="0">
                <a:cs typeface="Arial Unicode MS"/>
              </a:rPr>
              <a:t> </a:t>
            </a:r>
            <a:r>
              <a:rPr lang="es-ES" sz="2800" dirty="0" smtClean="0">
                <a:cs typeface="Arial Unicode MS"/>
              </a:rPr>
              <a:t>de</a:t>
            </a:r>
            <a:r>
              <a:rPr lang="es-ES" sz="2800" spc="60" dirty="0" smtClean="0">
                <a:cs typeface="Arial Unicode MS"/>
              </a:rPr>
              <a:t> </a:t>
            </a:r>
            <a:r>
              <a:rPr lang="es-ES" sz="2800" dirty="0" smtClean="0">
                <a:cs typeface="Arial Unicode MS"/>
              </a:rPr>
              <a:t>la</a:t>
            </a:r>
            <a:r>
              <a:rPr lang="es-ES" sz="2800" spc="62" dirty="0" smtClean="0">
                <a:cs typeface="Arial Unicode MS"/>
              </a:rPr>
              <a:t> </a:t>
            </a:r>
            <a:r>
              <a:rPr lang="es-ES" sz="2800" spc="-12" dirty="0" smtClean="0">
                <a:cs typeface="Arial Unicode MS"/>
              </a:rPr>
              <a:t>zona</a:t>
            </a:r>
            <a:r>
              <a:rPr lang="es-ES" sz="2800" dirty="0" smtClean="0">
                <a:cs typeface="Arial Unicode MS"/>
              </a:rPr>
              <a:t> protegida</a:t>
            </a:r>
            <a:r>
              <a:rPr lang="es-ES" sz="2800" spc="81" dirty="0" smtClean="0">
                <a:cs typeface="Arial Unicode MS"/>
              </a:rPr>
              <a:t> </a:t>
            </a:r>
            <a:r>
              <a:rPr lang="es-ES" sz="2800" dirty="0" smtClean="0">
                <a:cs typeface="Arial Unicode MS"/>
              </a:rPr>
              <a:t>ni</a:t>
            </a:r>
            <a:r>
              <a:rPr lang="es-ES" sz="2800" spc="84" dirty="0" smtClean="0">
                <a:cs typeface="Arial Unicode MS"/>
              </a:rPr>
              <a:t> </a:t>
            </a:r>
            <a:r>
              <a:rPr lang="es-ES" sz="2800" dirty="0" smtClean="0">
                <a:cs typeface="Arial Unicode MS"/>
              </a:rPr>
              <a:t>funcionar</a:t>
            </a:r>
            <a:r>
              <a:rPr lang="es-ES" sz="2800" spc="84" dirty="0" smtClean="0">
                <a:cs typeface="Arial Unicode MS"/>
              </a:rPr>
              <a:t> </a:t>
            </a:r>
            <a:r>
              <a:rPr lang="es-ES" sz="2800" dirty="0" smtClean="0">
                <a:cs typeface="Arial Unicode MS"/>
              </a:rPr>
              <a:t>en</a:t>
            </a:r>
            <a:r>
              <a:rPr lang="es-ES" sz="2800" spc="84" dirty="0" smtClean="0">
                <a:cs typeface="Arial Unicode MS"/>
              </a:rPr>
              <a:t> </a:t>
            </a:r>
            <a:r>
              <a:rPr lang="es-ES" sz="2800" dirty="0" smtClean="0">
                <a:cs typeface="Arial Unicode MS"/>
              </a:rPr>
              <a:t>condiciones</a:t>
            </a:r>
            <a:r>
              <a:rPr lang="es-ES" sz="2800" spc="84" dirty="0" smtClean="0">
                <a:cs typeface="Arial Unicode MS"/>
              </a:rPr>
              <a:t> </a:t>
            </a:r>
            <a:r>
              <a:rPr lang="es-ES" sz="2800" dirty="0" smtClean="0">
                <a:cs typeface="Arial Unicode MS"/>
              </a:rPr>
              <a:t>de</a:t>
            </a:r>
            <a:r>
              <a:rPr lang="es-ES" sz="2800" spc="81" dirty="0" smtClean="0">
                <a:cs typeface="Arial Unicode MS"/>
              </a:rPr>
              <a:t> </a:t>
            </a:r>
            <a:r>
              <a:rPr lang="es-ES" sz="2800" dirty="0" smtClean="0">
                <a:cs typeface="Arial Unicode MS"/>
              </a:rPr>
              <a:t>carga</a:t>
            </a:r>
            <a:r>
              <a:rPr lang="es-ES" sz="2800" spc="84" dirty="0" smtClean="0">
                <a:cs typeface="Arial Unicode MS"/>
              </a:rPr>
              <a:t> </a:t>
            </a:r>
            <a:r>
              <a:rPr lang="es-ES" sz="2800" spc="-6" dirty="0" smtClean="0">
                <a:cs typeface="Arial Unicode MS"/>
              </a:rPr>
              <a:t>pesada.</a:t>
            </a:r>
            <a:endParaRPr lang="es-ES" sz="2800" dirty="0" smtClean="0">
              <a:cs typeface="Arial Unicode MS"/>
            </a:endParaRPr>
          </a:p>
          <a:p>
            <a:pPr marL="91265" indent="-83329" algn="just">
              <a:spcBef>
                <a:spcPts val="60"/>
              </a:spcBef>
              <a:buAutoNum type="arabicPeriod" startAt="5"/>
              <a:tabLst>
                <a:tab pos="91662" algn="l"/>
              </a:tabLst>
            </a:pPr>
            <a:r>
              <a:rPr lang="es-ES" sz="2800" b="1" spc="-6" dirty="0" smtClean="0">
                <a:cs typeface="Arial Unicode MS"/>
              </a:rPr>
              <a:t>Sencillez</a:t>
            </a:r>
            <a:endParaRPr lang="es-ES" sz="2800" b="1" dirty="0" smtClean="0">
              <a:cs typeface="Arial Unicode MS"/>
            </a:endParaRPr>
          </a:p>
          <a:p>
            <a:pPr marL="233718" algn="just">
              <a:spcBef>
                <a:spcPts val="31"/>
              </a:spcBef>
            </a:pPr>
            <a:r>
              <a:rPr lang="es-ES" sz="2800" dirty="0" smtClean="0">
                <a:cs typeface="Arial Unicode MS"/>
              </a:rPr>
              <a:t>Esto</a:t>
            </a:r>
            <a:r>
              <a:rPr lang="es-ES" sz="2800" spc="50" dirty="0" smtClean="0">
                <a:cs typeface="Arial Unicode MS"/>
              </a:rPr>
              <a:t> </a:t>
            </a:r>
            <a:r>
              <a:rPr lang="es-ES" sz="2800" dirty="0" smtClean="0">
                <a:cs typeface="Arial Unicode MS"/>
              </a:rPr>
              <a:t>significa</a:t>
            </a:r>
            <a:r>
              <a:rPr lang="es-ES" sz="2800" spc="50" dirty="0" smtClean="0">
                <a:cs typeface="Arial Unicode MS"/>
              </a:rPr>
              <a:t> </a:t>
            </a:r>
            <a:r>
              <a:rPr lang="es-ES" sz="2800" dirty="0" smtClean="0">
                <a:cs typeface="Arial Unicode MS"/>
              </a:rPr>
              <a:t>el</a:t>
            </a:r>
            <a:r>
              <a:rPr lang="es-ES" sz="2800" spc="53" dirty="0" smtClean="0">
                <a:cs typeface="Arial Unicode MS"/>
              </a:rPr>
              <a:t> </a:t>
            </a:r>
            <a:r>
              <a:rPr lang="es-ES" sz="2800" dirty="0" smtClean="0">
                <a:cs typeface="Arial Unicode MS"/>
              </a:rPr>
              <a:t>uso</a:t>
            </a:r>
            <a:r>
              <a:rPr lang="es-ES" sz="2800" spc="50" dirty="0" smtClean="0">
                <a:cs typeface="Arial Unicode MS"/>
              </a:rPr>
              <a:t> </a:t>
            </a:r>
            <a:r>
              <a:rPr lang="es-ES" sz="2800" dirty="0" smtClean="0">
                <a:cs typeface="Arial Unicode MS"/>
              </a:rPr>
              <a:t>de</a:t>
            </a:r>
            <a:r>
              <a:rPr lang="es-ES" sz="2800" spc="50" dirty="0" smtClean="0">
                <a:cs typeface="Arial Unicode MS"/>
              </a:rPr>
              <a:t> </a:t>
            </a:r>
            <a:r>
              <a:rPr lang="es-ES" sz="2800" dirty="0" smtClean="0">
                <a:cs typeface="Arial Unicode MS"/>
              </a:rPr>
              <a:t>equipo</a:t>
            </a:r>
            <a:r>
              <a:rPr lang="es-ES" sz="2800" spc="53" dirty="0" smtClean="0">
                <a:cs typeface="Arial Unicode MS"/>
              </a:rPr>
              <a:t> </a:t>
            </a:r>
            <a:r>
              <a:rPr lang="es-ES" sz="2800" spc="31" dirty="0" smtClean="0">
                <a:cs typeface="Arial Unicode MS"/>
              </a:rPr>
              <a:t>mínimo</a:t>
            </a:r>
            <a:r>
              <a:rPr lang="es-ES" sz="2800" spc="50" dirty="0" smtClean="0">
                <a:cs typeface="Arial Unicode MS"/>
              </a:rPr>
              <a:t> </a:t>
            </a:r>
            <a:r>
              <a:rPr lang="es-ES" sz="2800" dirty="0" smtClean="0">
                <a:cs typeface="Arial Unicode MS"/>
              </a:rPr>
              <a:t>y</a:t>
            </a:r>
            <a:r>
              <a:rPr lang="es-ES" sz="2800" spc="53" dirty="0" smtClean="0">
                <a:cs typeface="Arial Unicode MS"/>
              </a:rPr>
              <a:t> </a:t>
            </a:r>
            <a:r>
              <a:rPr lang="es-ES" sz="2800" dirty="0" smtClean="0">
                <a:cs typeface="Arial Unicode MS"/>
              </a:rPr>
              <a:t>máxima</a:t>
            </a:r>
            <a:r>
              <a:rPr lang="es-ES" sz="2800" spc="50" dirty="0" smtClean="0">
                <a:cs typeface="Arial Unicode MS"/>
              </a:rPr>
              <a:t> </a:t>
            </a:r>
            <a:r>
              <a:rPr lang="es-ES" sz="2800" spc="-6" dirty="0" smtClean="0">
                <a:cs typeface="Arial Unicode MS"/>
              </a:rPr>
              <a:t>seguridad.</a:t>
            </a:r>
            <a:endParaRPr lang="es-ES" sz="2800" dirty="0" smtClean="0">
              <a:cs typeface="Arial Unicode MS"/>
            </a:endParaRPr>
          </a:p>
          <a:p>
            <a:pPr marL="51982" indent="-44046" algn="just">
              <a:spcBef>
                <a:spcPts val="316"/>
              </a:spcBef>
              <a:buAutoNum type="arabicPeriod" startAt="6"/>
              <a:tabLst>
                <a:tab pos="52378" algn="l"/>
              </a:tabLst>
            </a:pPr>
            <a:r>
              <a:rPr lang="es-ES" sz="2800" b="1" spc="-6" dirty="0" err="1" smtClean="0">
                <a:cs typeface="Arial Unicode MS"/>
              </a:rPr>
              <a:t>Economia</a:t>
            </a:r>
            <a:endParaRPr lang="es-ES" sz="2800" b="1" dirty="0" smtClean="0">
              <a:cs typeface="Arial Unicode MS"/>
            </a:endParaRPr>
          </a:p>
          <a:p>
            <a:pPr marL="233718" algn="just">
              <a:spcBef>
                <a:spcPts val="153"/>
              </a:spcBef>
            </a:pPr>
            <a:r>
              <a:rPr lang="es-ES" sz="2800" dirty="0" smtClean="0">
                <a:cs typeface="Arial Unicode MS"/>
              </a:rPr>
              <a:t>Esto</a:t>
            </a:r>
            <a:r>
              <a:rPr lang="es-ES" sz="2800" spc="75" dirty="0" smtClean="0">
                <a:cs typeface="Arial Unicode MS"/>
              </a:rPr>
              <a:t> </a:t>
            </a:r>
            <a:r>
              <a:rPr lang="es-ES" sz="2800" dirty="0" smtClean="0">
                <a:cs typeface="Arial Unicode MS"/>
              </a:rPr>
              <a:t>significa</a:t>
            </a:r>
            <a:r>
              <a:rPr lang="es-ES" sz="2800" spc="75" dirty="0" smtClean="0">
                <a:cs typeface="Arial Unicode MS"/>
              </a:rPr>
              <a:t> </a:t>
            </a:r>
            <a:r>
              <a:rPr lang="es-ES" sz="2800" dirty="0" smtClean="0">
                <a:cs typeface="Arial Unicode MS"/>
              </a:rPr>
              <a:t>máxima</a:t>
            </a:r>
            <a:r>
              <a:rPr lang="es-ES" sz="2800" spc="79" dirty="0" smtClean="0">
                <a:cs typeface="Arial Unicode MS"/>
              </a:rPr>
              <a:t> </a:t>
            </a:r>
            <a:r>
              <a:rPr lang="es-ES" sz="2800" dirty="0" smtClean="0">
                <a:cs typeface="Arial Unicode MS"/>
              </a:rPr>
              <a:t>protección</a:t>
            </a:r>
            <a:r>
              <a:rPr lang="es-ES" sz="2800" spc="75" dirty="0" smtClean="0">
                <a:cs typeface="Arial Unicode MS"/>
              </a:rPr>
              <a:t> </a:t>
            </a:r>
            <a:r>
              <a:rPr lang="es-ES" sz="2800" dirty="0" smtClean="0">
                <a:cs typeface="Arial Unicode MS"/>
              </a:rPr>
              <a:t>con</a:t>
            </a:r>
            <a:r>
              <a:rPr lang="es-ES" sz="2800" spc="79" dirty="0" smtClean="0">
                <a:cs typeface="Arial Unicode MS"/>
              </a:rPr>
              <a:t> </a:t>
            </a:r>
            <a:r>
              <a:rPr lang="es-ES" sz="2800" dirty="0" smtClean="0">
                <a:cs typeface="Arial Unicode MS"/>
              </a:rPr>
              <a:t>costes</a:t>
            </a:r>
            <a:r>
              <a:rPr lang="es-ES" sz="2800" spc="75" dirty="0" smtClean="0">
                <a:cs typeface="Arial Unicode MS"/>
              </a:rPr>
              <a:t> </a:t>
            </a:r>
            <a:r>
              <a:rPr lang="es-ES" sz="2800" spc="-6" dirty="0" smtClean="0">
                <a:cs typeface="Arial Unicode MS"/>
              </a:rPr>
              <a:t>mínimos.</a:t>
            </a:r>
            <a:endParaRPr lang="es-ES" sz="2800" dirty="0" smtClean="0">
              <a:cs typeface="Arial Unicode MS"/>
            </a:endParaRPr>
          </a:p>
          <a:p>
            <a:pPr marL="73409" indent="-65473" algn="just">
              <a:spcBef>
                <a:spcPts val="128"/>
              </a:spcBef>
              <a:buAutoNum type="arabicPeriod"/>
              <a:tabLst>
                <a:tab pos="73409" algn="l"/>
              </a:tabLst>
            </a:pPr>
            <a:endParaRPr sz="2800" dirty="0">
              <a:cs typeface="Arial Unicode MS"/>
            </a:endParaRPr>
          </a:p>
        </p:txBody>
      </p:sp>
      <p:pic>
        <p:nvPicPr>
          <p:cNvPr id="3" name="object 2"/>
          <p:cNvPicPr/>
          <p:nvPr/>
        </p:nvPicPr>
        <p:blipFill>
          <a:blip r:embed="rId2" cstate="print"/>
          <a:stretch>
            <a:fillRect/>
          </a:stretch>
        </p:blipFill>
        <p:spPr>
          <a:xfrm>
            <a:off x="9577137" y="9001379"/>
            <a:ext cx="13956631" cy="3693168"/>
          </a:xfrm>
          <a:prstGeom prst="rect">
            <a:avLst/>
          </a:prstGeom>
        </p:spPr>
      </p:pic>
      <p:sp>
        <p:nvSpPr>
          <p:cNvPr id="4" name="object 4"/>
          <p:cNvSpPr txBox="1"/>
          <p:nvPr/>
        </p:nvSpPr>
        <p:spPr>
          <a:xfrm>
            <a:off x="12440651" y="12259652"/>
            <a:ext cx="8646695" cy="869790"/>
          </a:xfrm>
          <a:prstGeom prst="rect">
            <a:avLst/>
          </a:prstGeom>
        </p:spPr>
        <p:txBody>
          <a:bodyPr vert="horz" wrap="square" lIns="0" tIns="7938" rIns="0" bIns="0" rtlCol="0">
            <a:spAutoFit/>
          </a:bodyPr>
          <a:lstStyle/>
          <a:p>
            <a:pPr marL="7936">
              <a:spcBef>
                <a:spcPts val="62"/>
              </a:spcBef>
            </a:pPr>
            <a:r>
              <a:rPr sz="2800" b="1" spc="-16" dirty="0">
                <a:cs typeface="Arial Unicode MS"/>
              </a:rPr>
              <a:t>FIGURA</a:t>
            </a:r>
            <a:r>
              <a:rPr sz="2800" b="1" spc="31" dirty="0">
                <a:cs typeface="Arial Unicode MS"/>
              </a:rPr>
              <a:t> </a:t>
            </a:r>
            <a:r>
              <a:rPr sz="2800" b="1" dirty="0">
                <a:cs typeface="Arial Unicode MS"/>
              </a:rPr>
              <a:t>18.3.1</a:t>
            </a:r>
            <a:r>
              <a:rPr sz="2800" b="1" spc="34" dirty="0">
                <a:cs typeface="Arial Unicode MS"/>
              </a:rPr>
              <a:t> </a:t>
            </a:r>
            <a:r>
              <a:rPr sz="2800" b="1" dirty="0">
                <a:cs typeface="Arial Unicode MS"/>
              </a:rPr>
              <a:t>Sensibilidad</a:t>
            </a:r>
            <a:r>
              <a:rPr sz="2800" b="1" spc="31" dirty="0">
                <a:cs typeface="Arial Unicode MS"/>
              </a:rPr>
              <a:t> </a:t>
            </a:r>
            <a:r>
              <a:rPr sz="2800" b="1" dirty="0">
                <a:cs typeface="Arial Unicode MS"/>
              </a:rPr>
              <a:t>y</a:t>
            </a:r>
            <a:r>
              <a:rPr sz="2800" b="1" spc="34" dirty="0">
                <a:cs typeface="Arial Unicode MS"/>
              </a:rPr>
              <a:t> </a:t>
            </a:r>
            <a:r>
              <a:rPr sz="2800" b="1" dirty="0">
                <a:cs typeface="Arial Unicode MS"/>
              </a:rPr>
              <a:t>selectividad</a:t>
            </a:r>
            <a:r>
              <a:rPr sz="2800" b="1" spc="31" dirty="0">
                <a:cs typeface="Arial Unicode MS"/>
              </a:rPr>
              <a:t> </a:t>
            </a:r>
            <a:r>
              <a:rPr sz="2800" b="1" dirty="0">
                <a:cs typeface="Arial Unicode MS"/>
              </a:rPr>
              <a:t>de</a:t>
            </a:r>
            <a:r>
              <a:rPr sz="2800" b="1" spc="34" dirty="0">
                <a:cs typeface="Arial Unicode MS"/>
              </a:rPr>
              <a:t> </a:t>
            </a:r>
            <a:r>
              <a:rPr sz="2800" b="1" dirty="0">
                <a:cs typeface="Arial Unicode MS"/>
              </a:rPr>
              <a:t>las</a:t>
            </a:r>
            <a:r>
              <a:rPr sz="2800" b="1" spc="34" dirty="0">
                <a:cs typeface="Arial Unicode MS"/>
              </a:rPr>
              <a:t> </a:t>
            </a:r>
            <a:r>
              <a:rPr sz="2800" b="1" dirty="0">
                <a:cs typeface="Arial Unicode MS"/>
              </a:rPr>
              <a:t>zonas</a:t>
            </a:r>
            <a:r>
              <a:rPr sz="2800" b="1" spc="31" dirty="0">
                <a:cs typeface="Arial Unicode MS"/>
              </a:rPr>
              <a:t> </a:t>
            </a:r>
            <a:r>
              <a:rPr sz="2800" b="1" dirty="0">
                <a:cs typeface="Arial Unicode MS"/>
              </a:rPr>
              <a:t>de</a:t>
            </a:r>
            <a:r>
              <a:rPr sz="2800" b="1" spc="34" dirty="0">
                <a:cs typeface="Arial Unicode MS"/>
              </a:rPr>
              <a:t> </a:t>
            </a:r>
            <a:r>
              <a:rPr sz="2800" b="1" dirty="0">
                <a:cs typeface="Arial Unicode MS"/>
              </a:rPr>
              <a:t>protección</a:t>
            </a:r>
            <a:r>
              <a:rPr sz="2800" b="1" spc="31" dirty="0">
                <a:cs typeface="Arial Unicode MS"/>
              </a:rPr>
              <a:t> </a:t>
            </a:r>
            <a:r>
              <a:rPr sz="2800" b="1" dirty="0">
                <a:cs typeface="Arial Unicode MS"/>
              </a:rPr>
              <a:t>del</a:t>
            </a:r>
            <a:r>
              <a:rPr sz="2800" b="1" spc="34" dirty="0">
                <a:cs typeface="Arial Unicode MS"/>
              </a:rPr>
              <a:t> </a:t>
            </a:r>
            <a:r>
              <a:rPr sz="2800" b="1" dirty="0">
                <a:cs typeface="Arial Unicode MS"/>
              </a:rPr>
              <a:t>sistema</a:t>
            </a:r>
            <a:r>
              <a:rPr sz="2800" b="1" spc="34" dirty="0">
                <a:cs typeface="Arial Unicode MS"/>
              </a:rPr>
              <a:t> </a:t>
            </a:r>
            <a:r>
              <a:rPr sz="2800" b="1" spc="-6" dirty="0">
                <a:cs typeface="Arial Unicode MS"/>
              </a:rPr>
              <a:t>eléctrico.</a:t>
            </a:r>
            <a:endParaRPr sz="2800" b="1" dirty="0">
              <a:cs typeface="Arial Unicode MS"/>
            </a:endParaRPr>
          </a:p>
        </p:txBody>
      </p:sp>
    </p:spTree>
    <p:extLst>
      <p:ext uri="{BB962C8B-B14F-4D97-AF65-F5344CB8AC3E}">
        <p14:creationId xmlns:p14="http://schemas.microsoft.com/office/powerpoint/2010/main" val="818298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7200" y="459349"/>
            <a:ext cx="14221327" cy="12642949"/>
          </a:xfrm>
          <a:prstGeom prst="rect">
            <a:avLst/>
          </a:prstGeom>
        </p:spPr>
        <p:txBody>
          <a:bodyPr vert="horz" wrap="square" lIns="0" tIns="7938" rIns="0" bIns="0" rtlCol="0">
            <a:spAutoFit/>
          </a:bodyPr>
          <a:lstStyle/>
          <a:p>
            <a:pPr marL="90868" indent="-82932" algn="just">
              <a:buAutoNum type="arabicPeriod" startAt="7"/>
              <a:tabLst>
                <a:tab pos="90868" algn="l"/>
              </a:tabLst>
            </a:pPr>
            <a:r>
              <a:rPr sz="2800" b="1" spc="-6" dirty="0" err="1" smtClean="0">
                <a:cs typeface="Arial Unicode MS"/>
              </a:rPr>
              <a:t>Confianza</a:t>
            </a:r>
            <a:endParaRPr sz="2800" b="1" dirty="0">
              <a:cs typeface="Arial Unicode MS"/>
            </a:endParaRPr>
          </a:p>
          <a:p>
            <a:pPr marL="123009" marR="3174" indent="110311" algn="just">
              <a:spcBef>
                <a:spcPts val="28"/>
              </a:spcBef>
            </a:pPr>
            <a:r>
              <a:rPr sz="2800" dirty="0">
                <a:cs typeface="Arial Unicode MS"/>
              </a:rPr>
              <a:t>Esto</a:t>
            </a:r>
            <a:r>
              <a:rPr sz="2800" spc="41" dirty="0">
                <a:cs typeface="Arial Unicode MS"/>
              </a:rPr>
              <a:t> </a:t>
            </a:r>
            <a:r>
              <a:rPr sz="2800" dirty="0">
                <a:cs typeface="Arial Unicode MS"/>
              </a:rPr>
              <a:t>significa</a:t>
            </a:r>
            <a:r>
              <a:rPr sz="2800" spc="43" dirty="0">
                <a:cs typeface="Arial Unicode MS"/>
              </a:rPr>
              <a:t> </a:t>
            </a:r>
            <a:r>
              <a:rPr sz="2800" dirty="0">
                <a:cs typeface="Arial Unicode MS"/>
              </a:rPr>
              <a:t>que</a:t>
            </a:r>
            <a:r>
              <a:rPr sz="2800" spc="41" dirty="0">
                <a:cs typeface="Arial Unicode MS"/>
              </a:rPr>
              <a:t> </a:t>
            </a:r>
            <a:r>
              <a:rPr sz="2800" dirty="0">
                <a:cs typeface="Arial Unicode MS"/>
              </a:rPr>
              <a:t>el</a:t>
            </a:r>
            <a:r>
              <a:rPr sz="2800" spc="43" dirty="0">
                <a:cs typeface="Arial Unicode MS"/>
              </a:rPr>
              <a:t> </a:t>
            </a:r>
            <a:r>
              <a:rPr sz="2800" dirty="0">
                <a:cs typeface="Arial Unicode MS"/>
              </a:rPr>
              <a:t>relé</a:t>
            </a:r>
            <a:r>
              <a:rPr sz="2800" spc="41" dirty="0">
                <a:cs typeface="Arial Unicode MS"/>
              </a:rPr>
              <a:t> </a:t>
            </a:r>
            <a:r>
              <a:rPr sz="2800" dirty="0">
                <a:cs typeface="Arial Unicode MS"/>
              </a:rPr>
              <a:t>debe</a:t>
            </a:r>
            <a:r>
              <a:rPr sz="2800" spc="43" dirty="0">
                <a:cs typeface="Arial Unicode MS"/>
              </a:rPr>
              <a:t> </a:t>
            </a:r>
            <a:r>
              <a:rPr sz="2800" dirty="0">
                <a:cs typeface="Arial Unicode MS"/>
              </a:rPr>
              <a:t>operar</a:t>
            </a:r>
            <a:r>
              <a:rPr sz="2800" spc="41" dirty="0">
                <a:cs typeface="Arial Unicode MS"/>
              </a:rPr>
              <a:t> </a:t>
            </a:r>
            <a:r>
              <a:rPr sz="2800" dirty="0">
                <a:cs typeface="Arial Unicode MS"/>
              </a:rPr>
              <a:t>por</a:t>
            </a:r>
            <a:r>
              <a:rPr sz="2800" spc="43" dirty="0">
                <a:cs typeface="Arial Unicode MS"/>
              </a:rPr>
              <a:t> </a:t>
            </a:r>
            <a:r>
              <a:rPr sz="2800" dirty="0">
                <a:cs typeface="Arial Unicode MS"/>
              </a:rPr>
              <a:t>fallas</a:t>
            </a:r>
            <a:r>
              <a:rPr sz="2800" spc="41" dirty="0">
                <a:cs typeface="Arial Unicode MS"/>
              </a:rPr>
              <a:t> </a:t>
            </a:r>
            <a:r>
              <a:rPr sz="2800" dirty="0">
                <a:cs typeface="Arial Unicode MS"/>
              </a:rPr>
              <a:t>en</a:t>
            </a:r>
            <a:r>
              <a:rPr sz="2800" spc="43" dirty="0">
                <a:cs typeface="Arial Unicode MS"/>
              </a:rPr>
              <a:t> </a:t>
            </a:r>
            <a:r>
              <a:rPr sz="2800" dirty="0">
                <a:cs typeface="Arial Unicode MS"/>
              </a:rPr>
              <a:t>su</a:t>
            </a:r>
            <a:r>
              <a:rPr sz="2800" spc="41" dirty="0">
                <a:cs typeface="Arial Unicode MS"/>
              </a:rPr>
              <a:t> </a:t>
            </a:r>
            <a:r>
              <a:rPr sz="2800" dirty="0">
                <a:cs typeface="Arial Unicode MS"/>
              </a:rPr>
              <a:t>zona</a:t>
            </a:r>
            <a:r>
              <a:rPr sz="2800" spc="43" dirty="0">
                <a:cs typeface="Arial Unicode MS"/>
              </a:rPr>
              <a:t> </a:t>
            </a:r>
            <a:r>
              <a:rPr sz="2800" dirty="0">
                <a:cs typeface="Arial Unicode MS"/>
              </a:rPr>
              <a:t>de</a:t>
            </a:r>
            <a:r>
              <a:rPr sz="2800" spc="41" dirty="0">
                <a:cs typeface="Arial Unicode MS"/>
              </a:rPr>
              <a:t> </a:t>
            </a:r>
            <a:r>
              <a:rPr sz="2800" dirty="0">
                <a:cs typeface="Arial Unicode MS"/>
              </a:rPr>
              <a:t>la</a:t>
            </a:r>
            <a:r>
              <a:rPr sz="2800" spc="43" dirty="0">
                <a:cs typeface="Arial Unicode MS"/>
              </a:rPr>
              <a:t> </a:t>
            </a:r>
            <a:r>
              <a:rPr sz="2800" spc="-6" dirty="0">
                <a:cs typeface="Arial Unicode MS"/>
              </a:rPr>
              <a:t>manera </a:t>
            </a:r>
            <a:r>
              <a:rPr sz="2800" dirty="0">
                <a:cs typeface="Arial Unicode MS"/>
              </a:rPr>
              <a:t>correcta</a:t>
            </a:r>
            <a:r>
              <a:rPr sz="2800" spc="75" dirty="0">
                <a:cs typeface="Arial Unicode MS"/>
              </a:rPr>
              <a:t> </a:t>
            </a:r>
            <a:r>
              <a:rPr sz="2800" dirty="0">
                <a:cs typeface="Arial Unicode MS"/>
              </a:rPr>
              <a:t>y</a:t>
            </a:r>
            <a:r>
              <a:rPr sz="2800" spc="75" dirty="0">
                <a:cs typeface="Arial Unicode MS"/>
              </a:rPr>
              <a:t> </a:t>
            </a:r>
            <a:r>
              <a:rPr sz="2800" dirty="0">
                <a:cs typeface="Arial Unicode MS"/>
              </a:rPr>
              <a:t>en</a:t>
            </a:r>
            <a:r>
              <a:rPr sz="2800" spc="75" dirty="0">
                <a:cs typeface="Arial Unicode MS"/>
              </a:rPr>
              <a:t> </a:t>
            </a:r>
            <a:r>
              <a:rPr sz="2800" dirty="0">
                <a:cs typeface="Arial Unicode MS"/>
              </a:rPr>
              <a:t>el</a:t>
            </a:r>
            <a:r>
              <a:rPr sz="2800" spc="79" dirty="0">
                <a:cs typeface="Arial Unicode MS"/>
              </a:rPr>
              <a:t> </a:t>
            </a:r>
            <a:r>
              <a:rPr sz="2800" dirty="0">
                <a:cs typeface="Arial Unicode MS"/>
              </a:rPr>
              <a:t>tiempo</a:t>
            </a:r>
            <a:r>
              <a:rPr sz="2800" spc="75" dirty="0">
                <a:cs typeface="Arial Unicode MS"/>
              </a:rPr>
              <a:t> </a:t>
            </a:r>
            <a:r>
              <a:rPr sz="2800" dirty="0">
                <a:cs typeface="Arial Unicode MS"/>
              </a:rPr>
              <a:t>correcto,</a:t>
            </a:r>
            <a:r>
              <a:rPr sz="2800" spc="75" dirty="0">
                <a:cs typeface="Arial Unicode MS"/>
              </a:rPr>
              <a:t> </a:t>
            </a:r>
            <a:r>
              <a:rPr sz="2800" dirty="0">
                <a:cs typeface="Arial Unicode MS"/>
              </a:rPr>
              <a:t>con</a:t>
            </a:r>
            <a:r>
              <a:rPr sz="2800" spc="75" dirty="0">
                <a:cs typeface="Arial Unicode MS"/>
              </a:rPr>
              <a:t> </a:t>
            </a:r>
            <a:r>
              <a:rPr sz="2800" dirty="0">
                <a:cs typeface="Arial Unicode MS"/>
              </a:rPr>
              <a:t>selectividad,</a:t>
            </a:r>
            <a:r>
              <a:rPr sz="2800" spc="79" dirty="0">
                <a:cs typeface="Arial Unicode MS"/>
              </a:rPr>
              <a:t> </a:t>
            </a:r>
            <a:r>
              <a:rPr sz="2800" dirty="0">
                <a:cs typeface="Arial Unicode MS"/>
              </a:rPr>
              <a:t>sensibilidad</a:t>
            </a:r>
            <a:r>
              <a:rPr sz="2800" spc="75" dirty="0">
                <a:cs typeface="Arial Unicode MS"/>
              </a:rPr>
              <a:t> </a:t>
            </a:r>
            <a:r>
              <a:rPr sz="2800" dirty="0">
                <a:cs typeface="Arial Unicode MS"/>
              </a:rPr>
              <a:t>y</a:t>
            </a:r>
            <a:r>
              <a:rPr sz="2800" spc="75" dirty="0">
                <a:cs typeface="Arial Unicode MS"/>
              </a:rPr>
              <a:t> </a:t>
            </a:r>
            <a:r>
              <a:rPr sz="2800" dirty="0">
                <a:cs typeface="Arial Unicode MS"/>
              </a:rPr>
              <a:t>velocidad,</a:t>
            </a:r>
            <a:r>
              <a:rPr sz="2800" spc="79" dirty="0">
                <a:cs typeface="Arial Unicode MS"/>
              </a:rPr>
              <a:t> </a:t>
            </a:r>
            <a:r>
              <a:rPr sz="2800" spc="-12" dirty="0">
                <a:cs typeface="Arial Unicode MS"/>
              </a:rPr>
              <a:t>para </a:t>
            </a:r>
            <a:r>
              <a:rPr sz="2800" dirty="0">
                <a:cs typeface="Arial Unicode MS"/>
              </a:rPr>
              <a:t>dar</a:t>
            </a:r>
            <a:r>
              <a:rPr sz="2800" spc="56" dirty="0">
                <a:cs typeface="Arial Unicode MS"/>
              </a:rPr>
              <a:t> </a:t>
            </a:r>
            <a:r>
              <a:rPr sz="2800" dirty="0">
                <a:cs typeface="Arial Unicode MS"/>
              </a:rPr>
              <a:t>un</a:t>
            </a:r>
            <a:r>
              <a:rPr sz="2800" spc="56" dirty="0">
                <a:cs typeface="Arial Unicode MS"/>
              </a:rPr>
              <a:t> </a:t>
            </a:r>
            <a:r>
              <a:rPr sz="2800" dirty="0">
                <a:cs typeface="Arial Unicode MS"/>
              </a:rPr>
              <a:t>disparo</a:t>
            </a:r>
            <a:r>
              <a:rPr sz="2800" spc="56" dirty="0">
                <a:cs typeface="Arial Unicode MS"/>
              </a:rPr>
              <a:t> </a:t>
            </a:r>
            <a:r>
              <a:rPr sz="2800" dirty="0">
                <a:cs typeface="Arial Unicode MS"/>
              </a:rPr>
              <a:t>adecuado</a:t>
            </a:r>
            <a:r>
              <a:rPr sz="2800" spc="56" dirty="0">
                <a:cs typeface="Arial Unicode MS"/>
              </a:rPr>
              <a:t> </a:t>
            </a:r>
            <a:r>
              <a:rPr sz="2800" dirty="0">
                <a:cs typeface="Arial Unicode MS"/>
              </a:rPr>
              <a:t>por</a:t>
            </a:r>
            <a:r>
              <a:rPr sz="2800" spc="56" dirty="0">
                <a:cs typeface="Arial Unicode MS"/>
              </a:rPr>
              <a:t> </a:t>
            </a:r>
            <a:r>
              <a:rPr sz="2800" dirty="0">
                <a:cs typeface="Arial Unicode MS"/>
              </a:rPr>
              <a:t>la</a:t>
            </a:r>
            <a:r>
              <a:rPr sz="2800" spc="60" dirty="0">
                <a:cs typeface="Arial Unicode MS"/>
              </a:rPr>
              <a:t> </a:t>
            </a:r>
            <a:r>
              <a:rPr sz="2800" dirty="0">
                <a:cs typeface="Arial Unicode MS"/>
              </a:rPr>
              <a:t>falla</a:t>
            </a:r>
            <a:r>
              <a:rPr sz="2800" spc="56" dirty="0">
                <a:cs typeface="Arial Unicode MS"/>
              </a:rPr>
              <a:t> </a:t>
            </a:r>
            <a:r>
              <a:rPr sz="2800" dirty="0">
                <a:cs typeface="Arial Unicode MS"/>
              </a:rPr>
              <a:t>en</a:t>
            </a:r>
            <a:r>
              <a:rPr sz="2800" spc="56" dirty="0">
                <a:cs typeface="Arial Unicode MS"/>
              </a:rPr>
              <a:t> </a:t>
            </a:r>
            <a:r>
              <a:rPr sz="2800" dirty="0">
                <a:cs typeface="Arial Unicode MS"/>
              </a:rPr>
              <a:t>su</a:t>
            </a:r>
            <a:r>
              <a:rPr sz="2800" spc="56" dirty="0">
                <a:cs typeface="Arial Unicode MS"/>
              </a:rPr>
              <a:t> </a:t>
            </a:r>
            <a:r>
              <a:rPr sz="2800" spc="-6" dirty="0">
                <a:cs typeface="Arial Unicode MS"/>
              </a:rPr>
              <a:t>zona.</a:t>
            </a:r>
            <a:endParaRPr sz="2800" dirty="0">
              <a:cs typeface="Arial Unicode MS"/>
            </a:endParaRPr>
          </a:p>
          <a:p>
            <a:pPr marL="77774" indent="-69838" algn="just">
              <a:spcBef>
                <a:spcPts val="90"/>
              </a:spcBef>
              <a:buAutoNum type="arabicPeriod" startAt="8"/>
              <a:tabLst>
                <a:tab pos="77774" algn="l"/>
              </a:tabLst>
            </a:pPr>
            <a:r>
              <a:rPr sz="2800" b="1" spc="-6" dirty="0">
                <a:cs typeface="Arial Unicode MS"/>
              </a:rPr>
              <a:t>Sensibilidad</a:t>
            </a:r>
            <a:endParaRPr sz="2800" b="1" dirty="0">
              <a:cs typeface="Arial Unicode MS"/>
            </a:endParaRPr>
          </a:p>
          <a:p>
            <a:pPr marL="7936" marR="18649" indent="110311" algn="just">
              <a:spcBef>
                <a:spcPts val="381"/>
              </a:spcBef>
            </a:pPr>
            <a:r>
              <a:rPr sz="2800" dirty="0">
                <a:cs typeface="Arial Unicode MS"/>
              </a:rPr>
              <a:t>La</a:t>
            </a:r>
            <a:r>
              <a:rPr sz="2800" spc="79" dirty="0">
                <a:cs typeface="Arial Unicode MS"/>
              </a:rPr>
              <a:t> </a:t>
            </a:r>
            <a:r>
              <a:rPr sz="2800" dirty="0">
                <a:cs typeface="Arial Unicode MS"/>
              </a:rPr>
              <a:t>sensibilidad</a:t>
            </a:r>
            <a:r>
              <a:rPr sz="2800" spc="79" dirty="0">
                <a:cs typeface="Arial Unicode MS"/>
              </a:rPr>
              <a:t> </a:t>
            </a:r>
            <a:r>
              <a:rPr sz="2800" dirty="0">
                <a:cs typeface="Arial Unicode MS"/>
              </a:rPr>
              <a:t>es</a:t>
            </a:r>
            <a:r>
              <a:rPr sz="2800" spc="79" dirty="0">
                <a:cs typeface="Arial Unicode MS"/>
              </a:rPr>
              <a:t> </a:t>
            </a:r>
            <a:r>
              <a:rPr sz="2800" dirty="0">
                <a:cs typeface="Arial Unicode MS"/>
              </a:rPr>
              <a:t>fundamental</a:t>
            </a:r>
            <a:r>
              <a:rPr sz="2800" spc="79" dirty="0">
                <a:cs typeface="Arial Unicode MS"/>
              </a:rPr>
              <a:t> </a:t>
            </a:r>
            <a:r>
              <a:rPr sz="2800" dirty="0">
                <a:cs typeface="Arial Unicode MS"/>
              </a:rPr>
              <a:t>para</a:t>
            </a:r>
            <a:r>
              <a:rPr sz="2800" spc="79" dirty="0">
                <a:cs typeface="Arial Unicode MS"/>
              </a:rPr>
              <a:t> </a:t>
            </a:r>
            <a:r>
              <a:rPr sz="2800" dirty="0">
                <a:cs typeface="Arial Unicode MS"/>
              </a:rPr>
              <a:t>poder</a:t>
            </a:r>
            <a:r>
              <a:rPr sz="2800" spc="79" dirty="0">
                <a:cs typeface="Arial Unicode MS"/>
              </a:rPr>
              <a:t> </a:t>
            </a:r>
            <a:r>
              <a:rPr sz="2800" dirty="0">
                <a:cs typeface="Arial Unicode MS"/>
              </a:rPr>
              <a:t>detectar</a:t>
            </a:r>
            <a:r>
              <a:rPr sz="2800" spc="79" dirty="0">
                <a:cs typeface="Arial Unicode MS"/>
              </a:rPr>
              <a:t> </a:t>
            </a:r>
            <a:r>
              <a:rPr sz="2800" dirty="0">
                <a:cs typeface="Arial Unicode MS"/>
              </a:rPr>
              <a:t>fallas.</a:t>
            </a:r>
            <a:r>
              <a:rPr sz="2800" spc="79" dirty="0">
                <a:cs typeface="Arial Unicode MS"/>
              </a:rPr>
              <a:t> </a:t>
            </a:r>
            <a:r>
              <a:rPr sz="2800" dirty="0">
                <a:cs typeface="Arial Unicode MS"/>
              </a:rPr>
              <a:t>Hay</a:t>
            </a:r>
            <a:r>
              <a:rPr sz="2800" spc="79" dirty="0">
                <a:cs typeface="Arial Unicode MS"/>
              </a:rPr>
              <a:t> </a:t>
            </a:r>
            <a:r>
              <a:rPr sz="2800" spc="-12" dirty="0">
                <a:cs typeface="Arial Unicode MS"/>
              </a:rPr>
              <a:t>tres </a:t>
            </a:r>
            <a:r>
              <a:rPr sz="2800" dirty="0">
                <a:cs typeface="Arial Unicode MS"/>
              </a:rPr>
              <a:t>componentes</a:t>
            </a:r>
            <a:r>
              <a:rPr sz="2800" spc="103" dirty="0">
                <a:cs typeface="Arial Unicode MS"/>
              </a:rPr>
              <a:t> </a:t>
            </a:r>
            <a:r>
              <a:rPr sz="2800" dirty="0">
                <a:cs typeface="Arial Unicode MS"/>
              </a:rPr>
              <a:t>independientes</a:t>
            </a:r>
            <a:r>
              <a:rPr sz="2800" spc="103" dirty="0">
                <a:cs typeface="Arial Unicode MS"/>
              </a:rPr>
              <a:t> </a:t>
            </a:r>
            <a:r>
              <a:rPr sz="2800" dirty="0">
                <a:cs typeface="Arial Unicode MS"/>
              </a:rPr>
              <a:t>para</a:t>
            </a:r>
            <a:r>
              <a:rPr sz="2800" spc="107" dirty="0">
                <a:cs typeface="Arial Unicode MS"/>
              </a:rPr>
              <a:t> </a:t>
            </a:r>
            <a:r>
              <a:rPr sz="2800" dirty="0">
                <a:cs typeface="Arial Unicode MS"/>
              </a:rPr>
              <a:t>las</a:t>
            </a:r>
            <a:r>
              <a:rPr sz="2800" spc="103" dirty="0">
                <a:cs typeface="Arial Unicode MS"/>
              </a:rPr>
              <a:t> </a:t>
            </a:r>
            <a:r>
              <a:rPr lang="es-ES" sz="2800" dirty="0" smtClean="0">
                <a:cs typeface="Arial Unicode MS"/>
              </a:rPr>
              <a:t>magnitudes</a:t>
            </a:r>
            <a:r>
              <a:rPr sz="2800" spc="107" dirty="0" smtClean="0">
                <a:cs typeface="Arial Unicode MS"/>
              </a:rPr>
              <a:t> </a:t>
            </a:r>
            <a:r>
              <a:rPr sz="2800" dirty="0">
                <a:cs typeface="Arial Unicode MS"/>
              </a:rPr>
              <a:t>de</a:t>
            </a:r>
            <a:r>
              <a:rPr sz="2800" spc="103" dirty="0">
                <a:cs typeface="Arial Unicode MS"/>
              </a:rPr>
              <a:t> </a:t>
            </a:r>
            <a:r>
              <a:rPr sz="2800" dirty="0">
                <a:cs typeface="Arial Unicode MS"/>
              </a:rPr>
              <a:t>entrada</a:t>
            </a:r>
            <a:r>
              <a:rPr sz="2800" spc="107" dirty="0">
                <a:cs typeface="Arial Unicode MS"/>
              </a:rPr>
              <a:t> </a:t>
            </a:r>
            <a:r>
              <a:rPr sz="2800" dirty="0">
                <a:cs typeface="Arial Unicode MS"/>
              </a:rPr>
              <a:t>medidas</a:t>
            </a:r>
            <a:r>
              <a:rPr sz="2800" spc="103" dirty="0">
                <a:cs typeface="Arial Unicode MS"/>
              </a:rPr>
              <a:t> </a:t>
            </a:r>
            <a:r>
              <a:rPr sz="2800" dirty="0">
                <a:cs typeface="Arial Unicode MS"/>
              </a:rPr>
              <a:t>para</a:t>
            </a:r>
            <a:r>
              <a:rPr sz="2800" spc="107" dirty="0">
                <a:cs typeface="Arial Unicode MS"/>
              </a:rPr>
              <a:t> </a:t>
            </a:r>
            <a:r>
              <a:rPr sz="2800" spc="-16" dirty="0">
                <a:cs typeface="Arial Unicode MS"/>
              </a:rPr>
              <a:t>el </a:t>
            </a:r>
            <a:r>
              <a:rPr sz="2800" dirty="0">
                <a:cs typeface="Arial Unicode MS"/>
              </a:rPr>
              <a:t>relé:</a:t>
            </a:r>
            <a:r>
              <a:rPr sz="2800" spc="81" dirty="0">
                <a:cs typeface="Arial Unicode MS"/>
              </a:rPr>
              <a:t> </a:t>
            </a:r>
            <a:r>
              <a:rPr sz="2800" dirty="0">
                <a:cs typeface="Arial Unicode MS"/>
              </a:rPr>
              <a:t>exactitud,</a:t>
            </a:r>
            <a:r>
              <a:rPr sz="2800" spc="81" dirty="0">
                <a:cs typeface="Arial Unicode MS"/>
              </a:rPr>
              <a:t> </a:t>
            </a:r>
            <a:r>
              <a:rPr sz="2800" dirty="0">
                <a:cs typeface="Arial Unicode MS"/>
              </a:rPr>
              <a:t>precisión</a:t>
            </a:r>
            <a:r>
              <a:rPr sz="2800" spc="81" dirty="0">
                <a:cs typeface="Arial Unicode MS"/>
              </a:rPr>
              <a:t> </a:t>
            </a:r>
            <a:r>
              <a:rPr sz="2800" dirty="0">
                <a:cs typeface="Arial Unicode MS"/>
              </a:rPr>
              <a:t>y</a:t>
            </a:r>
            <a:r>
              <a:rPr sz="2800" spc="81" dirty="0">
                <a:cs typeface="Arial Unicode MS"/>
              </a:rPr>
              <a:t> </a:t>
            </a:r>
            <a:r>
              <a:rPr sz="2800" spc="-6" dirty="0" err="1">
                <a:cs typeface="Arial Unicode MS"/>
              </a:rPr>
              <a:t>resolución</a:t>
            </a:r>
            <a:r>
              <a:rPr sz="2800" spc="-6" dirty="0" smtClean="0">
                <a:cs typeface="Arial Unicode MS"/>
              </a:rPr>
              <a:t>.</a:t>
            </a:r>
            <a:endParaRPr lang="es-ES" sz="2800" spc="-6" dirty="0" smtClean="0">
              <a:cs typeface="Arial Unicode MS"/>
            </a:endParaRPr>
          </a:p>
          <a:p>
            <a:pPr marL="7936" marR="18649" indent="110311" algn="just">
              <a:spcBef>
                <a:spcPts val="381"/>
              </a:spcBef>
            </a:pPr>
            <a:endParaRPr lang="es-ES" sz="2800" spc="-6" dirty="0" smtClean="0">
              <a:cs typeface="Arial Unicode MS"/>
            </a:endParaRPr>
          </a:p>
          <a:p>
            <a:pPr marL="7936" algn="just">
              <a:spcBef>
                <a:spcPts val="62"/>
              </a:spcBef>
            </a:pPr>
            <a:r>
              <a:rPr lang="es-ES" sz="2800" b="1" dirty="0" smtClean="0">
                <a:cs typeface="Arial Unicode MS"/>
              </a:rPr>
              <a:t>18.3.2</a:t>
            </a:r>
            <a:r>
              <a:rPr lang="es-ES" sz="2800" b="1" spc="-6" dirty="0" smtClean="0">
                <a:cs typeface="Arial Unicode MS"/>
              </a:rPr>
              <a:t> </a:t>
            </a:r>
            <a:r>
              <a:rPr lang="es-ES" sz="2800" b="1" spc="-22" dirty="0" smtClean="0">
                <a:cs typeface="Arial Unicode MS"/>
              </a:rPr>
              <a:t>ZONAS</a:t>
            </a:r>
            <a:r>
              <a:rPr lang="es-ES" sz="2800" b="1" spc="-6" dirty="0" smtClean="0">
                <a:cs typeface="Arial Unicode MS"/>
              </a:rPr>
              <a:t> </a:t>
            </a:r>
            <a:r>
              <a:rPr lang="es-ES" sz="2800" b="1" spc="-41" dirty="0" smtClean="0">
                <a:cs typeface="Arial Unicode MS"/>
              </a:rPr>
              <a:t>DE</a:t>
            </a:r>
            <a:r>
              <a:rPr lang="es-ES" sz="2800" b="1" spc="-3" dirty="0" smtClean="0">
                <a:cs typeface="Arial Unicode MS"/>
              </a:rPr>
              <a:t> </a:t>
            </a:r>
            <a:r>
              <a:rPr lang="es-ES" sz="2800" b="1" spc="-6" dirty="0" smtClean="0">
                <a:cs typeface="Arial Unicode MS"/>
              </a:rPr>
              <a:t>PROTECCIÓN</a:t>
            </a:r>
          </a:p>
          <a:p>
            <a:pPr marL="7936" marR="49997" algn="just">
              <a:spcBef>
                <a:spcPts val="350"/>
              </a:spcBef>
            </a:pPr>
            <a:r>
              <a:rPr lang="es-ES" sz="2800" dirty="0" smtClean="0">
                <a:cs typeface="Arial Unicode MS"/>
              </a:rPr>
              <a:t>La</a:t>
            </a:r>
            <a:r>
              <a:rPr lang="es-ES" sz="2800" spc="66" dirty="0" smtClean="0">
                <a:cs typeface="Arial Unicode MS"/>
              </a:rPr>
              <a:t> </a:t>
            </a:r>
            <a:r>
              <a:rPr lang="es-ES" sz="2800" dirty="0" smtClean="0">
                <a:cs typeface="Arial Unicode MS"/>
              </a:rPr>
              <a:t>filosofía</a:t>
            </a:r>
            <a:r>
              <a:rPr lang="es-ES" sz="2800" spc="66" dirty="0" smtClean="0">
                <a:cs typeface="Arial Unicode MS"/>
              </a:rPr>
              <a:t> </a:t>
            </a:r>
            <a:r>
              <a:rPr lang="es-ES" sz="2800" dirty="0" smtClean="0">
                <a:cs typeface="Arial Unicode MS"/>
              </a:rPr>
              <a:t>general</a:t>
            </a:r>
            <a:r>
              <a:rPr lang="es-ES" sz="2800" spc="66" dirty="0" smtClean="0">
                <a:cs typeface="Arial Unicode MS"/>
              </a:rPr>
              <a:t> </a:t>
            </a:r>
            <a:r>
              <a:rPr lang="es-ES" sz="2800" dirty="0" smtClean="0">
                <a:cs typeface="Arial Unicode MS"/>
              </a:rPr>
              <a:t>de</a:t>
            </a:r>
            <a:r>
              <a:rPr lang="es-ES" sz="2800" spc="66" dirty="0" smtClean="0">
                <a:cs typeface="Arial Unicode MS"/>
              </a:rPr>
              <a:t> </a:t>
            </a:r>
            <a:r>
              <a:rPr lang="es-ES" sz="2800" dirty="0" smtClean="0">
                <a:cs typeface="Arial Unicode MS"/>
              </a:rPr>
              <a:t>protección</a:t>
            </a:r>
            <a:r>
              <a:rPr lang="es-ES" sz="2800" spc="69" dirty="0" smtClean="0">
                <a:cs typeface="Arial Unicode MS"/>
              </a:rPr>
              <a:t> </a:t>
            </a:r>
            <a:r>
              <a:rPr lang="es-ES" sz="2800" dirty="0" smtClean="0">
                <a:cs typeface="Arial Unicode MS"/>
              </a:rPr>
              <a:t>es</a:t>
            </a:r>
            <a:r>
              <a:rPr lang="es-ES" sz="2800" spc="66" dirty="0" smtClean="0">
                <a:cs typeface="Arial Unicode MS"/>
              </a:rPr>
              <a:t> </a:t>
            </a:r>
            <a:r>
              <a:rPr lang="es-ES" sz="2800" dirty="0" smtClean="0">
                <a:cs typeface="Arial Unicode MS"/>
              </a:rPr>
              <a:t>dividir</a:t>
            </a:r>
            <a:r>
              <a:rPr lang="es-ES" sz="2800" spc="66" dirty="0" smtClean="0">
                <a:cs typeface="Arial Unicode MS"/>
              </a:rPr>
              <a:t> </a:t>
            </a:r>
            <a:r>
              <a:rPr lang="es-ES" sz="2800" dirty="0" smtClean="0">
                <a:cs typeface="Arial Unicode MS"/>
              </a:rPr>
              <a:t>el</a:t>
            </a:r>
            <a:r>
              <a:rPr lang="es-ES" sz="2800" spc="66" dirty="0" smtClean="0">
                <a:cs typeface="Arial Unicode MS"/>
              </a:rPr>
              <a:t> </a:t>
            </a:r>
            <a:r>
              <a:rPr lang="es-ES" sz="2800" dirty="0" smtClean="0">
                <a:cs typeface="Arial Unicode MS"/>
              </a:rPr>
              <a:t>sistema</a:t>
            </a:r>
            <a:r>
              <a:rPr lang="es-ES" sz="2800" spc="69" dirty="0" smtClean="0">
                <a:cs typeface="Arial Unicode MS"/>
              </a:rPr>
              <a:t> </a:t>
            </a:r>
            <a:r>
              <a:rPr lang="es-ES" sz="2800" dirty="0" smtClean="0">
                <a:cs typeface="Arial Unicode MS"/>
              </a:rPr>
              <a:t>eléctrico</a:t>
            </a:r>
            <a:r>
              <a:rPr lang="es-ES" sz="2800" spc="66" dirty="0" smtClean="0">
                <a:cs typeface="Arial Unicode MS"/>
              </a:rPr>
              <a:t> </a:t>
            </a:r>
            <a:r>
              <a:rPr lang="es-ES" sz="2800" dirty="0" smtClean="0">
                <a:cs typeface="Arial Unicode MS"/>
              </a:rPr>
              <a:t>en</a:t>
            </a:r>
            <a:r>
              <a:rPr lang="es-ES" sz="2800" spc="66" dirty="0" smtClean="0">
                <a:cs typeface="Arial Unicode MS"/>
              </a:rPr>
              <a:t> </a:t>
            </a:r>
            <a:r>
              <a:rPr lang="es-ES" sz="2800" spc="-6" dirty="0" smtClean="0">
                <a:cs typeface="Arial Unicode MS"/>
              </a:rPr>
              <a:t>zonas </a:t>
            </a:r>
            <a:r>
              <a:rPr lang="es-ES" sz="2800" dirty="0" smtClean="0">
                <a:cs typeface="Arial Unicode MS"/>
              </a:rPr>
              <a:t>protectoras</a:t>
            </a:r>
            <a:r>
              <a:rPr lang="es-ES" sz="2800" spc="122" dirty="0" smtClean="0">
                <a:cs typeface="Arial Unicode MS"/>
              </a:rPr>
              <a:t> </a:t>
            </a:r>
            <a:r>
              <a:rPr lang="es-ES" sz="2800" dirty="0" smtClean="0">
                <a:cs typeface="Arial Unicode MS"/>
              </a:rPr>
              <a:t>que</a:t>
            </a:r>
            <a:r>
              <a:rPr lang="es-ES" sz="2800" spc="122" dirty="0" smtClean="0">
                <a:cs typeface="Arial Unicode MS"/>
              </a:rPr>
              <a:t> </a:t>
            </a:r>
            <a:r>
              <a:rPr lang="es-ES" sz="2800" dirty="0" smtClean="0">
                <a:cs typeface="Arial Unicode MS"/>
              </a:rPr>
              <a:t>puedan</a:t>
            </a:r>
            <a:r>
              <a:rPr lang="es-ES" sz="2800" spc="122" dirty="0" smtClean="0">
                <a:cs typeface="Arial Unicode MS"/>
              </a:rPr>
              <a:t> </a:t>
            </a:r>
            <a:r>
              <a:rPr lang="es-ES" sz="2800" dirty="0" smtClean="0">
                <a:cs typeface="Arial Unicode MS"/>
              </a:rPr>
              <a:t>protegerse</a:t>
            </a:r>
            <a:r>
              <a:rPr lang="es-ES" sz="2800" spc="125" dirty="0" smtClean="0">
                <a:cs typeface="Arial Unicode MS"/>
              </a:rPr>
              <a:t> </a:t>
            </a:r>
            <a:r>
              <a:rPr lang="es-ES" sz="2800" dirty="0" smtClean="0">
                <a:cs typeface="Arial Unicode MS"/>
              </a:rPr>
              <a:t>adecuadamente</a:t>
            </a:r>
            <a:r>
              <a:rPr lang="es-ES" sz="2800" spc="122" dirty="0" smtClean="0">
                <a:cs typeface="Arial Unicode MS"/>
              </a:rPr>
              <a:t> </a:t>
            </a:r>
            <a:r>
              <a:rPr lang="es-ES" sz="2800" dirty="0" smtClean="0">
                <a:cs typeface="Arial Unicode MS"/>
              </a:rPr>
              <a:t>con</a:t>
            </a:r>
            <a:r>
              <a:rPr lang="es-ES" sz="2800" spc="122" dirty="0" smtClean="0">
                <a:cs typeface="Arial Unicode MS"/>
              </a:rPr>
              <a:t> </a:t>
            </a:r>
            <a:r>
              <a:rPr lang="es-ES" sz="2800" spc="31" dirty="0" smtClean="0">
                <a:cs typeface="Arial Unicode MS"/>
              </a:rPr>
              <a:t>un</a:t>
            </a:r>
            <a:r>
              <a:rPr lang="es-ES" sz="2800" spc="125" dirty="0" smtClean="0">
                <a:cs typeface="Arial Unicode MS"/>
              </a:rPr>
              <a:t> </a:t>
            </a:r>
            <a:r>
              <a:rPr lang="es-ES" sz="2800" dirty="0" smtClean="0">
                <a:cs typeface="Arial Unicode MS"/>
              </a:rPr>
              <a:t>número</a:t>
            </a:r>
            <a:r>
              <a:rPr lang="es-ES" sz="2800" spc="122" dirty="0" smtClean="0">
                <a:cs typeface="Arial Unicode MS"/>
              </a:rPr>
              <a:t> </a:t>
            </a:r>
            <a:r>
              <a:rPr lang="es-ES" sz="2800" spc="-6" dirty="0" smtClean="0">
                <a:cs typeface="Arial Unicode MS"/>
              </a:rPr>
              <a:t>mínimo </a:t>
            </a:r>
            <a:r>
              <a:rPr lang="es-ES" sz="2800" dirty="0" smtClean="0">
                <a:cs typeface="Arial Unicode MS"/>
              </a:rPr>
              <a:t>de</a:t>
            </a:r>
            <a:r>
              <a:rPr lang="es-ES" sz="2800" spc="16" dirty="0" smtClean="0">
                <a:cs typeface="Arial Unicode MS"/>
              </a:rPr>
              <a:t> </a:t>
            </a:r>
            <a:r>
              <a:rPr lang="es-ES" sz="2800" spc="-6" dirty="0" smtClean="0">
                <a:cs typeface="Arial Unicode MS"/>
              </a:rPr>
              <a:t>desconexiones.</a:t>
            </a:r>
            <a:endParaRPr lang="es-ES" sz="2800" dirty="0" smtClean="0">
              <a:cs typeface="Arial Unicode MS"/>
            </a:endParaRPr>
          </a:p>
          <a:p>
            <a:pPr marL="7936" marR="3174" indent="110311" algn="just">
              <a:spcBef>
                <a:spcPts val="37"/>
              </a:spcBef>
            </a:pPr>
            <a:r>
              <a:rPr lang="es-ES" sz="2800" spc="-6" dirty="0" smtClean="0">
                <a:cs typeface="Arial Unicode MS"/>
              </a:rPr>
              <a:t>Estas</a:t>
            </a:r>
            <a:r>
              <a:rPr lang="es-ES" sz="2800" spc="75" dirty="0" smtClean="0">
                <a:cs typeface="Arial Unicode MS"/>
              </a:rPr>
              <a:t> </a:t>
            </a:r>
            <a:r>
              <a:rPr lang="es-ES" sz="2800" dirty="0" smtClean="0">
                <a:cs typeface="Arial Unicode MS"/>
              </a:rPr>
              <a:t>zonas</a:t>
            </a:r>
            <a:r>
              <a:rPr lang="es-ES" sz="2800" spc="75" dirty="0" smtClean="0">
                <a:cs typeface="Arial Unicode MS"/>
              </a:rPr>
              <a:t> </a:t>
            </a:r>
            <a:r>
              <a:rPr lang="es-ES" sz="2800" dirty="0" smtClean="0">
                <a:cs typeface="Arial Unicode MS"/>
              </a:rPr>
              <a:t>se</a:t>
            </a:r>
            <a:r>
              <a:rPr lang="es-ES" sz="2800" spc="75" dirty="0" smtClean="0">
                <a:cs typeface="Arial Unicode MS"/>
              </a:rPr>
              <a:t> </a:t>
            </a:r>
            <a:r>
              <a:rPr lang="es-ES" sz="2800" dirty="0" smtClean="0">
                <a:cs typeface="Arial Unicode MS"/>
              </a:rPr>
              <a:t>superponen</a:t>
            </a:r>
            <a:r>
              <a:rPr lang="es-ES" sz="2800" spc="79" dirty="0" smtClean="0">
                <a:cs typeface="Arial Unicode MS"/>
              </a:rPr>
              <a:t> </a:t>
            </a:r>
            <a:r>
              <a:rPr lang="es-ES" sz="2800" dirty="0" smtClean="0">
                <a:cs typeface="Arial Unicode MS"/>
              </a:rPr>
              <a:t>para</a:t>
            </a:r>
            <a:r>
              <a:rPr lang="es-ES" sz="2800" spc="75" dirty="0" smtClean="0">
                <a:cs typeface="Arial Unicode MS"/>
              </a:rPr>
              <a:t> </a:t>
            </a:r>
            <a:r>
              <a:rPr lang="es-ES" sz="2800" dirty="0" smtClean="0">
                <a:cs typeface="Arial Unicode MS"/>
              </a:rPr>
              <a:t>evitar</a:t>
            </a:r>
            <a:r>
              <a:rPr lang="es-ES" sz="2800" spc="75" dirty="0" smtClean="0">
                <a:cs typeface="Arial Unicode MS"/>
              </a:rPr>
              <a:t> </a:t>
            </a:r>
            <a:r>
              <a:rPr lang="es-ES" sz="2800" dirty="0" smtClean="0">
                <a:cs typeface="Arial Unicode MS"/>
              </a:rPr>
              <a:t>cualquier</a:t>
            </a:r>
            <a:r>
              <a:rPr lang="es-ES" sz="2800" spc="79" dirty="0" smtClean="0">
                <a:cs typeface="Arial Unicode MS"/>
              </a:rPr>
              <a:t> </a:t>
            </a:r>
            <a:r>
              <a:rPr lang="es-ES" sz="2800" dirty="0" smtClean="0">
                <a:cs typeface="Arial Unicode MS"/>
              </a:rPr>
              <a:t>posibilidad</a:t>
            </a:r>
            <a:r>
              <a:rPr lang="es-ES" sz="2800" spc="75" dirty="0" smtClean="0">
                <a:cs typeface="Arial Unicode MS"/>
              </a:rPr>
              <a:t> </a:t>
            </a:r>
            <a:r>
              <a:rPr lang="es-ES" sz="2800" dirty="0" smtClean="0">
                <a:cs typeface="Arial Unicode MS"/>
              </a:rPr>
              <a:t>de</a:t>
            </a:r>
            <a:r>
              <a:rPr lang="es-ES" sz="2800" spc="75" dirty="0" smtClean="0">
                <a:cs typeface="Arial Unicode MS"/>
              </a:rPr>
              <a:t> </a:t>
            </a:r>
            <a:r>
              <a:rPr lang="es-ES" sz="2800" spc="-6" dirty="0" smtClean="0">
                <a:cs typeface="Arial Unicode MS"/>
              </a:rPr>
              <a:t>áreas </a:t>
            </a:r>
            <a:r>
              <a:rPr lang="es-ES" sz="2800" dirty="0" smtClean="0">
                <a:cs typeface="Arial Unicode MS"/>
              </a:rPr>
              <a:t>desprotegidas</a:t>
            </a:r>
            <a:r>
              <a:rPr lang="es-ES" sz="2800" spc="60" dirty="0" smtClean="0">
                <a:cs typeface="Arial Unicode MS"/>
              </a:rPr>
              <a:t> </a:t>
            </a:r>
            <a:r>
              <a:rPr lang="es-ES" sz="2800" dirty="0" smtClean="0">
                <a:cs typeface="Arial Unicode MS"/>
              </a:rPr>
              <a:t>en</a:t>
            </a:r>
            <a:r>
              <a:rPr lang="es-ES" sz="2800" spc="62" dirty="0" smtClean="0">
                <a:cs typeface="Arial Unicode MS"/>
              </a:rPr>
              <a:t> </a:t>
            </a:r>
            <a:r>
              <a:rPr lang="es-ES" sz="2800" dirty="0" smtClean="0">
                <a:cs typeface="Arial Unicode MS"/>
              </a:rPr>
              <a:t>el</a:t>
            </a:r>
            <a:r>
              <a:rPr lang="es-ES" sz="2800" spc="62" dirty="0" smtClean="0">
                <a:cs typeface="Arial Unicode MS"/>
              </a:rPr>
              <a:t> </a:t>
            </a:r>
            <a:r>
              <a:rPr lang="es-ES" sz="2800" dirty="0" smtClean="0">
                <a:cs typeface="Arial Unicode MS"/>
              </a:rPr>
              <a:t>sistema</a:t>
            </a:r>
            <a:r>
              <a:rPr lang="es-ES" sz="2800" spc="62" dirty="0" smtClean="0">
                <a:cs typeface="Arial Unicode MS"/>
              </a:rPr>
              <a:t> </a:t>
            </a:r>
            <a:r>
              <a:rPr lang="es-ES" sz="2800" dirty="0" smtClean="0">
                <a:cs typeface="Arial Unicode MS"/>
              </a:rPr>
              <a:t>eléctrico</a:t>
            </a:r>
            <a:r>
              <a:rPr lang="es-ES" sz="2800" spc="62" dirty="0" smtClean="0">
                <a:cs typeface="Arial Unicode MS"/>
              </a:rPr>
              <a:t> </a:t>
            </a:r>
            <a:r>
              <a:rPr lang="es-ES" sz="2800" dirty="0" smtClean="0">
                <a:cs typeface="Arial Unicode MS"/>
              </a:rPr>
              <a:t>y</a:t>
            </a:r>
            <a:r>
              <a:rPr lang="es-ES" sz="2800" spc="60" dirty="0" smtClean="0">
                <a:cs typeface="Arial Unicode MS"/>
              </a:rPr>
              <a:t> </a:t>
            </a:r>
            <a:r>
              <a:rPr lang="es-ES" sz="2800" dirty="0" smtClean="0">
                <a:cs typeface="Arial Unicode MS"/>
              </a:rPr>
              <a:t>se</a:t>
            </a:r>
            <a:r>
              <a:rPr lang="es-ES" sz="2800" spc="62" dirty="0" smtClean="0">
                <a:cs typeface="Arial Unicode MS"/>
              </a:rPr>
              <a:t> </a:t>
            </a:r>
            <a:r>
              <a:rPr lang="es-ES" sz="2800" dirty="0" smtClean="0">
                <a:cs typeface="Arial Unicode MS"/>
              </a:rPr>
              <a:t>pueden</a:t>
            </a:r>
            <a:r>
              <a:rPr lang="es-ES" sz="2800" spc="62" dirty="0" smtClean="0">
                <a:cs typeface="Arial Unicode MS"/>
              </a:rPr>
              <a:t> </a:t>
            </a:r>
            <a:r>
              <a:rPr lang="es-ES" sz="2800" dirty="0" smtClean="0">
                <a:cs typeface="Arial Unicode MS"/>
              </a:rPr>
              <a:t>dividir</a:t>
            </a:r>
            <a:r>
              <a:rPr lang="es-ES" sz="2800" spc="62" dirty="0" smtClean="0">
                <a:cs typeface="Arial Unicode MS"/>
              </a:rPr>
              <a:t> </a:t>
            </a:r>
            <a:r>
              <a:rPr lang="es-ES" sz="2800" dirty="0" smtClean="0">
                <a:cs typeface="Arial Unicode MS"/>
              </a:rPr>
              <a:t>en</a:t>
            </a:r>
            <a:r>
              <a:rPr lang="es-ES" sz="2800" spc="62" dirty="0" smtClean="0">
                <a:cs typeface="Arial Unicode MS"/>
              </a:rPr>
              <a:t> </a:t>
            </a:r>
            <a:r>
              <a:rPr lang="es-ES" sz="2800" dirty="0" smtClean="0">
                <a:cs typeface="Arial Unicode MS"/>
              </a:rPr>
              <a:t>las</a:t>
            </a:r>
            <a:r>
              <a:rPr lang="es-ES" sz="2800" spc="62" dirty="0" smtClean="0">
                <a:cs typeface="Arial Unicode MS"/>
              </a:rPr>
              <a:t> </a:t>
            </a:r>
            <a:r>
              <a:rPr lang="es-ES" sz="2800" dirty="0" smtClean="0">
                <a:cs typeface="Arial Unicode MS"/>
              </a:rPr>
              <a:t>siguientes</a:t>
            </a:r>
            <a:r>
              <a:rPr lang="es-ES" sz="2800" spc="60" dirty="0" smtClean="0">
                <a:cs typeface="Arial Unicode MS"/>
              </a:rPr>
              <a:t> </a:t>
            </a:r>
            <a:r>
              <a:rPr lang="es-ES" sz="2800" dirty="0" smtClean="0">
                <a:cs typeface="Arial Unicode MS"/>
              </a:rPr>
              <a:t>zonas</a:t>
            </a:r>
            <a:r>
              <a:rPr lang="es-ES" sz="2800" spc="62" dirty="0" smtClean="0">
                <a:cs typeface="Arial Unicode MS"/>
              </a:rPr>
              <a:t> </a:t>
            </a:r>
            <a:r>
              <a:rPr lang="es-ES" sz="2800" spc="-16" dirty="0" smtClean="0">
                <a:cs typeface="Arial Unicode MS"/>
              </a:rPr>
              <a:t>de</a:t>
            </a:r>
            <a:r>
              <a:rPr lang="es-ES" sz="2800" spc="-6" dirty="0" smtClean="0">
                <a:cs typeface="Arial Unicode MS"/>
              </a:rPr>
              <a:t> protección:</a:t>
            </a:r>
            <a:endParaRPr lang="es-ES" sz="2800" dirty="0" smtClean="0">
              <a:cs typeface="Arial Unicode MS"/>
            </a:endParaRPr>
          </a:p>
          <a:p>
            <a:pPr marL="118248" marR="1038040" algn="just">
              <a:spcBef>
                <a:spcPts val="302"/>
              </a:spcBef>
            </a:pPr>
            <a:r>
              <a:rPr lang="es-ES" sz="2800" dirty="0" smtClean="0">
                <a:cs typeface="Arial Unicode MS"/>
              </a:rPr>
              <a:t>Zona</a:t>
            </a:r>
            <a:r>
              <a:rPr lang="es-ES" sz="2800" spc="31" dirty="0" smtClean="0">
                <a:cs typeface="Arial Unicode MS"/>
              </a:rPr>
              <a:t> </a:t>
            </a:r>
            <a:r>
              <a:rPr lang="es-ES" sz="2800" dirty="0" smtClean="0">
                <a:cs typeface="Arial Unicode MS"/>
              </a:rPr>
              <a:t>de</a:t>
            </a:r>
            <a:r>
              <a:rPr lang="es-ES" sz="2800" spc="34" dirty="0" smtClean="0">
                <a:cs typeface="Arial Unicode MS"/>
              </a:rPr>
              <a:t> </a:t>
            </a:r>
            <a:r>
              <a:rPr lang="es-ES" sz="2800" dirty="0" smtClean="0">
                <a:cs typeface="Arial Unicode MS"/>
              </a:rPr>
              <a:t>generador,</a:t>
            </a:r>
            <a:r>
              <a:rPr lang="es-ES" sz="2800" spc="34" dirty="0" smtClean="0">
                <a:cs typeface="Arial Unicode MS"/>
              </a:rPr>
              <a:t> </a:t>
            </a:r>
            <a:r>
              <a:rPr lang="es-ES" sz="2800" dirty="0" smtClean="0">
                <a:cs typeface="Arial Unicode MS"/>
              </a:rPr>
              <a:t>Zona</a:t>
            </a:r>
            <a:r>
              <a:rPr lang="es-ES" sz="2800" spc="31" dirty="0" smtClean="0">
                <a:cs typeface="Arial Unicode MS"/>
              </a:rPr>
              <a:t> </a:t>
            </a:r>
            <a:r>
              <a:rPr lang="es-ES" sz="2800" dirty="0" smtClean="0">
                <a:cs typeface="Arial Unicode MS"/>
              </a:rPr>
              <a:t>B</a:t>
            </a:r>
            <a:r>
              <a:rPr lang="es-ES" sz="2800" spc="34" dirty="0" smtClean="0">
                <a:cs typeface="Arial Unicode MS"/>
              </a:rPr>
              <a:t> </a:t>
            </a:r>
            <a:r>
              <a:rPr lang="es-ES" sz="2800" dirty="0" smtClean="0">
                <a:cs typeface="Arial Unicode MS"/>
              </a:rPr>
              <a:t>en</a:t>
            </a:r>
            <a:r>
              <a:rPr lang="es-ES" sz="2800" spc="34" dirty="0" smtClean="0">
                <a:cs typeface="Arial Unicode MS"/>
              </a:rPr>
              <a:t> </a:t>
            </a:r>
            <a:r>
              <a:rPr lang="es-ES" sz="2800" dirty="0" smtClean="0">
                <a:solidFill>
                  <a:srgbClr val="007FAC"/>
                </a:solidFill>
                <a:cs typeface="Arial Unicode MS"/>
              </a:rPr>
              <a:t>Figura</a:t>
            </a:r>
            <a:r>
              <a:rPr lang="es-ES" sz="2800" spc="34" dirty="0" smtClean="0">
                <a:solidFill>
                  <a:srgbClr val="007FAC"/>
                </a:solidFill>
                <a:cs typeface="Arial Unicode MS"/>
              </a:rPr>
              <a:t> </a:t>
            </a:r>
            <a:r>
              <a:rPr lang="es-ES" sz="2800" dirty="0" smtClean="0">
                <a:solidFill>
                  <a:srgbClr val="007FAC"/>
                </a:solidFill>
                <a:cs typeface="Arial Unicode MS"/>
              </a:rPr>
              <a:t>18.3.2</a:t>
            </a:r>
            <a:r>
              <a:rPr lang="es-ES" sz="2800" dirty="0" smtClean="0">
                <a:cs typeface="Arial Unicode MS"/>
              </a:rPr>
              <a:t>;</a:t>
            </a:r>
            <a:r>
              <a:rPr lang="es-ES" sz="2800" spc="31" dirty="0" smtClean="0">
                <a:cs typeface="Arial Unicode MS"/>
              </a:rPr>
              <a:t> </a:t>
            </a:r>
            <a:r>
              <a:rPr lang="es-ES" sz="2800" spc="-12" dirty="0" smtClean="0">
                <a:cs typeface="Arial Unicode MS"/>
              </a:rPr>
              <a:t>Zona</a:t>
            </a:r>
            <a:r>
              <a:rPr lang="es-ES" sz="2800" spc="125" dirty="0" smtClean="0">
                <a:cs typeface="Arial Unicode MS"/>
              </a:rPr>
              <a:t> </a:t>
            </a:r>
            <a:r>
              <a:rPr lang="es-ES" sz="2800" dirty="0" smtClean="0">
                <a:cs typeface="Arial Unicode MS"/>
              </a:rPr>
              <a:t>de</a:t>
            </a:r>
            <a:r>
              <a:rPr lang="es-ES" sz="2800" spc="53" dirty="0" smtClean="0">
                <a:cs typeface="Arial Unicode MS"/>
              </a:rPr>
              <a:t> </a:t>
            </a:r>
            <a:r>
              <a:rPr lang="es-ES" sz="2800" dirty="0" smtClean="0">
                <a:cs typeface="Arial Unicode MS"/>
              </a:rPr>
              <a:t>transformador,</a:t>
            </a:r>
            <a:r>
              <a:rPr lang="es-ES" sz="2800" spc="56" dirty="0" smtClean="0">
                <a:cs typeface="Arial Unicode MS"/>
              </a:rPr>
              <a:t> </a:t>
            </a:r>
            <a:r>
              <a:rPr lang="es-ES" sz="2800" dirty="0" smtClean="0">
                <a:cs typeface="Arial Unicode MS"/>
              </a:rPr>
              <a:t>Zona</a:t>
            </a:r>
            <a:r>
              <a:rPr lang="es-ES" sz="2800" spc="56" dirty="0" smtClean="0">
                <a:cs typeface="Arial Unicode MS"/>
              </a:rPr>
              <a:t> </a:t>
            </a:r>
            <a:r>
              <a:rPr lang="es-ES" sz="2800" dirty="0" smtClean="0">
                <a:cs typeface="Arial Unicode MS"/>
              </a:rPr>
              <a:t>A</a:t>
            </a:r>
            <a:r>
              <a:rPr lang="es-ES" sz="2800" spc="53" dirty="0" smtClean="0">
                <a:cs typeface="Arial Unicode MS"/>
              </a:rPr>
              <a:t> </a:t>
            </a:r>
            <a:r>
              <a:rPr lang="es-ES" sz="2800" dirty="0" smtClean="0">
                <a:cs typeface="Arial Unicode MS"/>
              </a:rPr>
              <a:t>en la Figura</a:t>
            </a:r>
            <a:r>
              <a:rPr lang="es-ES" sz="2800" spc="56" dirty="0" smtClean="0">
                <a:solidFill>
                  <a:srgbClr val="007FAC"/>
                </a:solidFill>
                <a:cs typeface="Arial Unicode MS"/>
              </a:rPr>
              <a:t> </a:t>
            </a:r>
            <a:r>
              <a:rPr lang="es-ES" sz="2800" dirty="0" smtClean="0">
                <a:solidFill>
                  <a:srgbClr val="007FAC"/>
                </a:solidFill>
                <a:cs typeface="Arial Unicode MS"/>
              </a:rPr>
              <a:t>18.3.2</a:t>
            </a:r>
            <a:r>
              <a:rPr lang="es-ES" sz="2800" dirty="0" smtClean="0">
                <a:cs typeface="Arial Unicode MS"/>
              </a:rPr>
              <a:t>;</a:t>
            </a:r>
            <a:r>
              <a:rPr lang="es-ES" sz="2800" spc="56" dirty="0" smtClean="0">
                <a:cs typeface="Arial Unicode MS"/>
              </a:rPr>
              <a:t> </a:t>
            </a:r>
            <a:r>
              <a:rPr lang="es-ES" sz="2800" dirty="0" smtClean="0">
                <a:cs typeface="Arial Unicode MS"/>
              </a:rPr>
              <a:t>Zona</a:t>
            </a:r>
            <a:r>
              <a:rPr lang="es-ES" sz="2800" spc="53" dirty="0" smtClean="0">
                <a:cs typeface="Arial Unicode MS"/>
              </a:rPr>
              <a:t> </a:t>
            </a:r>
            <a:r>
              <a:rPr lang="es-ES" sz="2800" spc="-16" dirty="0" smtClean="0">
                <a:cs typeface="Arial Unicode MS"/>
              </a:rPr>
              <a:t>de</a:t>
            </a:r>
            <a:r>
              <a:rPr lang="es-ES" sz="2800" spc="125" dirty="0" smtClean="0">
                <a:cs typeface="Arial Unicode MS"/>
              </a:rPr>
              <a:t> </a:t>
            </a:r>
            <a:r>
              <a:rPr lang="es-ES" sz="2800" dirty="0" smtClean="0">
                <a:cs typeface="Arial Unicode MS"/>
              </a:rPr>
              <a:t>barras,</a:t>
            </a:r>
            <a:r>
              <a:rPr lang="es-ES" sz="2800" spc="41" dirty="0" smtClean="0">
                <a:cs typeface="Arial Unicode MS"/>
              </a:rPr>
              <a:t> </a:t>
            </a:r>
            <a:r>
              <a:rPr lang="es-ES" sz="2800" dirty="0" smtClean="0">
                <a:cs typeface="Arial Unicode MS"/>
              </a:rPr>
              <a:t>Zona</a:t>
            </a:r>
            <a:r>
              <a:rPr lang="es-ES" sz="2800" spc="41" dirty="0" smtClean="0">
                <a:cs typeface="Arial Unicode MS"/>
              </a:rPr>
              <a:t> </a:t>
            </a:r>
            <a:r>
              <a:rPr lang="es-ES" sz="2800" spc="-43" dirty="0" smtClean="0">
                <a:cs typeface="Arial Unicode MS"/>
              </a:rPr>
              <a:t>C</a:t>
            </a:r>
            <a:r>
              <a:rPr lang="es-ES" sz="2800" spc="43" dirty="0" smtClean="0">
                <a:cs typeface="Arial Unicode MS"/>
              </a:rPr>
              <a:t> </a:t>
            </a:r>
            <a:r>
              <a:rPr lang="es-ES" sz="2800" dirty="0" smtClean="0">
                <a:cs typeface="Arial Unicode MS"/>
              </a:rPr>
              <a:t>en la Figura</a:t>
            </a:r>
            <a:r>
              <a:rPr lang="es-ES" sz="2800" spc="41" dirty="0" smtClean="0">
                <a:solidFill>
                  <a:srgbClr val="007FAC"/>
                </a:solidFill>
                <a:cs typeface="Arial Unicode MS"/>
              </a:rPr>
              <a:t> </a:t>
            </a:r>
            <a:r>
              <a:rPr lang="es-ES" sz="2800" spc="-6" dirty="0" smtClean="0">
                <a:solidFill>
                  <a:srgbClr val="007FAC"/>
                </a:solidFill>
                <a:cs typeface="Arial Unicode MS"/>
              </a:rPr>
              <a:t>18.3.2</a:t>
            </a:r>
            <a:r>
              <a:rPr lang="es-ES" sz="2800" spc="-6" dirty="0" smtClean="0">
                <a:cs typeface="Arial Unicode MS"/>
              </a:rPr>
              <a:t>;</a:t>
            </a:r>
            <a:endParaRPr lang="es-ES" sz="2800" dirty="0" smtClean="0">
              <a:cs typeface="Arial Unicode MS"/>
            </a:endParaRPr>
          </a:p>
          <a:p>
            <a:pPr marL="118248" marR="162690" algn="just">
              <a:spcBef>
                <a:spcPts val="34"/>
              </a:spcBef>
            </a:pPr>
            <a:r>
              <a:rPr lang="es-ES" sz="2800" dirty="0" smtClean="0">
                <a:cs typeface="Arial Unicode MS"/>
              </a:rPr>
              <a:t>Zona</a:t>
            </a:r>
            <a:r>
              <a:rPr lang="es-ES" sz="2800" spc="66" dirty="0" smtClean="0">
                <a:cs typeface="Arial Unicode MS"/>
              </a:rPr>
              <a:t> </a:t>
            </a:r>
            <a:r>
              <a:rPr lang="es-ES" sz="2800" dirty="0" smtClean="0">
                <a:cs typeface="Arial Unicode MS"/>
              </a:rPr>
              <a:t>de</a:t>
            </a:r>
            <a:r>
              <a:rPr lang="es-ES" sz="2800" spc="66" dirty="0" smtClean="0">
                <a:cs typeface="Arial Unicode MS"/>
              </a:rPr>
              <a:t> </a:t>
            </a:r>
            <a:r>
              <a:rPr lang="es-ES" sz="2800" dirty="0" smtClean="0">
                <a:cs typeface="Arial Unicode MS"/>
              </a:rPr>
              <a:t>circuitos</a:t>
            </a:r>
            <a:r>
              <a:rPr lang="es-ES" sz="2800" spc="69" dirty="0" smtClean="0">
                <a:cs typeface="Arial Unicode MS"/>
              </a:rPr>
              <a:t> </a:t>
            </a:r>
            <a:r>
              <a:rPr lang="es-ES" sz="2800" dirty="0" smtClean="0">
                <a:cs typeface="Arial Unicode MS"/>
              </a:rPr>
              <a:t>de</a:t>
            </a:r>
            <a:r>
              <a:rPr lang="es-ES" sz="2800" spc="66" dirty="0" smtClean="0">
                <a:cs typeface="Arial Unicode MS"/>
              </a:rPr>
              <a:t> </a:t>
            </a:r>
            <a:r>
              <a:rPr lang="es-ES" sz="2800" dirty="0" smtClean="0">
                <a:cs typeface="Arial Unicode MS"/>
              </a:rPr>
              <a:t>transmisión</a:t>
            </a:r>
            <a:r>
              <a:rPr lang="es-ES" sz="2800" spc="66" dirty="0" smtClean="0">
                <a:cs typeface="Arial Unicode MS"/>
              </a:rPr>
              <a:t> </a:t>
            </a:r>
            <a:r>
              <a:rPr lang="es-ES" sz="2800" dirty="0" smtClean="0">
                <a:cs typeface="Arial Unicode MS"/>
              </a:rPr>
              <a:t>y</a:t>
            </a:r>
            <a:r>
              <a:rPr lang="es-ES" sz="2800" spc="69" dirty="0" smtClean="0">
                <a:cs typeface="Arial Unicode MS"/>
              </a:rPr>
              <a:t> </a:t>
            </a:r>
            <a:r>
              <a:rPr lang="es-ES" sz="2800" dirty="0" smtClean="0">
                <a:cs typeface="Arial Unicode MS"/>
              </a:rPr>
              <a:t>distribución,</a:t>
            </a:r>
            <a:r>
              <a:rPr lang="es-ES" sz="2800" spc="66" dirty="0" smtClean="0">
                <a:cs typeface="Arial Unicode MS"/>
              </a:rPr>
              <a:t> </a:t>
            </a:r>
            <a:r>
              <a:rPr lang="es-ES" sz="2800" dirty="0" smtClean="0">
                <a:cs typeface="Arial Unicode MS"/>
              </a:rPr>
              <a:t>Zonas</a:t>
            </a:r>
            <a:r>
              <a:rPr lang="es-ES" sz="2800" spc="66" dirty="0" smtClean="0">
                <a:cs typeface="Arial Unicode MS"/>
              </a:rPr>
              <a:t> </a:t>
            </a:r>
            <a:r>
              <a:rPr lang="es-ES" sz="2800" dirty="0" smtClean="0">
                <a:cs typeface="Arial Unicode MS"/>
              </a:rPr>
              <a:t>D</a:t>
            </a:r>
            <a:r>
              <a:rPr lang="es-ES" sz="2800" spc="69" dirty="0" smtClean="0">
                <a:cs typeface="Arial Unicode MS"/>
              </a:rPr>
              <a:t> </a:t>
            </a:r>
            <a:r>
              <a:rPr lang="es-ES" sz="2800" dirty="0" smtClean="0">
                <a:cs typeface="Arial Unicode MS"/>
              </a:rPr>
              <a:t>y</a:t>
            </a:r>
            <a:r>
              <a:rPr lang="es-ES" sz="2800" spc="66" dirty="0" smtClean="0">
                <a:cs typeface="Arial Unicode MS"/>
              </a:rPr>
              <a:t> </a:t>
            </a:r>
            <a:r>
              <a:rPr lang="es-ES" sz="2800" spc="-71" dirty="0" smtClean="0">
                <a:cs typeface="Arial Unicode MS"/>
              </a:rPr>
              <a:t>E</a:t>
            </a:r>
            <a:r>
              <a:rPr lang="es-ES" sz="2800" spc="66" dirty="0" smtClean="0">
                <a:cs typeface="Arial Unicode MS"/>
              </a:rPr>
              <a:t> </a:t>
            </a:r>
            <a:r>
              <a:rPr lang="es-ES" sz="2800" spc="-16" dirty="0" smtClean="0">
                <a:cs typeface="Arial Unicode MS"/>
              </a:rPr>
              <a:t>en </a:t>
            </a:r>
            <a:r>
              <a:rPr lang="es-ES" sz="2800" dirty="0" smtClean="0">
                <a:solidFill>
                  <a:srgbClr val="007FAC"/>
                </a:solidFill>
                <a:cs typeface="Arial Unicode MS"/>
              </a:rPr>
              <a:t>Figura</a:t>
            </a:r>
            <a:r>
              <a:rPr lang="es-ES" sz="2800" spc="69" dirty="0" smtClean="0">
                <a:solidFill>
                  <a:srgbClr val="007FAC"/>
                </a:solidFill>
                <a:cs typeface="Arial Unicode MS"/>
              </a:rPr>
              <a:t> </a:t>
            </a:r>
            <a:r>
              <a:rPr lang="es-ES" sz="2800" spc="-6" dirty="0" smtClean="0">
                <a:solidFill>
                  <a:srgbClr val="007FAC"/>
                </a:solidFill>
                <a:cs typeface="Arial Unicode MS"/>
              </a:rPr>
              <a:t>18.3.2</a:t>
            </a:r>
            <a:r>
              <a:rPr lang="es-ES" sz="2800" spc="-6" dirty="0" smtClean="0">
                <a:cs typeface="Arial Unicode MS"/>
              </a:rPr>
              <a:t>;</a:t>
            </a:r>
            <a:endParaRPr lang="es-ES" sz="2800" dirty="0" smtClean="0">
              <a:cs typeface="Arial Unicode MS"/>
            </a:endParaRPr>
          </a:p>
          <a:p>
            <a:pPr marL="118248" algn="just">
              <a:spcBef>
                <a:spcPts val="191"/>
              </a:spcBef>
            </a:pPr>
            <a:r>
              <a:rPr lang="es-ES" sz="2800" dirty="0" smtClean="0">
                <a:cs typeface="Arial Unicode MS"/>
              </a:rPr>
              <a:t>Zona</a:t>
            </a:r>
            <a:r>
              <a:rPr lang="es-ES" sz="2800" spc="34" dirty="0" smtClean="0">
                <a:cs typeface="Arial Unicode MS"/>
              </a:rPr>
              <a:t> </a:t>
            </a:r>
            <a:r>
              <a:rPr lang="es-ES" sz="2800" dirty="0" smtClean="0">
                <a:cs typeface="Arial Unicode MS"/>
              </a:rPr>
              <a:t>de</a:t>
            </a:r>
            <a:r>
              <a:rPr lang="es-ES" sz="2800" spc="34" dirty="0" smtClean="0">
                <a:cs typeface="Arial Unicode MS"/>
              </a:rPr>
              <a:t> </a:t>
            </a:r>
            <a:r>
              <a:rPr lang="es-ES" sz="2800" dirty="0" smtClean="0">
                <a:cs typeface="Arial Unicode MS"/>
              </a:rPr>
              <a:t>motores,</a:t>
            </a:r>
            <a:r>
              <a:rPr lang="es-ES" sz="2800" spc="34" dirty="0" smtClean="0">
                <a:cs typeface="Arial Unicode MS"/>
              </a:rPr>
              <a:t> </a:t>
            </a:r>
            <a:r>
              <a:rPr lang="es-ES" sz="2800" dirty="0" smtClean="0">
                <a:cs typeface="Arial Unicode MS"/>
              </a:rPr>
              <a:t>Zona</a:t>
            </a:r>
            <a:r>
              <a:rPr lang="es-ES" sz="2800" spc="37" dirty="0" smtClean="0">
                <a:cs typeface="Arial Unicode MS"/>
              </a:rPr>
              <a:t> </a:t>
            </a:r>
            <a:r>
              <a:rPr lang="es-ES" sz="2800" spc="-43" dirty="0" smtClean="0">
                <a:cs typeface="Arial Unicode MS"/>
              </a:rPr>
              <a:t>F</a:t>
            </a:r>
            <a:r>
              <a:rPr lang="es-ES" sz="2800" spc="34" dirty="0" smtClean="0">
                <a:cs typeface="Arial Unicode MS"/>
              </a:rPr>
              <a:t> </a:t>
            </a:r>
            <a:r>
              <a:rPr lang="es-ES" sz="2800" dirty="0" smtClean="0">
                <a:cs typeface="Arial Unicode MS"/>
              </a:rPr>
              <a:t>en</a:t>
            </a:r>
            <a:r>
              <a:rPr lang="es-ES" sz="2800" spc="34" dirty="0" smtClean="0">
                <a:cs typeface="Arial Unicode MS"/>
              </a:rPr>
              <a:t> </a:t>
            </a:r>
            <a:r>
              <a:rPr lang="es-ES" sz="2800" dirty="0" smtClean="0">
                <a:solidFill>
                  <a:srgbClr val="007FAC"/>
                </a:solidFill>
                <a:cs typeface="Arial Unicode MS"/>
              </a:rPr>
              <a:t>Figura</a:t>
            </a:r>
            <a:r>
              <a:rPr lang="es-ES" sz="2800" spc="37" dirty="0" smtClean="0">
                <a:solidFill>
                  <a:srgbClr val="007FAC"/>
                </a:solidFill>
                <a:cs typeface="Arial Unicode MS"/>
              </a:rPr>
              <a:t> </a:t>
            </a:r>
            <a:r>
              <a:rPr lang="es-ES" sz="2800" spc="-6" dirty="0" smtClean="0">
                <a:solidFill>
                  <a:srgbClr val="007FAC"/>
                </a:solidFill>
                <a:cs typeface="Arial Unicode MS"/>
              </a:rPr>
              <a:t>18.3.2</a:t>
            </a:r>
            <a:r>
              <a:rPr lang="es-ES" sz="2800" spc="-6" dirty="0" smtClean="0">
                <a:cs typeface="Arial Unicode MS"/>
              </a:rPr>
              <a:t>. </a:t>
            </a:r>
            <a:endParaRPr lang="es-ES" sz="2800" dirty="0" smtClean="0">
              <a:cs typeface="Arial Unicode MS"/>
            </a:endParaRPr>
          </a:p>
          <a:p>
            <a:pPr marL="118248" algn="just"/>
            <a:r>
              <a:rPr lang="es-ES" sz="2800" dirty="0" smtClean="0">
                <a:solidFill>
                  <a:srgbClr val="007FAC"/>
                </a:solidFill>
                <a:cs typeface="Arial Unicode MS"/>
              </a:rPr>
              <a:t>Figura</a:t>
            </a:r>
            <a:r>
              <a:rPr lang="es-ES" sz="2800" spc="41" dirty="0" smtClean="0">
                <a:solidFill>
                  <a:srgbClr val="007FAC"/>
                </a:solidFill>
                <a:cs typeface="Arial Unicode MS"/>
              </a:rPr>
              <a:t> </a:t>
            </a:r>
            <a:r>
              <a:rPr lang="es-ES" sz="2800" dirty="0" smtClean="0">
                <a:solidFill>
                  <a:srgbClr val="007FAC"/>
                </a:solidFill>
                <a:cs typeface="Arial Unicode MS"/>
              </a:rPr>
              <a:t>18.3.2</a:t>
            </a:r>
            <a:r>
              <a:rPr lang="es-ES" sz="2800" spc="43" dirty="0" smtClean="0">
                <a:solidFill>
                  <a:srgbClr val="007FAC"/>
                </a:solidFill>
                <a:cs typeface="Arial Unicode MS"/>
              </a:rPr>
              <a:t> </a:t>
            </a:r>
            <a:r>
              <a:rPr lang="es-ES" sz="2800" dirty="0" smtClean="0">
                <a:cs typeface="Arial Unicode MS"/>
              </a:rPr>
              <a:t>muestra</a:t>
            </a:r>
            <a:r>
              <a:rPr lang="es-ES" sz="2800" spc="41" dirty="0" smtClean="0">
                <a:cs typeface="Arial Unicode MS"/>
              </a:rPr>
              <a:t> </a:t>
            </a:r>
            <a:r>
              <a:rPr lang="es-ES" sz="2800" dirty="0" smtClean="0">
                <a:cs typeface="Arial Unicode MS"/>
              </a:rPr>
              <a:t>las</a:t>
            </a:r>
            <a:r>
              <a:rPr lang="es-ES" sz="2800" spc="43" dirty="0" smtClean="0">
                <a:cs typeface="Arial Unicode MS"/>
              </a:rPr>
              <a:t> </a:t>
            </a:r>
            <a:r>
              <a:rPr lang="es-ES" sz="2800" dirty="0" smtClean="0">
                <a:cs typeface="Arial Unicode MS"/>
              </a:rPr>
              <a:t>zonas</a:t>
            </a:r>
            <a:r>
              <a:rPr lang="es-ES" sz="2800" spc="41" dirty="0" smtClean="0">
                <a:cs typeface="Arial Unicode MS"/>
              </a:rPr>
              <a:t> </a:t>
            </a:r>
            <a:r>
              <a:rPr lang="es-ES" sz="2800" dirty="0" smtClean="0">
                <a:cs typeface="Arial Unicode MS"/>
              </a:rPr>
              <a:t>de</a:t>
            </a:r>
            <a:r>
              <a:rPr lang="es-ES" sz="2800" spc="43" dirty="0" smtClean="0">
                <a:cs typeface="Arial Unicode MS"/>
              </a:rPr>
              <a:t> </a:t>
            </a:r>
            <a:r>
              <a:rPr lang="es-ES" sz="2800" dirty="0" smtClean="0">
                <a:cs typeface="Arial Unicode MS"/>
              </a:rPr>
              <a:t>protección</a:t>
            </a:r>
            <a:r>
              <a:rPr lang="es-ES" sz="2800" spc="41" dirty="0" smtClean="0">
                <a:cs typeface="Arial Unicode MS"/>
              </a:rPr>
              <a:t> </a:t>
            </a:r>
            <a:r>
              <a:rPr lang="es-ES" sz="2800" dirty="0" smtClean="0">
                <a:cs typeface="Arial Unicode MS"/>
              </a:rPr>
              <a:t>y</a:t>
            </a:r>
            <a:r>
              <a:rPr lang="es-ES" sz="2800" spc="43" dirty="0" smtClean="0">
                <a:cs typeface="Arial Unicode MS"/>
              </a:rPr>
              <a:t> </a:t>
            </a:r>
            <a:r>
              <a:rPr lang="es-ES" sz="2800" dirty="0" smtClean="0">
                <a:cs typeface="Arial Unicode MS"/>
              </a:rPr>
              <a:t>su</a:t>
            </a:r>
            <a:r>
              <a:rPr lang="es-ES" sz="2800" spc="41" dirty="0" smtClean="0">
                <a:cs typeface="Arial Unicode MS"/>
              </a:rPr>
              <a:t> </a:t>
            </a:r>
            <a:r>
              <a:rPr lang="es-ES" sz="2800" spc="-6" dirty="0" smtClean="0">
                <a:cs typeface="Arial Unicode MS"/>
              </a:rPr>
              <a:t>superposición.</a:t>
            </a:r>
          </a:p>
          <a:p>
            <a:pPr marL="118248" algn="just"/>
            <a:endParaRPr lang="es-ES" sz="2800" spc="-6" dirty="0" smtClean="0">
              <a:cs typeface="Arial Unicode MS"/>
            </a:endParaRPr>
          </a:p>
          <a:p>
            <a:pPr marL="7936" marR="256335" algn="just">
              <a:spcBef>
                <a:spcPts val="62"/>
              </a:spcBef>
            </a:pPr>
            <a:r>
              <a:rPr lang="es-ES" sz="2800" b="1" dirty="0" smtClean="0">
                <a:cs typeface="Arial Unicode MS"/>
              </a:rPr>
              <a:t>18.3.3</a:t>
            </a:r>
            <a:r>
              <a:rPr lang="es-ES" sz="2800" b="1" spc="3" dirty="0" smtClean="0">
                <a:cs typeface="Arial Unicode MS"/>
              </a:rPr>
              <a:t> </a:t>
            </a:r>
            <a:r>
              <a:rPr lang="es-ES" sz="2800" b="1" spc="-47" dirty="0" smtClean="0">
                <a:cs typeface="Arial Unicode MS"/>
              </a:rPr>
              <a:t>PASOS</a:t>
            </a:r>
            <a:r>
              <a:rPr lang="es-ES" sz="2800" b="1" spc="6" dirty="0" smtClean="0">
                <a:cs typeface="Arial Unicode MS"/>
              </a:rPr>
              <a:t> </a:t>
            </a:r>
            <a:r>
              <a:rPr lang="es-ES" sz="2800" b="1" spc="-71" dirty="0" smtClean="0">
                <a:cs typeface="Arial Unicode MS"/>
              </a:rPr>
              <a:t>E</a:t>
            </a:r>
            <a:r>
              <a:rPr lang="es-ES" sz="2800" b="1" spc="3" dirty="0" smtClean="0">
                <a:cs typeface="Arial Unicode MS"/>
              </a:rPr>
              <a:t> </a:t>
            </a:r>
            <a:r>
              <a:rPr lang="es-ES" sz="2800" b="1" spc="-6" dirty="0" smtClean="0">
                <a:cs typeface="Arial Unicode MS"/>
              </a:rPr>
              <a:t>INFORMACIÓN</a:t>
            </a:r>
            <a:r>
              <a:rPr lang="es-ES" sz="2800" b="1" spc="6" dirty="0" smtClean="0">
                <a:cs typeface="Arial Unicode MS"/>
              </a:rPr>
              <a:t> </a:t>
            </a:r>
            <a:r>
              <a:rPr lang="es-ES" sz="2800" b="1" spc="-31" dirty="0" smtClean="0">
                <a:cs typeface="Arial Unicode MS"/>
              </a:rPr>
              <a:t>REQUERIDOS</a:t>
            </a:r>
            <a:r>
              <a:rPr lang="es-ES" sz="2800" b="1" spc="3" dirty="0" smtClean="0">
                <a:cs typeface="Arial Unicode MS"/>
              </a:rPr>
              <a:t> </a:t>
            </a:r>
            <a:r>
              <a:rPr lang="es-ES" sz="2800" b="1" spc="-41" dirty="0" smtClean="0">
                <a:cs typeface="Arial Unicode MS"/>
              </a:rPr>
              <a:t>PARA</a:t>
            </a:r>
            <a:r>
              <a:rPr lang="es-ES" sz="2800" b="1" spc="6" dirty="0" smtClean="0">
                <a:cs typeface="Arial Unicode MS"/>
              </a:rPr>
              <a:t> </a:t>
            </a:r>
            <a:r>
              <a:rPr lang="es-ES" sz="2800" b="1" spc="-22" dirty="0" smtClean="0">
                <a:cs typeface="Arial Unicode MS"/>
              </a:rPr>
              <a:t>DISEÑAR</a:t>
            </a:r>
            <a:r>
              <a:rPr lang="es-ES" sz="2800" b="1" spc="6" dirty="0" smtClean="0">
                <a:cs typeface="Arial Unicode MS"/>
              </a:rPr>
              <a:t> </a:t>
            </a:r>
            <a:r>
              <a:rPr lang="es-ES" sz="2800" b="1" spc="-16" dirty="0" smtClean="0">
                <a:cs typeface="Arial Unicode MS"/>
              </a:rPr>
              <a:t>UN </a:t>
            </a:r>
            <a:r>
              <a:rPr lang="es-ES" sz="2800" b="1" spc="-12" dirty="0" smtClean="0">
                <a:cs typeface="Arial Unicode MS"/>
              </a:rPr>
              <a:t>BUEN</a:t>
            </a:r>
            <a:r>
              <a:rPr lang="es-ES" sz="2800" b="1" spc="-6" dirty="0" smtClean="0">
                <a:cs typeface="Arial Unicode MS"/>
              </a:rPr>
              <a:t> </a:t>
            </a:r>
            <a:r>
              <a:rPr lang="es-ES" sz="2800" b="1" spc="-28" dirty="0" smtClean="0">
                <a:cs typeface="Arial Unicode MS"/>
              </a:rPr>
              <a:t>SISTEMA</a:t>
            </a:r>
            <a:r>
              <a:rPr lang="es-ES" sz="2800" b="1" spc="-3" dirty="0" smtClean="0">
                <a:cs typeface="Arial Unicode MS"/>
              </a:rPr>
              <a:t> </a:t>
            </a:r>
            <a:r>
              <a:rPr lang="es-ES" sz="2800" b="1" spc="-37" dirty="0" smtClean="0">
                <a:cs typeface="Arial Unicode MS"/>
              </a:rPr>
              <a:t>DE</a:t>
            </a:r>
            <a:r>
              <a:rPr lang="es-ES" sz="2800" b="1" spc="-6" dirty="0" smtClean="0">
                <a:cs typeface="Arial Unicode MS"/>
              </a:rPr>
              <a:t> PROTECCIÓN</a:t>
            </a:r>
          </a:p>
          <a:p>
            <a:pPr marL="522286" indent="-514350" algn="just">
              <a:spcBef>
                <a:spcPts val="500"/>
              </a:spcBef>
              <a:buFont typeface="+mj-lt"/>
              <a:buAutoNum type="arabicPeriod"/>
              <a:tabLst>
                <a:tab pos="77774" algn="l"/>
              </a:tabLst>
            </a:pPr>
            <a:r>
              <a:rPr lang="es-ES" sz="2800" dirty="0" smtClean="0">
                <a:cs typeface="Arial Unicode MS"/>
              </a:rPr>
              <a:t>Configuración</a:t>
            </a:r>
            <a:r>
              <a:rPr lang="es-ES" sz="2800" spc="94" dirty="0" smtClean="0">
                <a:cs typeface="Arial Unicode MS"/>
              </a:rPr>
              <a:t> </a:t>
            </a:r>
            <a:r>
              <a:rPr lang="es-ES" sz="2800" dirty="0" smtClean="0">
                <a:cs typeface="Arial Unicode MS"/>
              </a:rPr>
              <a:t>del</a:t>
            </a:r>
            <a:r>
              <a:rPr lang="es-ES" sz="2800" spc="94" dirty="0" smtClean="0">
                <a:cs typeface="Arial Unicode MS"/>
              </a:rPr>
              <a:t> </a:t>
            </a:r>
            <a:r>
              <a:rPr lang="es-ES" sz="2800" dirty="0" smtClean="0">
                <a:cs typeface="Arial Unicode MS"/>
              </a:rPr>
              <a:t>sistema</a:t>
            </a:r>
            <a:r>
              <a:rPr lang="es-ES" sz="2800" spc="97" dirty="0" smtClean="0">
                <a:cs typeface="Arial Unicode MS"/>
              </a:rPr>
              <a:t> </a:t>
            </a:r>
            <a:r>
              <a:rPr lang="es-ES" sz="2800" dirty="0" smtClean="0">
                <a:cs typeface="Arial Unicode MS"/>
              </a:rPr>
              <a:t>basada</a:t>
            </a:r>
            <a:r>
              <a:rPr lang="es-ES" sz="2800" spc="94" dirty="0" smtClean="0">
                <a:cs typeface="Arial Unicode MS"/>
              </a:rPr>
              <a:t> </a:t>
            </a:r>
            <a:r>
              <a:rPr lang="es-ES" sz="2800" dirty="0" smtClean="0">
                <a:cs typeface="Arial Unicode MS"/>
              </a:rPr>
              <a:t>en</a:t>
            </a:r>
            <a:r>
              <a:rPr lang="es-ES" sz="2800" spc="97" dirty="0" smtClean="0">
                <a:cs typeface="Arial Unicode MS"/>
              </a:rPr>
              <a:t> </a:t>
            </a:r>
            <a:r>
              <a:rPr lang="es-ES" sz="2800" dirty="0" smtClean="0">
                <a:cs typeface="Arial Unicode MS"/>
              </a:rPr>
              <a:t>un</a:t>
            </a:r>
            <a:r>
              <a:rPr lang="es-ES" sz="2800" spc="94" dirty="0" smtClean="0">
                <a:cs typeface="Arial Unicode MS"/>
              </a:rPr>
              <a:t> </a:t>
            </a:r>
            <a:r>
              <a:rPr lang="es-ES" sz="2800" dirty="0" smtClean="0">
                <a:cs typeface="Arial Unicode MS"/>
              </a:rPr>
              <a:t>diagrama</a:t>
            </a:r>
            <a:r>
              <a:rPr lang="es-ES" sz="2800" spc="97" dirty="0" smtClean="0">
                <a:cs typeface="Arial Unicode MS"/>
              </a:rPr>
              <a:t> </a:t>
            </a:r>
            <a:r>
              <a:rPr lang="es-ES" sz="2800" dirty="0" smtClean="0">
                <a:cs typeface="Arial Unicode MS"/>
              </a:rPr>
              <a:t>unifilar</a:t>
            </a:r>
            <a:r>
              <a:rPr lang="es-ES" sz="2800" spc="94" dirty="0" smtClean="0">
                <a:cs typeface="Arial Unicode MS"/>
              </a:rPr>
              <a:t> </a:t>
            </a:r>
            <a:r>
              <a:rPr lang="es-ES" sz="2800" spc="-6" dirty="0" smtClean="0">
                <a:cs typeface="Arial Unicode MS"/>
              </a:rPr>
              <a:t>(SLD).</a:t>
            </a:r>
            <a:endParaRPr lang="es-ES" sz="2800" dirty="0" smtClean="0">
              <a:cs typeface="Arial Unicode MS"/>
            </a:endParaRPr>
          </a:p>
          <a:p>
            <a:pPr marL="522286" indent="-514350" algn="just">
              <a:spcBef>
                <a:spcPts val="178"/>
              </a:spcBef>
              <a:buFont typeface="+mj-lt"/>
              <a:buAutoNum type="arabicPeriod"/>
              <a:tabLst>
                <a:tab pos="73409" algn="l"/>
              </a:tabLst>
            </a:pPr>
            <a:r>
              <a:rPr lang="es-ES" sz="2800" dirty="0" smtClean="0">
                <a:cs typeface="Arial Unicode MS"/>
              </a:rPr>
              <a:t>Protección</a:t>
            </a:r>
            <a:r>
              <a:rPr lang="es-ES" sz="2800" spc="66" dirty="0" smtClean="0">
                <a:cs typeface="Arial Unicode MS"/>
              </a:rPr>
              <a:t> </a:t>
            </a:r>
            <a:r>
              <a:rPr lang="es-ES" sz="2800" dirty="0" smtClean="0">
                <a:cs typeface="Arial Unicode MS"/>
              </a:rPr>
              <a:t>del</a:t>
            </a:r>
            <a:r>
              <a:rPr lang="es-ES" sz="2800" spc="66" dirty="0" smtClean="0">
                <a:cs typeface="Arial Unicode MS"/>
              </a:rPr>
              <a:t> </a:t>
            </a:r>
            <a:r>
              <a:rPr lang="es-ES" sz="2800" dirty="0" smtClean="0">
                <a:cs typeface="Arial Unicode MS"/>
              </a:rPr>
              <a:t>sistema</a:t>
            </a:r>
            <a:r>
              <a:rPr lang="es-ES" sz="2800" spc="66" dirty="0" smtClean="0">
                <a:cs typeface="Arial Unicode MS"/>
              </a:rPr>
              <a:t> </a:t>
            </a:r>
            <a:r>
              <a:rPr lang="es-ES" sz="2800" dirty="0" smtClean="0">
                <a:cs typeface="Arial Unicode MS"/>
              </a:rPr>
              <a:t>existente</a:t>
            </a:r>
            <a:r>
              <a:rPr lang="es-ES" sz="2800" spc="69" dirty="0" smtClean="0">
                <a:cs typeface="Arial Unicode MS"/>
              </a:rPr>
              <a:t> </a:t>
            </a:r>
            <a:r>
              <a:rPr lang="es-ES" sz="2800" dirty="0" smtClean="0">
                <a:cs typeface="Arial Unicode MS"/>
              </a:rPr>
              <a:t>basada</a:t>
            </a:r>
            <a:r>
              <a:rPr lang="es-ES" sz="2800" spc="66" dirty="0" smtClean="0">
                <a:cs typeface="Arial Unicode MS"/>
              </a:rPr>
              <a:t> </a:t>
            </a:r>
            <a:r>
              <a:rPr lang="es-ES" sz="2800" dirty="0" smtClean="0">
                <a:cs typeface="Arial Unicode MS"/>
              </a:rPr>
              <a:t>en</a:t>
            </a:r>
            <a:r>
              <a:rPr lang="es-ES" sz="2800" spc="66" dirty="0" smtClean="0">
                <a:cs typeface="Arial Unicode MS"/>
              </a:rPr>
              <a:t> </a:t>
            </a:r>
            <a:r>
              <a:rPr lang="es-ES" sz="2800" dirty="0" smtClean="0">
                <a:cs typeface="Arial Unicode MS"/>
              </a:rPr>
              <a:t>una</a:t>
            </a:r>
            <a:r>
              <a:rPr lang="es-ES" sz="2800" spc="69" dirty="0" smtClean="0">
                <a:cs typeface="Arial Unicode MS"/>
              </a:rPr>
              <a:t> </a:t>
            </a:r>
            <a:r>
              <a:rPr lang="es-ES" sz="2800" dirty="0" smtClean="0">
                <a:cs typeface="Arial Unicode MS"/>
              </a:rPr>
              <a:t>protección</a:t>
            </a:r>
            <a:r>
              <a:rPr lang="es-ES" sz="2800" spc="66" dirty="0" smtClean="0">
                <a:cs typeface="Arial Unicode MS"/>
              </a:rPr>
              <a:t> </a:t>
            </a:r>
            <a:r>
              <a:rPr lang="es-ES" sz="2800" spc="-28" dirty="0" smtClean="0">
                <a:cs typeface="Arial Unicode MS"/>
              </a:rPr>
              <a:t>SLD</a:t>
            </a:r>
            <a:r>
              <a:rPr lang="es-ES" sz="2800" spc="66" dirty="0" smtClean="0">
                <a:cs typeface="Arial Unicode MS"/>
              </a:rPr>
              <a:t> </a:t>
            </a:r>
            <a:r>
              <a:rPr lang="es-ES" sz="2800" spc="-6" dirty="0" smtClean="0">
                <a:cs typeface="Arial Unicode MS"/>
              </a:rPr>
              <a:t>(PSLD).</a:t>
            </a:r>
            <a:endParaRPr lang="es-ES" sz="2800" dirty="0" smtClean="0">
              <a:cs typeface="Arial Unicode MS"/>
            </a:endParaRPr>
          </a:p>
          <a:p>
            <a:pPr marL="522286" indent="-514350" algn="just">
              <a:spcBef>
                <a:spcPts val="184"/>
              </a:spcBef>
              <a:buFont typeface="+mj-lt"/>
              <a:buAutoNum type="arabicPeriod"/>
              <a:tabLst>
                <a:tab pos="73409" algn="l"/>
              </a:tabLst>
            </a:pPr>
            <a:r>
              <a:rPr lang="es-ES" sz="2800" dirty="0" smtClean="0">
                <a:cs typeface="Arial Unicode MS"/>
              </a:rPr>
              <a:t>Procedimientos</a:t>
            </a:r>
            <a:r>
              <a:rPr lang="es-ES" sz="2800" spc="100" dirty="0" smtClean="0">
                <a:cs typeface="Arial Unicode MS"/>
              </a:rPr>
              <a:t> </a:t>
            </a:r>
            <a:r>
              <a:rPr lang="es-ES" sz="2800" dirty="0" smtClean="0">
                <a:cs typeface="Arial Unicode MS"/>
              </a:rPr>
              <a:t>operativos,</a:t>
            </a:r>
            <a:r>
              <a:rPr lang="es-ES" sz="2800" spc="100" dirty="0" smtClean="0">
                <a:cs typeface="Arial Unicode MS"/>
              </a:rPr>
              <a:t> </a:t>
            </a:r>
            <a:r>
              <a:rPr lang="es-ES" sz="2800" dirty="0" smtClean="0">
                <a:cs typeface="Arial Unicode MS"/>
              </a:rPr>
              <a:t>prácticas</a:t>
            </a:r>
            <a:r>
              <a:rPr lang="es-ES" sz="2800" spc="103" dirty="0" smtClean="0">
                <a:cs typeface="Arial Unicode MS"/>
              </a:rPr>
              <a:t> </a:t>
            </a:r>
            <a:r>
              <a:rPr lang="es-ES" sz="2800" dirty="0" smtClean="0">
                <a:cs typeface="Arial Unicode MS"/>
              </a:rPr>
              <a:t>y</a:t>
            </a:r>
            <a:r>
              <a:rPr lang="es-ES" sz="2800" spc="100" dirty="0" smtClean="0">
                <a:cs typeface="Arial Unicode MS"/>
              </a:rPr>
              <a:t> </a:t>
            </a:r>
            <a:r>
              <a:rPr lang="es-ES" sz="2800" dirty="0" smtClean="0">
                <a:cs typeface="Arial Unicode MS"/>
              </a:rPr>
              <a:t>posibles</a:t>
            </a:r>
            <a:r>
              <a:rPr lang="es-ES" sz="2800" spc="103" dirty="0" smtClean="0">
                <a:cs typeface="Arial Unicode MS"/>
              </a:rPr>
              <a:t> </a:t>
            </a:r>
            <a:r>
              <a:rPr lang="es-ES" sz="2800" dirty="0" smtClean="0">
                <a:cs typeface="Arial Unicode MS"/>
              </a:rPr>
              <a:t>extensiones</a:t>
            </a:r>
            <a:r>
              <a:rPr lang="es-ES" sz="2800" spc="100" dirty="0" smtClean="0">
                <a:cs typeface="Arial Unicode MS"/>
              </a:rPr>
              <a:t> </a:t>
            </a:r>
            <a:r>
              <a:rPr lang="es-ES" sz="2800" spc="-6" dirty="0" smtClean="0">
                <a:cs typeface="Arial Unicode MS"/>
              </a:rPr>
              <a:t>existentes.</a:t>
            </a:r>
            <a:endParaRPr lang="es-ES" sz="2800" dirty="0" smtClean="0">
              <a:cs typeface="Arial Unicode MS"/>
            </a:endParaRPr>
          </a:p>
          <a:p>
            <a:pPr marL="522286" marR="3174" indent="-514350" algn="just">
              <a:spcBef>
                <a:spcPts val="3"/>
              </a:spcBef>
              <a:buFont typeface="+mj-lt"/>
              <a:buAutoNum type="arabicPeriod"/>
              <a:tabLst>
                <a:tab pos="77774" algn="l"/>
              </a:tabLst>
            </a:pPr>
            <a:r>
              <a:rPr lang="es-ES" sz="2800" dirty="0" smtClean="0">
                <a:cs typeface="Arial Unicode MS"/>
              </a:rPr>
              <a:t>Estudio</a:t>
            </a:r>
            <a:r>
              <a:rPr lang="es-ES" sz="2800" spc="53" dirty="0" smtClean="0">
                <a:cs typeface="Arial Unicode MS"/>
              </a:rPr>
              <a:t> </a:t>
            </a:r>
            <a:r>
              <a:rPr lang="es-ES" sz="2800" dirty="0" smtClean="0">
                <a:cs typeface="Arial Unicode MS"/>
              </a:rPr>
              <a:t>de</a:t>
            </a:r>
            <a:r>
              <a:rPr lang="es-ES" sz="2800" spc="56" dirty="0" smtClean="0">
                <a:cs typeface="Arial Unicode MS"/>
              </a:rPr>
              <a:t> </a:t>
            </a:r>
            <a:r>
              <a:rPr lang="es-ES" sz="2800" dirty="0" smtClean="0">
                <a:cs typeface="Arial Unicode MS"/>
              </a:rPr>
              <a:t>fallas,</a:t>
            </a:r>
            <a:r>
              <a:rPr lang="es-ES" sz="2800" spc="56" dirty="0" smtClean="0">
                <a:cs typeface="Arial Unicode MS"/>
              </a:rPr>
              <a:t> </a:t>
            </a:r>
            <a:r>
              <a:rPr lang="es-ES" sz="2800" dirty="0" smtClean="0">
                <a:cs typeface="Arial Unicode MS"/>
              </a:rPr>
              <a:t>con</a:t>
            </a:r>
            <a:r>
              <a:rPr lang="es-ES" sz="2800" spc="56" dirty="0" smtClean="0">
                <a:cs typeface="Arial Unicode MS"/>
              </a:rPr>
              <a:t> </a:t>
            </a:r>
            <a:r>
              <a:rPr lang="es-ES" sz="2800" dirty="0" smtClean="0">
                <a:cs typeface="Arial Unicode MS"/>
              </a:rPr>
              <a:t>los</a:t>
            </a:r>
            <a:r>
              <a:rPr lang="es-ES" sz="2800" spc="53" dirty="0" smtClean="0">
                <a:cs typeface="Arial Unicode MS"/>
              </a:rPr>
              <a:t> </a:t>
            </a:r>
            <a:r>
              <a:rPr lang="es-ES" sz="2800" dirty="0" smtClean="0">
                <a:cs typeface="Arial Unicode MS"/>
              </a:rPr>
              <a:t>niveles</a:t>
            </a:r>
            <a:r>
              <a:rPr lang="es-ES" sz="2800" spc="56" dirty="0" smtClean="0">
                <a:cs typeface="Arial Unicode MS"/>
              </a:rPr>
              <a:t> </a:t>
            </a:r>
            <a:r>
              <a:rPr lang="es-ES" sz="2800" dirty="0" smtClean="0">
                <a:cs typeface="Arial Unicode MS"/>
              </a:rPr>
              <a:t>máximo</a:t>
            </a:r>
            <a:r>
              <a:rPr lang="es-ES" sz="2800" spc="56" dirty="0" smtClean="0">
                <a:cs typeface="Arial Unicode MS"/>
              </a:rPr>
              <a:t> </a:t>
            </a:r>
            <a:r>
              <a:rPr lang="es-ES" sz="2800" dirty="0" smtClean="0">
                <a:cs typeface="Arial Unicode MS"/>
              </a:rPr>
              <a:t>y</a:t>
            </a:r>
            <a:r>
              <a:rPr lang="es-ES" sz="2800" spc="56" dirty="0" smtClean="0">
                <a:cs typeface="Arial Unicode MS"/>
              </a:rPr>
              <a:t> </a:t>
            </a:r>
            <a:r>
              <a:rPr lang="es-ES" sz="2800" dirty="0" smtClean="0">
                <a:cs typeface="Arial Unicode MS"/>
              </a:rPr>
              <a:t>mínimo</a:t>
            </a:r>
            <a:r>
              <a:rPr lang="es-ES" sz="2800" spc="53" dirty="0" smtClean="0">
                <a:cs typeface="Arial Unicode MS"/>
              </a:rPr>
              <a:t> </a:t>
            </a:r>
            <a:r>
              <a:rPr lang="es-ES" sz="2800" dirty="0" smtClean="0">
                <a:cs typeface="Arial Unicode MS"/>
              </a:rPr>
              <a:t>de</a:t>
            </a:r>
            <a:r>
              <a:rPr lang="es-ES" sz="2800" spc="56" dirty="0" smtClean="0">
                <a:cs typeface="Arial Unicode MS"/>
              </a:rPr>
              <a:t> </a:t>
            </a:r>
            <a:r>
              <a:rPr lang="es-ES" sz="2800" dirty="0" smtClean="0">
                <a:cs typeface="Arial Unicode MS"/>
              </a:rPr>
              <a:t>fallas</a:t>
            </a:r>
            <a:r>
              <a:rPr lang="es-ES" sz="2800" spc="56" dirty="0" smtClean="0">
                <a:cs typeface="Arial Unicode MS"/>
              </a:rPr>
              <a:t> </a:t>
            </a:r>
            <a:r>
              <a:rPr lang="es-ES" sz="2800" dirty="0" smtClean="0">
                <a:cs typeface="Arial Unicode MS"/>
              </a:rPr>
              <a:t>durante</a:t>
            </a:r>
            <a:r>
              <a:rPr lang="es-ES" sz="2800" spc="56" dirty="0" smtClean="0">
                <a:cs typeface="Arial Unicode MS"/>
              </a:rPr>
              <a:t> </a:t>
            </a:r>
            <a:r>
              <a:rPr lang="es-ES" sz="2800" dirty="0" smtClean="0">
                <a:cs typeface="Arial Unicode MS"/>
              </a:rPr>
              <a:t>el</a:t>
            </a:r>
            <a:r>
              <a:rPr lang="es-ES" sz="2800" spc="53" dirty="0" smtClean="0">
                <a:cs typeface="Arial Unicode MS"/>
              </a:rPr>
              <a:t> </a:t>
            </a:r>
            <a:r>
              <a:rPr lang="es-ES" sz="2800" dirty="0" smtClean="0">
                <a:cs typeface="Arial Unicode MS"/>
              </a:rPr>
              <a:t>verano</a:t>
            </a:r>
            <a:r>
              <a:rPr lang="es-ES" sz="2800" spc="56" dirty="0" smtClean="0">
                <a:cs typeface="Arial Unicode MS"/>
              </a:rPr>
              <a:t> </a:t>
            </a:r>
            <a:r>
              <a:rPr lang="es-ES" sz="2800" dirty="0" smtClean="0">
                <a:cs typeface="Arial Unicode MS"/>
              </a:rPr>
              <a:t>y</a:t>
            </a:r>
            <a:r>
              <a:rPr lang="es-ES" sz="2800" spc="56" dirty="0" smtClean="0">
                <a:cs typeface="Arial Unicode MS"/>
              </a:rPr>
              <a:t> </a:t>
            </a:r>
            <a:r>
              <a:rPr lang="es-ES" sz="2800" spc="-16" dirty="0" smtClean="0">
                <a:cs typeface="Arial Unicode MS"/>
              </a:rPr>
              <a:t>el</a:t>
            </a:r>
            <a:r>
              <a:rPr lang="es-ES" sz="2800" spc="-6" dirty="0" smtClean="0">
                <a:cs typeface="Arial Unicode MS"/>
              </a:rPr>
              <a:t> invierno.</a:t>
            </a:r>
            <a:endParaRPr lang="es-ES" sz="2800" dirty="0" smtClean="0">
              <a:cs typeface="Arial Unicode MS"/>
            </a:endParaRPr>
          </a:p>
          <a:p>
            <a:pPr marL="522286" indent="-514350" algn="just">
              <a:spcBef>
                <a:spcPts val="181"/>
              </a:spcBef>
              <a:buFont typeface="+mj-lt"/>
              <a:buAutoNum type="arabicPeriod"/>
              <a:tabLst>
                <a:tab pos="73409" algn="l"/>
              </a:tabLst>
            </a:pPr>
            <a:r>
              <a:rPr lang="es-ES" sz="2800" dirty="0" smtClean="0">
                <a:cs typeface="Arial Unicode MS"/>
              </a:rPr>
              <a:t>Carga</a:t>
            </a:r>
            <a:r>
              <a:rPr lang="es-ES" sz="2800" spc="62" dirty="0" smtClean="0">
                <a:cs typeface="Arial Unicode MS"/>
              </a:rPr>
              <a:t> </a:t>
            </a:r>
            <a:r>
              <a:rPr lang="es-ES" sz="2800" dirty="0" smtClean="0">
                <a:cs typeface="Arial Unicode MS"/>
              </a:rPr>
              <a:t>máxima,</a:t>
            </a:r>
            <a:r>
              <a:rPr lang="es-ES" sz="2800" spc="66" dirty="0" smtClean="0">
                <a:cs typeface="Arial Unicode MS"/>
              </a:rPr>
              <a:t> </a:t>
            </a:r>
            <a:r>
              <a:rPr lang="es-ES" sz="2800" dirty="0" smtClean="0">
                <a:cs typeface="Arial Unicode MS"/>
              </a:rPr>
              <a:t>relaciones</a:t>
            </a:r>
            <a:r>
              <a:rPr lang="es-ES" sz="2800" spc="66" dirty="0" smtClean="0">
                <a:cs typeface="Arial Unicode MS"/>
              </a:rPr>
              <a:t> </a:t>
            </a:r>
            <a:r>
              <a:rPr lang="es-ES" sz="2800" spc="-28" dirty="0" smtClean="0">
                <a:cs typeface="Arial Unicode MS"/>
              </a:rPr>
              <a:t>CT,</a:t>
            </a:r>
            <a:r>
              <a:rPr lang="es-ES" sz="2800" spc="66" dirty="0" smtClean="0">
                <a:cs typeface="Arial Unicode MS"/>
              </a:rPr>
              <a:t> </a:t>
            </a:r>
            <a:r>
              <a:rPr lang="es-ES" sz="2800" dirty="0" smtClean="0">
                <a:cs typeface="Arial Unicode MS"/>
              </a:rPr>
              <a:t>relaciones</a:t>
            </a:r>
            <a:r>
              <a:rPr lang="es-ES" sz="2800" spc="66" dirty="0" smtClean="0">
                <a:cs typeface="Arial Unicode MS"/>
              </a:rPr>
              <a:t> </a:t>
            </a:r>
            <a:r>
              <a:rPr lang="es-ES" sz="2800" spc="-16" dirty="0" smtClean="0">
                <a:cs typeface="Arial Unicode MS"/>
              </a:rPr>
              <a:t>VT.</a:t>
            </a:r>
            <a:endParaRPr lang="es-ES" sz="2800" dirty="0" smtClean="0">
              <a:cs typeface="Arial Unicode MS"/>
            </a:endParaRPr>
          </a:p>
          <a:p>
            <a:pPr marL="522286" marR="172213" indent="-514350" algn="just">
              <a:spcBef>
                <a:spcPts val="53"/>
              </a:spcBef>
              <a:buFont typeface="+mj-lt"/>
              <a:buAutoNum type="arabicPeriod"/>
              <a:tabLst>
                <a:tab pos="69043" algn="l"/>
              </a:tabLst>
            </a:pPr>
            <a:r>
              <a:rPr lang="es-ES" sz="2800" dirty="0" smtClean="0">
                <a:cs typeface="Arial Unicode MS"/>
              </a:rPr>
              <a:t>Parámetros</a:t>
            </a:r>
            <a:r>
              <a:rPr lang="es-ES" sz="2800" spc="66" dirty="0" smtClean="0">
                <a:cs typeface="Arial Unicode MS"/>
              </a:rPr>
              <a:t> </a:t>
            </a:r>
            <a:r>
              <a:rPr lang="es-ES" sz="2800" dirty="0" smtClean="0">
                <a:cs typeface="Arial Unicode MS"/>
              </a:rPr>
              <a:t>del</a:t>
            </a:r>
            <a:r>
              <a:rPr lang="es-ES" sz="2800" spc="69" dirty="0" smtClean="0">
                <a:cs typeface="Arial Unicode MS"/>
              </a:rPr>
              <a:t> </a:t>
            </a:r>
            <a:r>
              <a:rPr lang="es-ES" sz="2800" dirty="0" smtClean="0">
                <a:cs typeface="Arial Unicode MS"/>
              </a:rPr>
              <a:t>sistema,</a:t>
            </a:r>
            <a:r>
              <a:rPr lang="es-ES" sz="2800" spc="69" dirty="0" smtClean="0">
                <a:cs typeface="Arial Unicode MS"/>
              </a:rPr>
              <a:t> </a:t>
            </a:r>
            <a:r>
              <a:rPr lang="es-ES" sz="2800" dirty="0" smtClean="0">
                <a:cs typeface="Arial Unicode MS"/>
              </a:rPr>
              <a:t>como</a:t>
            </a:r>
            <a:r>
              <a:rPr lang="es-ES" sz="2800" spc="69" dirty="0" smtClean="0">
                <a:cs typeface="Arial Unicode MS"/>
              </a:rPr>
              <a:t> </a:t>
            </a:r>
            <a:r>
              <a:rPr lang="es-ES" sz="2800" dirty="0" smtClean="0">
                <a:cs typeface="Arial Unicode MS"/>
              </a:rPr>
              <a:t>impedancias</a:t>
            </a:r>
            <a:r>
              <a:rPr lang="es-ES" sz="2800" spc="69" dirty="0" smtClean="0">
                <a:cs typeface="Arial Unicode MS"/>
              </a:rPr>
              <a:t> </a:t>
            </a:r>
            <a:r>
              <a:rPr lang="es-ES" sz="2800" dirty="0" smtClean="0">
                <a:cs typeface="Arial Unicode MS"/>
              </a:rPr>
              <a:t>de</a:t>
            </a:r>
            <a:r>
              <a:rPr lang="es-ES" sz="2800" spc="69" dirty="0" smtClean="0">
                <a:cs typeface="Arial Unicode MS"/>
              </a:rPr>
              <a:t> </a:t>
            </a:r>
            <a:r>
              <a:rPr lang="es-ES" sz="2800" dirty="0" smtClean="0">
                <a:cs typeface="Arial Unicode MS"/>
              </a:rPr>
              <a:t>la</a:t>
            </a:r>
            <a:r>
              <a:rPr lang="es-ES" sz="2800" spc="69" dirty="0" smtClean="0">
                <a:cs typeface="Arial Unicode MS"/>
              </a:rPr>
              <a:t> </a:t>
            </a:r>
            <a:r>
              <a:rPr lang="es-ES" sz="2800" dirty="0" smtClean="0">
                <a:cs typeface="Arial Unicode MS"/>
              </a:rPr>
              <a:t>línea</a:t>
            </a:r>
            <a:r>
              <a:rPr lang="es-ES" sz="2800" spc="66" dirty="0" smtClean="0">
                <a:cs typeface="Arial Unicode MS"/>
              </a:rPr>
              <a:t> </a:t>
            </a:r>
            <a:r>
              <a:rPr lang="es-ES" sz="2800" dirty="0" smtClean="0">
                <a:cs typeface="Arial Unicode MS"/>
              </a:rPr>
              <a:t>de</a:t>
            </a:r>
            <a:r>
              <a:rPr lang="es-ES" sz="2800" spc="69" dirty="0" smtClean="0">
                <a:cs typeface="Arial Unicode MS"/>
              </a:rPr>
              <a:t> </a:t>
            </a:r>
            <a:r>
              <a:rPr lang="es-ES" sz="2800" dirty="0" smtClean="0">
                <a:cs typeface="Arial Unicode MS"/>
              </a:rPr>
              <a:t>transmisión,</a:t>
            </a:r>
            <a:r>
              <a:rPr lang="es-ES" sz="2800" spc="69" dirty="0" smtClean="0">
                <a:cs typeface="Arial Unicode MS"/>
              </a:rPr>
              <a:t> </a:t>
            </a:r>
            <a:r>
              <a:rPr lang="es-ES" sz="2800" dirty="0" smtClean="0">
                <a:cs typeface="Arial Unicode MS"/>
              </a:rPr>
              <a:t>impedancias</a:t>
            </a:r>
            <a:r>
              <a:rPr lang="es-ES" sz="2800" spc="69" dirty="0" smtClean="0">
                <a:cs typeface="Arial Unicode MS"/>
              </a:rPr>
              <a:t> </a:t>
            </a:r>
            <a:r>
              <a:rPr lang="es-ES" sz="2800" spc="-16" dirty="0" smtClean="0">
                <a:cs typeface="Arial Unicode MS"/>
              </a:rPr>
              <a:t>del</a:t>
            </a:r>
            <a:r>
              <a:rPr lang="es-ES" sz="2800" spc="125" dirty="0" smtClean="0">
                <a:cs typeface="Arial Unicode MS"/>
              </a:rPr>
              <a:t> </a:t>
            </a:r>
            <a:r>
              <a:rPr lang="es-ES" sz="2800" spc="-6" dirty="0" smtClean="0">
                <a:cs typeface="Arial Unicode MS"/>
              </a:rPr>
              <a:t>transformador.</a:t>
            </a:r>
            <a:endParaRPr lang="es-ES" sz="2800" dirty="0" smtClean="0">
              <a:cs typeface="Arial Unicode MS"/>
            </a:endParaRPr>
          </a:p>
          <a:p>
            <a:pPr marL="522286" indent="-514350" algn="just">
              <a:spcBef>
                <a:spcPts val="94"/>
              </a:spcBef>
              <a:buFont typeface="+mj-lt"/>
              <a:buAutoNum type="arabicPeriod"/>
              <a:tabLst>
                <a:tab pos="77774" algn="l"/>
              </a:tabLst>
            </a:pPr>
            <a:r>
              <a:rPr lang="es-ES" sz="2800" dirty="0" smtClean="0">
                <a:cs typeface="Arial Unicode MS"/>
              </a:rPr>
              <a:t>Ubicaciones,</a:t>
            </a:r>
            <a:r>
              <a:rPr lang="es-ES" sz="2800" spc="43" dirty="0" smtClean="0">
                <a:cs typeface="Arial Unicode MS"/>
              </a:rPr>
              <a:t> </a:t>
            </a:r>
            <a:r>
              <a:rPr lang="es-ES" sz="2800" dirty="0" smtClean="0">
                <a:cs typeface="Arial Unicode MS"/>
              </a:rPr>
              <a:t>conexiones</a:t>
            </a:r>
            <a:r>
              <a:rPr lang="es-ES" sz="2800" spc="43" dirty="0" smtClean="0">
                <a:cs typeface="Arial Unicode MS"/>
              </a:rPr>
              <a:t> </a:t>
            </a:r>
            <a:r>
              <a:rPr lang="es-ES" sz="2800" dirty="0" smtClean="0">
                <a:cs typeface="Arial Unicode MS"/>
              </a:rPr>
              <a:t>y</a:t>
            </a:r>
            <a:r>
              <a:rPr lang="es-ES" sz="2800" spc="43" dirty="0" smtClean="0">
                <a:cs typeface="Arial Unicode MS"/>
              </a:rPr>
              <a:t> </a:t>
            </a:r>
            <a:r>
              <a:rPr lang="es-ES" sz="2800" dirty="0" smtClean="0">
                <a:cs typeface="Arial Unicode MS"/>
              </a:rPr>
              <a:t>relaciones</a:t>
            </a:r>
            <a:r>
              <a:rPr lang="es-ES" sz="2800" spc="43" dirty="0" smtClean="0">
                <a:cs typeface="Arial Unicode MS"/>
              </a:rPr>
              <a:t> </a:t>
            </a:r>
            <a:r>
              <a:rPr lang="es-ES" sz="2800" dirty="0" smtClean="0">
                <a:cs typeface="Arial Unicode MS"/>
              </a:rPr>
              <a:t>de</a:t>
            </a:r>
            <a:r>
              <a:rPr lang="es-ES" sz="2800" spc="43" dirty="0" smtClean="0">
                <a:cs typeface="Arial Unicode MS"/>
              </a:rPr>
              <a:t> </a:t>
            </a:r>
            <a:r>
              <a:rPr lang="es-ES" sz="2800" spc="-41" dirty="0" smtClean="0">
                <a:cs typeface="Arial Unicode MS"/>
              </a:rPr>
              <a:t>CT</a:t>
            </a:r>
            <a:r>
              <a:rPr lang="es-ES" sz="2800" spc="43" dirty="0" smtClean="0">
                <a:cs typeface="Arial Unicode MS"/>
              </a:rPr>
              <a:t> </a:t>
            </a:r>
            <a:r>
              <a:rPr lang="es-ES" sz="2800" dirty="0" smtClean="0">
                <a:cs typeface="Arial Unicode MS"/>
              </a:rPr>
              <a:t>y</a:t>
            </a:r>
            <a:r>
              <a:rPr lang="es-ES" sz="2800" spc="43" dirty="0" smtClean="0">
                <a:cs typeface="Arial Unicode MS"/>
              </a:rPr>
              <a:t> </a:t>
            </a:r>
            <a:r>
              <a:rPr lang="es-ES" sz="2800" spc="-16" dirty="0" smtClean="0">
                <a:cs typeface="Arial Unicode MS"/>
              </a:rPr>
              <a:t>VT.</a:t>
            </a:r>
            <a:endParaRPr lang="es-ES" sz="2800" dirty="0" smtClean="0">
              <a:cs typeface="Arial Unicode MS"/>
            </a:endParaRPr>
          </a:p>
          <a:p>
            <a:pPr marL="7936" marR="18649" indent="110311">
              <a:lnSpc>
                <a:spcPct val="117300"/>
              </a:lnSpc>
              <a:spcBef>
                <a:spcPts val="381"/>
              </a:spcBef>
            </a:pPr>
            <a:endParaRPr sz="531" dirty="0">
              <a:latin typeface="Arial Unicode MS"/>
              <a:cs typeface="Arial Unicode MS"/>
            </a:endParaRPr>
          </a:p>
        </p:txBody>
      </p:sp>
      <p:pic>
        <p:nvPicPr>
          <p:cNvPr id="5" name="object 2"/>
          <p:cNvPicPr/>
          <p:nvPr/>
        </p:nvPicPr>
        <p:blipFill>
          <a:blip r:embed="rId2" cstate="print"/>
          <a:stretch>
            <a:fillRect/>
          </a:stretch>
        </p:blipFill>
        <p:spPr>
          <a:xfrm>
            <a:off x="14678527" y="4668253"/>
            <a:ext cx="9119936" cy="5871410"/>
          </a:xfrm>
          <a:prstGeom prst="rect">
            <a:avLst/>
          </a:prstGeom>
        </p:spPr>
      </p:pic>
      <p:sp>
        <p:nvSpPr>
          <p:cNvPr id="6" name="Rectángulo 5"/>
          <p:cNvSpPr/>
          <p:nvPr/>
        </p:nvSpPr>
        <p:spPr>
          <a:xfrm>
            <a:off x="14678528" y="10620651"/>
            <a:ext cx="9119936" cy="954107"/>
          </a:xfrm>
          <a:prstGeom prst="rect">
            <a:avLst/>
          </a:prstGeom>
        </p:spPr>
        <p:txBody>
          <a:bodyPr wrap="square">
            <a:spAutoFit/>
          </a:bodyPr>
          <a:lstStyle/>
          <a:p>
            <a:pPr marL="7936" algn="ctr">
              <a:spcBef>
                <a:spcPts val="62"/>
              </a:spcBef>
            </a:pPr>
            <a:r>
              <a:rPr lang="es-ES" sz="2800" b="1" spc="-19" dirty="0" smtClean="0">
                <a:cs typeface="Arial Unicode MS"/>
              </a:rPr>
              <a:t>FIGURA</a:t>
            </a:r>
            <a:r>
              <a:rPr lang="es-ES" sz="2800" b="1" spc="31" dirty="0" smtClean="0">
                <a:cs typeface="Arial Unicode MS"/>
              </a:rPr>
              <a:t> </a:t>
            </a:r>
            <a:r>
              <a:rPr lang="es-ES" sz="2800" b="1" dirty="0" smtClean="0">
                <a:cs typeface="Arial Unicode MS"/>
              </a:rPr>
              <a:t>18.3.2</a:t>
            </a:r>
            <a:r>
              <a:rPr lang="es-ES" sz="2800" b="1" spc="31" dirty="0" smtClean="0">
                <a:cs typeface="Arial Unicode MS"/>
              </a:rPr>
              <a:t> </a:t>
            </a:r>
            <a:r>
              <a:rPr lang="es-ES" sz="2800" b="1" dirty="0" smtClean="0">
                <a:cs typeface="Arial Unicode MS"/>
              </a:rPr>
              <a:t>Sistema</a:t>
            </a:r>
            <a:r>
              <a:rPr lang="es-ES" sz="2800" b="1" spc="31" dirty="0" smtClean="0">
                <a:cs typeface="Arial Unicode MS"/>
              </a:rPr>
              <a:t> </a:t>
            </a:r>
            <a:r>
              <a:rPr lang="es-ES" sz="2800" b="1" dirty="0" smtClean="0">
                <a:cs typeface="Arial Unicode MS"/>
              </a:rPr>
              <a:t>eléctrico</a:t>
            </a:r>
            <a:r>
              <a:rPr lang="es-ES" sz="2800" b="1" spc="31" dirty="0" smtClean="0">
                <a:cs typeface="Arial Unicode MS"/>
              </a:rPr>
              <a:t> </a:t>
            </a:r>
            <a:r>
              <a:rPr lang="es-ES" sz="2800" b="1" dirty="0" smtClean="0">
                <a:cs typeface="Arial Unicode MS"/>
              </a:rPr>
              <a:t>típico</a:t>
            </a:r>
            <a:r>
              <a:rPr lang="es-ES" sz="2800" b="1" spc="31" dirty="0" smtClean="0">
                <a:cs typeface="Arial Unicode MS"/>
              </a:rPr>
              <a:t> </a:t>
            </a:r>
            <a:r>
              <a:rPr lang="es-ES" sz="2800" b="1" dirty="0" smtClean="0">
                <a:cs typeface="Arial Unicode MS"/>
              </a:rPr>
              <a:t>y</a:t>
            </a:r>
            <a:r>
              <a:rPr lang="es-ES" sz="2800" b="1" spc="34" dirty="0" smtClean="0">
                <a:cs typeface="Arial Unicode MS"/>
              </a:rPr>
              <a:t> </a:t>
            </a:r>
            <a:r>
              <a:rPr lang="es-ES" sz="2800" b="1" dirty="0" smtClean="0">
                <a:cs typeface="Arial Unicode MS"/>
              </a:rPr>
              <a:t>sus</a:t>
            </a:r>
            <a:r>
              <a:rPr lang="es-ES" sz="2800" b="1" spc="31" dirty="0" smtClean="0">
                <a:cs typeface="Arial Unicode MS"/>
              </a:rPr>
              <a:t> </a:t>
            </a:r>
            <a:r>
              <a:rPr lang="es-ES" sz="2800" b="1" dirty="0" smtClean="0">
                <a:cs typeface="Arial Unicode MS"/>
              </a:rPr>
              <a:t>zonas</a:t>
            </a:r>
            <a:r>
              <a:rPr lang="es-ES" sz="2800" b="1" spc="31" dirty="0" smtClean="0">
                <a:cs typeface="Arial Unicode MS"/>
              </a:rPr>
              <a:t> </a:t>
            </a:r>
            <a:r>
              <a:rPr lang="es-ES" sz="2800" b="1" dirty="0" smtClean="0">
                <a:cs typeface="Arial Unicode MS"/>
              </a:rPr>
              <a:t>de</a:t>
            </a:r>
            <a:r>
              <a:rPr lang="es-ES" sz="2800" b="1" spc="31" dirty="0" smtClean="0">
                <a:cs typeface="Arial Unicode MS"/>
              </a:rPr>
              <a:t> </a:t>
            </a:r>
            <a:r>
              <a:rPr lang="es-ES" sz="2800" b="1" dirty="0" smtClean="0">
                <a:cs typeface="Arial Unicode MS"/>
              </a:rPr>
              <a:t>protección</a:t>
            </a:r>
            <a:r>
              <a:rPr lang="es-ES" sz="2800" b="1" spc="31" dirty="0" smtClean="0">
                <a:cs typeface="Arial Unicode MS"/>
              </a:rPr>
              <a:t> </a:t>
            </a:r>
            <a:r>
              <a:rPr lang="es-ES" sz="2800" b="1" dirty="0" smtClean="0">
                <a:cs typeface="Arial Unicode MS"/>
              </a:rPr>
              <a:t>y</a:t>
            </a:r>
            <a:r>
              <a:rPr lang="es-ES" sz="2800" b="1" spc="31" dirty="0" smtClean="0">
                <a:cs typeface="Arial Unicode MS"/>
              </a:rPr>
              <a:t> </a:t>
            </a:r>
            <a:r>
              <a:rPr lang="es-ES" sz="2800" b="1" spc="-6" dirty="0" smtClean="0">
                <a:cs typeface="Arial Unicode MS"/>
              </a:rPr>
              <a:t>superposición.</a:t>
            </a:r>
            <a:endParaRPr lang="es-ES" sz="2800" b="1" dirty="0">
              <a:cs typeface="Arial Unicode MS"/>
            </a:endParaRPr>
          </a:p>
        </p:txBody>
      </p:sp>
    </p:spTree>
    <p:extLst>
      <p:ext uri="{BB962C8B-B14F-4D97-AF65-F5344CB8AC3E}">
        <p14:creationId xmlns:p14="http://schemas.microsoft.com/office/powerpoint/2010/main" val="1507819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777538" y="866273"/>
            <a:ext cx="10699149" cy="3729790"/>
          </a:xfrm>
          <a:prstGeom prst="rect">
            <a:avLst/>
          </a:prstGeom>
        </p:spPr>
      </p:pic>
      <p:sp>
        <p:nvSpPr>
          <p:cNvPr id="3" name="object 3"/>
          <p:cNvSpPr txBox="1"/>
          <p:nvPr/>
        </p:nvSpPr>
        <p:spPr>
          <a:xfrm>
            <a:off x="377262" y="483412"/>
            <a:ext cx="12400276" cy="13275750"/>
          </a:xfrm>
          <a:prstGeom prst="rect">
            <a:avLst/>
          </a:prstGeom>
        </p:spPr>
        <p:txBody>
          <a:bodyPr vert="horz" wrap="square" lIns="0" tIns="7938" rIns="0" bIns="0" rtlCol="0">
            <a:spAutoFit/>
          </a:bodyPr>
          <a:lstStyle/>
          <a:p>
            <a:pPr marL="7936" algn="just"/>
            <a:r>
              <a:rPr sz="5400" b="1" spc="-12" dirty="0" smtClean="0">
                <a:cs typeface="Arial Unicode MS"/>
              </a:rPr>
              <a:t>18.4</a:t>
            </a:r>
            <a:r>
              <a:rPr lang="es-ES" sz="5400" b="1" spc="-12" dirty="0" smtClean="0">
                <a:cs typeface="Arial Unicode MS"/>
              </a:rPr>
              <a:t> </a:t>
            </a:r>
            <a:r>
              <a:rPr sz="5400" b="1" dirty="0" err="1" smtClean="0">
                <a:cs typeface="Arial Unicode MS"/>
              </a:rPr>
              <a:t>Historia</a:t>
            </a:r>
            <a:r>
              <a:rPr sz="5400" b="1" spc="90" dirty="0" smtClean="0">
                <a:cs typeface="Arial Unicode MS"/>
              </a:rPr>
              <a:t> </a:t>
            </a:r>
            <a:r>
              <a:rPr sz="5400" b="1" dirty="0">
                <a:cs typeface="Arial Unicode MS"/>
              </a:rPr>
              <a:t>de</a:t>
            </a:r>
            <a:r>
              <a:rPr sz="5400" b="1" spc="90" dirty="0">
                <a:cs typeface="Arial Unicode MS"/>
              </a:rPr>
              <a:t> </a:t>
            </a:r>
            <a:r>
              <a:rPr sz="5400" b="1" dirty="0" err="1">
                <a:cs typeface="Arial Unicode MS"/>
              </a:rPr>
              <a:t>los</a:t>
            </a:r>
            <a:r>
              <a:rPr sz="5400" b="1" spc="90" dirty="0">
                <a:cs typeface="Arial Unicode MS"/>
              </a:rPr>
              <a:t> </a:t>
            </a:r>
            <a:r>
              <a:rPr sz="5400" b="1" spc="-6" dirty="0" err="1" smtClean="0">
                <a:cs typeface="Arial Unicode MS"/>
              </a:rPr>
              <a:t>relés</a:t>
            </a:r>
            <a:endParaRPr lang="es-ES" sz="5400" b="1" spc="-6" dirty="0" smtClean="0">
              <a:cs typeface="Arial Unicode MS"/>
            </a:endParaRPr>
          </a:p>
          <a:p>
            <a:pPr marL="7936" algn="just"/>
            <a:endParaRPr sz="2800" b="1" dirty="0">
              <a:cs typeface="Arial Unicode MS"/>
            </a:endParaRPr>
          </a:p>
          <a:p>
            <a:pPr marL="7936" marR="65473" algn="just">
              <a:spcBef>
                <a:spcPts val="671"/>
              </a:spcBef>
            </a:pPr>
            <a:r>
              <a:rPr sz="2800" dirty="0">
                <a:cs typeface="Arial Unicode MS"/>
              </a:rPr>
              <a:t>Los</a:t>
            </a:r>
            <a:r>
              <a:rPr sz="2800" spc="79" dirty="0">
                <a:cs typeface="Arial Unicode MS"/>
              </a:rPr>
              <a:t> </a:t>
            </a:r>
            <a:r>
              <a:rPr sz="2800" dirty="0">
                <a:cs typeface="Arial Unicode MS"/>
              </a:rPr>
              <a:t>relés</a:t>
            </a:r>
            <a:r>
              <a:rPr sz="2800" spc="81" dirty="0">
                <a:cs typeface="Arial Unicode MS"/>
              </a:rPr>
              <a:t> </a:t>
            </a:r>
            <a:r>
              <a:rPr sz="2800" dirty="0">
                <a:cs typeface="Arial Unicode MS"/>
              </a:rPr>
              <a:t>comenzaron</a:t>
            </a:r>
            <a:r>
              <a:rPr sz="2800" spc="81" dirty="0">
                <a:cs typeface="Arial Unicode MS"/>
              </a:rPr>
              <a:t> </a:t>
            </a:r>
            <a:r>
              <a:rPr sz="2800" dirty="0">
                <a:cs typeface="Arial Unicode MS"/>
              </a:rPr>
              <a:t>como</a:t>
            </a:r>
            <a:r>
              <a:rPr sz="2800" spc="81" dirty="0">
                <a:cs typeface="Arial Unicode MS"/>
              </a:rPr>
              <a:t> </a:t>
            </a:r>
            <a:r>
              <a:rPr sz="2800" dirty="0">
                <a:cs typeface="Arial Unicode MS"/>
              </a:rPr>
              <a:t>relés</a:t>
            </a:r>
            <a:r>
              <a:rPr sz="2800" spc="81" dirty="0">
                <a:cs typeface="Arial Unicode MS"/>
              </a:rPr>
              <a:t> </a:t>
            </a:r>
            <a:r>
              <a:rPr sz="2800" dirty="0">
                <a:cs typeface="Arial Unicode MS"/>
              </a:rPr>
              <a:t>electromecánicos,</a:t>
            </a:r>
            <a:r>
              <a:rPr sz="2800" spc="81" dirty="0">
                <a:cs typeface="Arial Unicode MS"/>
              </a:rPr>
              <a:t> </a:t>
            </a:r>
            <a:r>
              <a:rPr sz="2800" dirty="0">
                <a:cs typeface="Arial Unicode MS"/>
              </a:rPr>
              <a:t>que</a:t>
            </a:r>
            <a:r>
              <a:rPr sz="2800" spc="81" dirty="0">
                <a:cs typeface="Arial Unicode MS"/>
              </a:rPr>
              <a:t> </a:t>
            </a:r>
            <a:r>
              <a:rPr sz="2800" dirty="0">
                <a:cs typeface="Arial Unicode MS"/>
              </a:rPr>
              <a:t>emplean</a:t>
            </a:r>
            <a:r>
              <a:rPr sz="2800" spc="81" dirty="0">
                <a:cs typeface="Arial Unicode MS"/>
              </a:rPr>
              <a:t> </a:t>
            </a:r>
            <a:r>
              <a:rPr sz="2800" dirty="0">
                <a:cs typeface="Arial Unicode MS"/>
              </a:rPr>
              <a:t>bobinas</a:t>
            </a:r>
            <a:r>
              <a:rPr sz="2800" spc="81" dirty="0">
                <a:cs typeface="Arial Unicode MS"/>
              </a:rPr>
              <a:t> </a:t>
            </a:r>
            <a:r>
              <a:rPr sz="2800" spc="-6" dirty="0">
                <a:cs typeface="Arial Unicode MS"/>
              </a:rPr>
              <a:t>magnéticas,</a:t>
            </a:r>
            <a:r>
              <a:rPr sz="2800" dirty="0">
                <a:cs typeface="Arial Unicode MS"/>
              </a:rPr>
              <a:t> luego</a:t>
            </a:r>
            <a:r>
              <a:rPr sz="2800" spc="75" dirty="0">
                <a:cs typeface="Arial Unicode MS"/>
              </a:rPr>
              <a:t> </a:t>
            </a:r>
            <a:r>
              <a:rPr sz="2800" dirty="0">
                <a:cs typeface="Arial Unicode MS"/>
              </a:rPr>
              <a:t>se</a:t>
            </a:r>
            <a:r>
              <a:rPr sz="2800" spc="79" dirty="0">
                <a:cs typeface="Arial Unicode MS"/>
              </a:rPr>
              <a:t> </a:t>
            </a:r>
            <a:r>
              <a:rPr sz="2800" dirty="0">
                <a:cs typeface="Arial Unicode MS"/>
              </a:rPr>
              <a:t>desarrollaron</a:t>
            </a:r>
            <a:r>
              <a:rPr sz="2800" spc="79" dirty="0">
                <a:cs typeface="Arial Unicode MS"/>
              </a:rPr>
              <a:t> </a:t>
            </a:r>
            <a:r>
              <a:rPr sz="2800" dirty="0">
                <a:cs typeface="Arial Unicode MS"/>
              </a:rPr>
              <a:t>a</a:t>
            </a:r>
            <a:r>
              <a:rPr sz="2800" spc="79" dirty="0">
                <a:cs typeface="Arial Unicode MS"/>
              </a:rPr>
              <a:t> </a:t>
            </a:r>
            <a:r>
              <a:rPr sz="2800" dirty="0">
                <a:cs typeface="Arial Unicode MS"/>
              </a:rPr>
              <a:t>relés</a:t>
            </a:r>
            <a:r>
              <a:rPr sz="2800" spc="79" dirty="0">
                <a:cs typeface="Arial Unicode MS"/>
              </a:rPr>
              <a:t> </a:t>
            </a:r>
            <a:r>
              <a:rPr sz="2800" dirty="0">
                <a:cs typeface="Arial Unicode MS"/>
              </a:rPr>
              <a:t>estáticos,</a:t>
            </a:r>
            <a:r>
              <a:rPr sz="2800" spc="79" dirty="0">
                <a:cs typeface="Arial Unicode MS"/>
              </a:rPr>
              <a:t> </a:t>
            </a:r>
            <a:r>
              <a:rPr sz="2800" dirty="0">
                <a:cs typeface="Arial Unicode MS"/>
              </a:rPr>
              <a:t>que</a:t>
            </a:r>
            <a:r>
              <a:rPr sz="2800" spc="79" dirty="0">
                <a:cs typeface="Arial Unicode MS"/>
              </a:rPr>
              <a:t> </a:t>
            </a:r>
            <a:r>
              <a:rPr sz="2800" dirty="0">
                <a:cs typeface="Arial Unicode MS"/>
              </a:rPr>
              <a:t>emplean</a:t>
            </a:r>
            <a:r>
              <a:rPr sz="2800" spc="79" dirty="0">
                <a:cs typeface="Arial Unicode MS"/>
              </a:rPr>
              <a:t> </a:t>
            </a:r>
            <a:r>
              <a:rPr sz="2800" dirty="0">
                <a:cs typeface="Arial Unicode MS"/>
              </a:rPr>
              <a:t>transistores,</a:t>
            </a:r>
            <a:r>
              <a:rPr sz="2800" spc="79" dirty="0">
                <a:cs typeface="Arial Unicode MS"/>
              </a:rPr>
              <a:t> </a:t>
            </a:r>
            <a:r>
              <a:rPr sz="2800" dirty="0">
                <a:cs typeface="Arial Unicode MS"/>
              </a:rPr>
              <a:t>luego</a:t>
            </a:r>
            <a:r>
              <a:rPr sz="2800" spc="79" dirty="0">
                <a:cs typeface="Arial Unicode MS"/>
              </a:rPr>
              <a:t> </a:t>
            </a:r>
            <a:r>
              <a:rPr sz="2800" dirty="0">
                <a:cs typeface="Arial Unicode MS"/>
              </a:rPr>
              <a:t>relés</a:t>
            </a:r>
            <a:r>
              <a:rPr sz="2800" spc="79" dirty="0">
                <a:cs typeface="Arial Unicode MS"/>
              </a:rPr>
              <a:t> </a:t>
            </a:r>
            <a:r>
              <a:rPr sz="2800" spc="-6" dirty="0">
                <a:cs typeface="Arial Unicode MS"/>
              </a:rPr>
              <a:t>digitales,</a:t>
            </a:r>
            <a:r>
              <a:rPr sz="2800" dirty="0">
                <a:cs typeface="Arial Unicode MS"/>
              </a:rPr>
              <a:t> que</a:t>
            </a:r>
            <a:r>
              <a:rPr sz="2800" spc="107" dirty="0">
                <a:cs typeface="Arial Unicode MS"/>
              </a:rPr>
              <a:t> </a:t>
            </a:r>
            <a:r>
              <a:rPr sz="2800" dirty="0">
                <a:cs typeface="Arial Unicode MS"/>
              </a:rPr>
              <a:t>emplean</a:t>
            </a:r>
            <a:r>
              <a:rPr sz="2800" spc="107" dirty="0">
                <a:cs typeface="Arial Unicode MS"/>
              </a:rPr>
              <a:t> </a:t>
            </a:r>
            <a:r>
              <a:rPr sz="2800" dirty="0">
                <a:cs typeface="Arial Unicode MS"/>
              </a:rPr>
              <a:t>microprocesadores,</a:t>
            </a:r>
            <a:r>
              <a:rPr sz="2800" spc="107" dirty="0">
                <a:cs typeface="Arial Unicode MS"/>
              </a:rPr>
              <a:t> </a:t>
            </a:r>
            <a:r>
              <a:rPr sz="2800" dirty="0">
                <a:cs typeface="Arial Unicode MS"/>
              </a:rPr>
              <a:t>y</a:t>
            </a:r>
            <a:r>
              <a:rPr sz="2800" spc="107" dirty="0">
                <a:cs typeface="Arial Unicode MS"/>
              </a:rPr>
              <a:t> </a:t>
            </a:r>
            <a:r>
              <a:rPr sz="2800" dirty="0">
                <a:cs typeface="Arial Unicode MS"/>
              </a:rPr>
              <a:t>finalmente</a:t>
            </a:r>
            <a:r>
              <a:rPr sz="2800" spc="107" dirty="0">
                <a:cs typeface="Arial Unicode MS"/>
              </a:rPr>
              <a:t> </a:t>
            </a:r>
            <a:r>
              <a:rPr sz="2800" dirty="0">
                <a:cs typeface="Arial Unicode MS"/>
              </a:rPr>
              <a:t>relés</a:t>
            </a:r>
            <a:r>
              <a:rPr sz="2800" spc="109" dirty="0">
                <a:cs typeface="Arial Unicode MS"/>
              </a:rPr>
              <a:t> </a:t>
            </a:r>
            <a:r>
              <a:rPr sz="2800" dirty="0">
                <a:cs typeface="Arial Unicode MS"/>
              </a:rPr>
              <a:t>numéricos,</a:t>
            </a:r>
            <a:r>
              <a:rPr sz="2800" spc="107" dirty="0">
                <a:cs typeface="Arial Unicode MS"/>
              </a:rPr>
              <a:t> </a:t>
            </a:r>
            <a:r>
              <a:rPr sz="2800" dirty="0">
                <a:cs typeface="Arial Unicode MS"/>
              </a:rPr>
              <a:t>que</a:t>
            </a:r>
            <a:r>
              <a:rPr sz="2800" spc="107" dirty="0">
                <a:cs typeface="Arial Unicode MS"/>
              </a:rPr>
              <a:t> </a:t>
            </a:r>
            <a:r>
              <a:rPr sz="2800" dirty="0">
                <a:cs typeface="Arial Unicode MS"/>
              </a:rPr>
              <a:t>utilizan</a:t>
            </a:r>
            <a:r>
              <a:rPr sz="2800" spc="107" dirty="0">
                <a:cs typeface="Arial Unicode MS"/>
              </a:rPr>
              <a:t> </a:t>
            </a:r>
            <a:r>
              <a:rPr sz="2800" spc="-6" dirty="0">
                <a:cs typeface="Arial Unicode MS"/>
              </a:rPr>
              <a:t>relés</a:t>
            </a:r>
            <a:r>
              <a:rPr sz="2800" dirty="0">
                <a:cs typeface="Arial Unicode MS"/>
              </a:rPr>
              <a:t> digitales,</a:t>
            </a:r>
            <a:r>
              <a:rPr sz="2800" spc="88" dirty="0">
                <a:cs typeface="Arial Unicode MS"/>
              </a:rPr>
              <a:t> </a:t>
            </a:r>
            <a:r>
              <a:rPr sz="2800" dirty="0">
                <a:cs typeface="Arial Unicode MS"/>
              </a:rPr>
              <a:t>que</a:t>
            </a:r>
            <a:r>
              <a:rPr sz="2800" spc="90" dirty="0">
                <a:cs typeface="Arial Unicode MS"/>
              </a:rPr>
              <a:t> </a:t>
            </a:r>
            <a:r>
              <a:rPr sz="2800" dirty="0">
                <a:cs typeface="Arial Unicode MS"/>
              </a:rPr>
              <a:t>pueden</a:t>
            </a:r>
            <a:r>
              <a:rPr sz="2800" spc="90" dirty="0">
                <a:cs typeface="Arial Unicode MS"/>
              </a:rPr>
              <a:t> </a:t>
            </a:r>
            <a:r>
              <a:rPr sz="2800" dirty="0">
                <a:cs typeface="Arial Unicode MS"/>
              </a:rPr>
              <a:t>comunicarse</a:t>
            </a:r>
            <a:r>
              <a:rPr sz="2800" spc="90" dirty="0">
                <a:cs typeface="Arial Unicode MS"/>
              </a:rPr>
              <a:t> </a:t>
            </a:r>
            <a:r>
              <a:rPr sz="2800" dirty="0">
                <a:cs typeface="Arial Unicode MS"/>
              </a:rPr>
              <a:t>entre</a:t>
            </a:r>
            <a:r>
              <a:rPr sz="2800" spc="90" dirty="0">
                <a:cs typeface="Arial Unicode MS"/>
              </a:rPr>
              <a:t> </a:t>
            </a:r>
            <a:r>
              <a:rPr sz="2800" dirty="0">
                <a:cs typeface="Arial Unicode MS"/>
              </a:rPr>
              <a:t>sí</a:t>
            </a:r>
            <a:r>
              <a:rPr sz="2800" spc="88" dirty="0">
                <a:cs typeface="Arial Unicode MS"/>
              </a:rPr>
              <a:t> </a:t>
            </a:r>
            <a:r>
              <a:rPr sz="2800" dirty="0">
                <a:cs typeface="Arial Unicode MS"/>
              </a:rPr>
              <a:t>con</a:t>
            </a:r>
            <a:r>
              <a:rPr sz="2800" spc="90" dirty="0">
                <a:cs typeface="Arial Unicode MS"/>
              </a:rPr>
              <a:t> </a:t>
            </a:r>
            <a:r>
              <a:rPr sz="2800" dirty="0">
                <a:cs typeface="Arial Unicode MS"/>
              </a:rPr>
              <a:t>diferentes</a:t>
            </a:r>
            <a:r>
              <a:rPr sz="2800" spc="90" dirty="0">
                <a:cs typeface="Arial Unicode MS"/>
              </a:rPr>
              <a:t> </a:t>
            </a:r>
            <a:r>
              <a:rPr sz="2800" dirty="0">
                <a:cs typeface="Arial Unicode MS"/>
              </a:rPr>
              <a:t>protocolos</a:t>
            </a:r>
            <a:r>
              <a:rPr sz="2800" spc="90" dirty="0">
                <a:cs typeface="Arial Unicode MS"/>
              </a:rPr>
              <a:t> </a:t>
            </a:r>
            <a:r>
              <a:rPr sz="2800" dirty="0">
                <a:cs typeface="Arial Unicode MS"/>
              </a:rPr>
              <a:t>de</a:t>
            </a:r>
            <a:r>
              <a:rPr sz="2800" spc="90" dirty="0">
                <a:cs typeface="Arial Unicode MS"/>
              </a:rPr>
              <a:t> </a:t>
            </a:r>
            <a:r>
              <a:rPr sz="2800" dirty="0" smtClean="0">
                <a:cs typeface="Arial Unicode MS"/>
              </a:rPr>
              <a:t>control.</a:t>
            </a:r>
            <a:endParaRPr lang="es-ES" sz="2800" dirty="0" smtClean="0">
              <a:cs typeface="Arial Unicode MS"/>
            </a:endParaRPr>
          </a:p>
          <a:p>
            <a:pPr marL="7936" marR="65473" algn="just">
              <a:spcBef>
                <a:spcPts val="671"/>
              </a:spcBef>
            </a:pPr>
            <a:r>
              <a:rPr sz="2800" dirty="0" smtClean="0">
                <a:cs typeface="Arial Unicode MS"/>
              </a:rPr>
              <a:t>Los</a:t>
            </a:r>
            <a:r>
              <a:rPr sz="2800" spc="53" dirty="0" smtClean="0">
                <a:cs typeface="Arial Unicode MS"/>
              </a:rPr>
              <a:t> </a:t>
            </a:r>
            <a:r>
              <a:rPr sz="2800" dirty="0">
                <a:cs typeface="Arial Unicode MS"/>
              </a:rPr>
              <a:t>diferentes</a:t>
            </a:r>
            <a:r>
              <a:rPr sz="2800" spc="56" dirty="0">
                <a:cs typeface="Arial Unicode MS"/>
              </a:rPr>
              <a:t> </a:t>
            </a:r>
            <a:r>
              <a:rPr sz="2800" dirty="0">
                <a:cs typeface="Arial Unicode MS"/>
              </a:rPr>
              <a:t>tipos</a:t>
            </a:r>
            <a:r>
              <a:rPr sz="2800" spc="53" dirty="0">
                <a:cs typeface="Arial Unicode MS"/>
              </a:rPr>
              <a:t> </a:t>
            </a:r>
            <a:r>
              <a:rPr sz="2800" dirty="0">
                <a:cs typeface="Arial Unicode MS"/>
              </a:rPr>
              <a:t>de</a:t>
            </a:r>
            <a:r>
              <a:rPr sz="2800" spc="56" dirty="0">
                <a:cs typeface="Arial Unicode MS"/>
              </a:rPr>
              <a:t> </a:t>
            </a:r>
            <a:r>
              <a:rPr sz="2800" dirty="0">
                <a:cs typeface="Arial Unicode MS"/>
              </a:rPr>
              <a:t>relés</a:t>
            </a:r>
            <a:r>
              <a:rPr sz="2800" spc="53" dirty="0">
                <a:cs typeface="Arial Unicode MS"/>
              </a:rPr>
              <a:t> </a:t>
            </a:r>
            <a:r>
              <a:rPr sz="2800" dirty="0">
                <a:cs typeface="Arial Unicode MS"/>
              </a:rPr>
              <a:t>incluyen</a:t>
            </a:r>
            <a:r>
              <a:rPr sz="2800" spc="56" dirty="0">
                <a:cs typeface="Arial Unicode MS"/>
              </a:rPr>
              <a:t> </a:t>
            </a:r>
            <a:r>
              <a:rPr sz="2800" dirty="0">
                <a:cs typeface="Arial Unicode MS"/>
              </a:rPr>
              <a:t>los</a:t>
            </a:r>
            <a:r>
              <a:rPr sz="2800" spc="56" dirty="0">
                <a:cs typeface="Arial Unicode MS"/>
              </a:rPr>
              <a:t> </a:t>
            </a:r>
            <a:r>
              <a:rPr sz="2800" spc="-6" dirty="0">
                <a:cs typeface="Arial Unicode MS"/>
              </a:rPr>
              <a:t>siguientes:</a:t>
            </a:r>
            <a:endParaRPr sz="2800" dirty="0">
              <a:cs typeface="Arial Unicode MS"/>
            </a:endParaRPr>
          </a:p>
          <a:p>
            <a:pPr marL="522287" indent="-514350" algn="just">
              <a:spcBef>
                <a:spcPts val="466"/>
              </a:spcBef>
              <a:buFont typeface="+mj-lt"/>
              <a:buAutoNum type="arabicPeriod"/>
              <a:tabLst>
                <a:tab pos="86504" algn="l"/>
              </a:tabLst>
            </a:pPr>
            <a:r>
              <a:rPr sz="2800" b="1" spc="-6" dirty="0">
                <a:cs typeface="Arial Unicode MS"/>
              </a:rPr>
              <a:t>Relés</a:t>
            </a:r>
            <a:r>
              <a:rPr sz="2800" b="1" spc="-25" dirty="0">
                <a:cs typeface="Arial Unicode MS"/>
              </a:rPr>
              <a:t> </a:t>
            </a:r>
            <a:r>
              <a:rPr sz="2800" b="1" spc="-6" dirty="0">
                <a:cs typeface="Arial Unicode MS"/>
              </a:rPr>
              <a:t>electromecánicos;</a:t>
            </a:r>
            <a:endParaRPr sz="2800" b="1" dirty="0">
              <a:cs typeface="Arial Unicode MS"/>
            </a:endParaRPr>
          </a:p>
          <a:p>
            <a:pPr marL="522286" indent="-514350" algn="just">
              <a:spcBef>
                <a:spcPts val="166"/>
              </a:spcBef>
              <a:buFont typeface="+mj-lt"/>
              <a:buAutoNum type="arabicPeriod"/>
              <a:tabLst>
                <a:tab pos="73409" algn="l"/>
              </a:tabLst>
            </a:pPr>
            <a:r>
              <a:rPr sz="2800" b="1" spc="-6" dirty="0">
                <a:cs typeface="Arial Unicode MS"/>
              </a:rPr>
              <a:t>Relés</a:t>
            </a:r>
            <a:r>
              <a:rPr sz="2800" b="1" spc="31" dirty="0">
                <a:cs typeface="Arial Unicode MS"/>
              </a:rPr>
              <a:t> </a:t>
            </a:r>
            <a:r>
              <a:rPr sz="2800" b="1" dirty="0">
                <a:cs typeface="Arial Unicode MS"/>
              </a:rPr>
              <a:t>estáticos:</a:t>
            </a:r>
            <a:r>
              <a:rPr sz="2800" b="1" spc="31" dirty="0">
                <a:cs typeface="Arial Unicode MS"/>
              </a:rPr>
              <a:t> </a:t>
            </a:r>
            <a:r>
              <a:rPr sz="2800" b="1" dirty="0">
                <a:cs typeface="Arial Unicode MS"/>
              </a:rPr>
              <a:t>relés</a:t>
            </a:r>
            <a:r>
              <a:rPr sz="2800" b="1" spc="34" dirty="0">
                <a:cs typeface="Arial Unicode MS"/>
              </a:rPr>
              <a:t> </a:t>
            </a:r>
            <a:r>
              <a:rPr sz="2800" b="1" spc="-6" dirty="0">
                <a:cs typeface="Arial Unicode MS"/>
              </a:rPr>
              <a:t>analógicos;</a:t>
            </a:r>
            <a:endParaRPr sz="2800" b="1" dirty="0">
              <a:cs typeface="Arial Unicode MS"/>
            </a:endParaRPr>
          </a:p>
          <a:p>
            <a:pPr marL="522286" indent="-514350" algn="just">
              <a:spcBef>
                <a:spcPts val="153"/>
              </a:spcBef>
              <a:buFont typeface="+mj-lt"/>
              <a:buAutoNum type="arabicPeriod"/>
              <a:tabLst>
                <a:tab pos="77774" algn="l"/>
              </a:tabLst>
            </a:pPr>
            <a:r>
              <a:rPr sz="2800" b="1" spc="-6" dirty="0">
                <a:cs typeface="Arial Unicode MS"/>
              </a:rPr>
              <a:t>Relés</a:t>
            </a:r>
            <a:r>
              <a:rPr sz="2800" b="1" spc="34" dirty="0">
                <a:cs typeface="Arial Unicode MS"/>
              </a:rPr>
              <a:t> </a:t>
            </a:r>
            <a:r>
              <a:rPr sz="2800" b="1" dirty="0">
                <a:cs typeface="Arial Unicode MS"/>
              </a:rPr>
              <a:t>estáticos:</a:t>
            </a:r>
            <a:r>
              <a:rPr sz="2800" b="1" spc="34" dirty="0">
                <a:cs typeface="Arial Unicode MS"/>
              </a:rPr>
              <a:t> </a:t>
            </a:r>
            <a:r>
              <a:rPr sz="2800" b="1" dirty="0">
                <a:cs typeface="Arial Unicode MS"/>
              </a:rPr>
              <a:t>relés</a:t>
            </a:r>
            <a:r>
              <a:rPr sz="2800" b="1" spc="34" dirty="0">
                <a:cs typeface="Arial Unicode MS"/>
              </a:rPr>
              <a:t> </a:t>
            </a:r>
            <a:r>
              <a:rPr sz="2800" b="1" spc="-6" dirty="0">
                <a:cs typeface="Arial Unicode MS"/>
              </a:rPr>
              <a:t>digitales;</a:t>
            </a:r>
            <a:endParaRPr sz="2800" b="1" dirty="0">
              <a:cs typeface="Arial Unicode MS"/>
            </a:endParaRPr>
          </a:p>
          <a:p>
            <a:pPr marL="522287" indent="-514350" algn="just">
              <a:spcBef>
                <a:spcPts val="116"/>
              </a:spcBef>
              <a:buFont typeface="+mj-lt"/>
              <a:buAutoNum type="arabicPeriod"/>
              <a:tabLst>
                <a:tab pos="82139" algn="l"/>
              </a:tabLst>
            </a:pPr>
            <a:r>
              <a:rPr sz="2800" b="1" spc="-6" dirty="0">
                <a:cs typeface="Arial Unicode MS"/>
              </a:rPr>
              <a:t>Relés</a:t>
            </a:r>
            <a:r>
              <a:rPr sz="2800" b="1" spc="31" dirty="0">
                <a:cs typeface="Arial Unicode MS"/>
              </a:rPr>
              <a:t> </a:t>
            </a:r>
            <a:r>
              <a:rPr sz="2800" b="1" dirty="0">
                <a:cs typeface="Arial Unicode MS"/>
              </a:rPr>
              <a:t>estáticos:</a:t>
            </a:r>
            <a:r>
              <a:rPr sz="2800" b="1" spc="34" dirty="0">
                <a:cs typeface="Arial Unicode MS"/>
              </a:rPr>
              <a:t> </a:t>
            </a:r>
            <a:r>
              <a:rPr sz="2800" b="1" dirty="0">
                <a:cs typeface="Arial Unicode MS"/>
              </a:rPr>
              <a:t>relés</a:t>
            </a:r>
            <a:r>
              <a:rPr sz="2800" b="1" spc="34" dirty="0">
                <a:cs typeface="Arial Unicode MS"/>
              </a:rPr>
              <a:t> </a:t>
            </a:r>
            <a:r>
              <a:rPr sz="2800" b="1" spc="-6" dirty="0">
                <a:cs typeface="Arial Unicode MS"/>
              </a:rPr>
              <a:t>numéricos.</a:t>
            </a:r>
            <a:endParaRPr sz="2800" b="1" dirty="0">
              <a:cs typeface="Arial Unicode MS"/>
            </a:endParaRPr>
          </a:p>
          <a:p>
            <a:pPr algn="just">
              <a:spcBef>
                <a:spcPts val="41"/>
              </a:spcBef>
            </a:pPr>
            <a:endParaRPr sz="2800" dirty="0">
              <a:cs typeface="Arial Unicode MS"/>
            </a:endParaRPr>
          </a:p>
          <a:p>
            <a:pPr marL="7936" marR="332522" algn="just"/>
            <a:r>
              <a:rPr sz="2800" b="1" dirty="0">
                <a:cs typeface="Arial Unicode MS"/>
              </a:rPr>
              <a:t>18.4.1</a:t>
            </a:r>
            <a:r>
              <a:rPr sz="2800" b="1" spc="3" dirty="0">
                <a:cs typeface="Arial Unicode MS"/>
              </a:rPr>
              <a:t> </a:t>
            </a:r>
            <a:r>
              <a:rPr sz="2800" b="1" spc="-16" dirty="0">
                <a:cs typeface="Arial Unicode MS"/>
              </a:rPr>
              <a:t>PRINCIPIOS</a:t>
            </a:r>
            <a:r>
              <a:rPr sz="2800" b="1" spc="3" dirty="0">
                <a:cs typeface="Arial Unicode MS"/>
              </a:rPr>
              <a:t> </a:t>
            </a:r>
            <a:r>
              <a:rPr sz="2800" b="1" spc="-41" dirty="0">
                <a:cs typeface="Arial Unicode MS"/>
              </a:rPr>
              <a:t>DE</a:t>
            </a:r>
            <a:r>
              <a:rPr sz="2800" b="1" spc="3" dirty="0">
                <a:cs typeface="Arial Unicode MS"/>
              </a:rPr>
              <a:t> </a:t>
            </a:r>
            <a:r>
              <a:rPr sz="2800" b="1" spc="-25" dirty="0">
                <a:cs typeface="Arial Unicode MS"/>
              </a:rPr>
              <a:t>CONSTRUCCIÓN</a:t>
            </a:r>
            <a:r>
              <a:rPr sz="2800" b="1" spc="3" dirty="0">
                <a:cs typeface="Arial Unicode MS"/>
              </a:rPr>
              <a:t> </a:t>
            </a:r>
            <a:r>
              <a:rPr sz="2800" b="1" spc="-31" dirty="0">
                <a:cs typeface="Arial Unicode MS"/>
              </a:rPr>
              <a:t>Y </a:t>
            </a:r>
            <a:r>
              <a:rPr sz="2800" b="1" spc="-6" dirty="0">
                <a:cs typeface="Arial Unicode MS"/>
              </a:rPr>
              <a:t>FUNCIONAMIENTO</a:t>
            </a:r>
            <a:r>
              <a:rPr sz="2800" b="1" spc="12" dirty="0">
                <a:cs typeface="Arial Unicode MS"/>
              </a:rPr>
              <a:t> </a:t>
            </a:r>
            <a:r>
              <a:rPr sz="2800" b="1" spc="-31" dirty="0">
                <a:cs typeface="Arial Unicode MS"/>
              </a:rPr>
              <a:t>DEL</a:t>
            </a:r>
            <a:r>
              <a:rPr sz="2800" b="1" spc="12" dirty="0">
                <a:cs typeface="Arial Unicode MS"/>
              </a:rPr>
              <a:t> </a:t>
            </a:r>
            <a:r>
              <a:rPr sz="2800" b="1" spc="-66" dirty="0">
                <a:cs typeface="Arial Unicode MS"/>
              </a:rPr>
              <a:t>RELÉ</a:t>
            </a:r>
            <a:r>
              <a:rPr sz="2800" b="1" spc="16" dirty="0">
                <a:cs typeface="Arial Unicode MS"/>
              </a:rPr>
              <a:t> </a:t>
            </a:r>
            <a:r>
              <a:rPr sz="2800" b="1" spc="-34" dirty="0">
                <a:cs typeface="Arial Unicode MS"/>
              </a:rPr>
              <a:t>ELECTROMECÁNICO</a:t>
            </a:r>
            <a:r>
              <a:rPr sz="2800" b="1" spc="12" dirty="0">
                <a:cs typeface="Arial Unicode MS"/>
              </a:rPr>
              <a:t> </a:t>
            </a:r>
            <a:r>
              <a:rPr sz="2800" b="1" spc="-12" dirty="0" smtClean="0">
                <a:cs typeface="Arial Unicode MS"/>
              </a:rPr>
              <a:t>IDMT</a:t>
            </a:r>
            <a:endParaRPr lang="es-ES" sz="2800" b="1" spc="-12" dirty="0" smtClean="0">
              <a:cs typeface="Arial Unicode MS"/>
            </a:endParaRPr>
          </a:p>
          <a:p>
            <a:pPr marL="7936" marR="332522" algn="just"/>
            <a:endParaRPr sz="2800" dirty="0">
              <a:cs typeface="Arial Unicode MS"/>
            </a:endParaRPr>
          </a:p>
          <a:p>
            <a:pPr marL="7936" marR="3174" algn="just">
              <a:spcBef>
                <a:spcPts val="341"/>
              </a:spcBef>
            </a:pPr>
            <a:r>
              <a:rPr sz="2800" dirty="0">
                <a:cs typeface="Arial Unicode MS"/>
              </a:rPr>
              <a:t>Estos</a:t>
            </a:r>
            <a:r>
              <a:rPr sz="2800" spc="60" dirty="0">
                <a:cs typeface="Arial Unicode MS"/>
              </a:rPr>
              <a:t> </a:t>
            </a:r>
            <a:r>
              <a:rPr sz="2800" dirty="0">
                <a:cs typeface="Arial Unicode MS"/>
              </a:rPr>
              <a:t>relés,</a:t>
            </a:r>
            <a:r>
              <a:rPr sz="2800" spc="62" dirty="0">
                <a:cs typeface="Arial Unicode MS"/>
              </a:rPr>
              <a:t> </a:t>
            </a:r>
            <a:r>
              <a:rPr sz="2800" dirty="0">
                <a:cs typeface="Arial Unicode MS"/>
              </a:rPr>
              <a:t>por</a:t>
            </a:r>
            <a:r>
              <a:rPr sz="2800" spc="62" dirty="0">
                <a:cs typeface="Arial Unicode MS"/>
              </a:rPr>
              <a:t> </a:t>
            </a:r>
            <a:r>
              <a:rPr sz="2800" dirty="0">
                <a:cs typeface="Arial Unicode MS"/>
              </a:rPr>
              <a:t>ejemplo,</a:t>
            </a:r>
            <a:r>
              <a:rPr sz="2800" spc="62" dirty="0">
                <a:cs typeface="Arial Unicode MS"/>
              </a:rPr>
              <a:t> </a:t>
            </a:r>
            <a:r>
              <a:rPr sz="2800" dirty="0">
                <a:cs typeface="Arial Unicode MS"/>
              </a:rPr>
              <a:t>un</a:t>
            </a:r>
            <a:r>
              <a:rPr sz="2800" spc="60" dirty="0">
                <a:cs typeface="Arial Unicode MS"/>
              </a:rPr>
              <a:t> </a:t>
            </a:r>
            <a:r>
              <a:rPr sz="2800" dirty="0">
                <a:cs typeface="Arial Unicode MS"/>
              </a:rPr>
              <a:t>disco</a:t>
            </a:r>
            <a:r>
              <a:rPr sz="2800" spc="62" dirty="0">
                <a:cs typeface="Arial Unicode MS"/>
              </a:rPr>
              <a:t> </a:t>
            </a:r>
            <a:r>
              <a:rPr sz="2800" dirty="0">
                <a:cs typeface="Arial Unicode MS"/>
              </a:rPr>
              <a:t>de</a:t>
            </a:r>
            <a:r>
              <a:rPr sz="2800" spc="62" dirty="0">
                <a:cs typeface="Arial Unicode MS"/>
              </a:rPr>
              <a:t> </a:t>
            </a:r>
            <a:r>
              <a:rPr sz="2800" dirty="0">
                <a:cs typeface="Arial Unicode MS"/>
              </a:rPr>
              <a:t>inducción,</a:t>
            </a:r>
            <a:r>
              <a:rPr sz="2800" spc="62" dirty="0">
                <a:cs typeface="Arial Unicode MS"/>
              </a:rPr>
              <a:t> </a:t>
            </a:r>
            <a:r>
              <a:rPr sz="2800" dirty="0">
                <a:cs typeface="Arial Unicode MS"/>
              </a:rPr>
              <a:t>tienen</a:t>
            </a:r>
            <a:r>
              <a:rPr sz="2800" spc="60" dirty="0">
                <a:cs typeface="Arial Unicode MS"/>
              </a:rPr>
              <a:t> </a:t>
            </a:r>
            <a:r>
              <a:rPr sz="2800" dirty="0">
                <a:cs typeface="Arial Unicode MS"/>
              </a:rPr>
              <a:t>una</a:t>
            </a:r>
            <a:r>
              <a:rPr sz="2800" spc="62" dirty="0">
                <a:cs typeface="Arial Unicode MS"/>
              </a:rPr>
              <a:t> </a:t>
            </a:r>
            <a:r>
              <a:rPr sz="2800" dirty="0">
                <a:cs typeface="Arial Unicode MS"/>
              </a:rPr>
              <a:t>característica</a:t>
            </a:r>
            <a:r>
              <a:rPr sz="2800" spc="62" dirty="0">
                <a:cs typeface="Arial Unicode MS"/>
              </a:rPr>
              <a:t> </a:t>
            </a:r>
            <a:r>
              <a:rPr sz="2800" dirty="0">
                <a:cs typeface="Arial Unicode MS"/>
              </a:rPr>
              <a:t>de</a:t>
            </a:r>
            <a:r>
              <a:rPr sz="2800" spc="62" dirty="0">
                <a:cs typeface="Arial Unicode MS"/>
              </a:rPr>
              <a:t> </a:t>
            </a:r>
            <a:r>
              <a:rPr sz="2800" spc="-6" dirty="0">
                <a:cs typeface="Arial Unicode MS"/>
              </a:rPr>
              <a:t>tiempo </a:t>
            </a:r>
            <a:r>
              <a:rPr sz="2800" dirty="0">
                <a:cs typeface="Arial Unicode MS"/>
              </a:rPr>
              <a:t>inverso</a:t>
            </a:r>
            <a:r>
              <a:rPr sz="2800" spc="53" dirty="0">
                <a:cs typeface="Arial Unicode MS"/>
              </a:rPr>
              <a:t> </a:t>
            </a:r>
            <a:r>
              <a:rPr sz="2800" dirty="0">
                <a:cs typeface="Arial Unicode MS"/>
              </a:rPr>
              <a:t>con</a:t>
            </a:r>
            <a:r>
              <a:rPr sz="2800" spc="53" dirty="0">
                <a:cs typeface="Arial Unicode MS"/>
              </a:rPr>
              <a:t> </a:t>
            </a:r>
            <a:r>
              <a:rPr sz="2800" dirty="0">
                <a:cs typeface="Arial Unicode MS"/>
              </a:rPr>
              <a:t>respecto</a:t>
            </a:r>
            <a:r>
              <a:rPr sz="2800" spc="56" dirty="0">
                <a:cs typeface="Arial Unicode MS"/>
              </a:rPr>
              <a:t> </a:t>
            </a:r>
            <a:r>
              <a:rPr sz="2800" dirty="0">
                <a:cs typeface="Arial Unicode MS"/>
              </a:rPr>
              <a:t>a</a:t>
            </a:r>
            <a:r>
              <a:rPr sz="2800" spc="53" dirty="0">
                <a:cs typeface="Arial Unicode MS"/>
              </a:rPr>
              <a:t> </a:t>
            </a:r>
            <a:r>
              <a:rPr sz="2800" dirty="0">
                <a:cs typeface="Arial Unicode MS"/>
              </a:rPr>
              <a:t>la</a:t>
            </a:r>
            <a:r>
              <a:rPr sz="2800" spc="56" dirty="0">
                <a:cs typeface="Arial Unicode MS"/>
              </a:rPr>
              <a:t> </a:t>
            </a:r>
            <a:r>
              <a:rPr sz="2800" dirty="0">
                <a:cs typeface="Arial Unicode MS"/>
              </a:rPr>
              <a:t>entrada</a:t>
            </a:r>
            <a:r>
              <a:rPr sz="2800" spc="53" dirty="0">
                <a:cs typeface="Arial Unicode MS"/>
              </a:rPr>
              <a:t> </a:t>
            </a:r>
            <a:r>
              <a:rPr sz="2800" dirty="0">
                <a:cs typeface="Arial Unicode MS"/>
              </a:rPr>
              <a:t>de</a:t>
            </a:r>
            <a:r>
              <a:rPr sz="2800" spc="56" dirty="0">
                <a:cs typeface="Arial Unicode MS"/>
              </a:rPr>
              <a:t> </a:t>
            </a:r>
            <a:r>
              <a:rPr sz="2800" dirty="0">
                <a:cs typeface="Arial Unicode MS"/>
              </a:rPr>
              <a:t>corriente</a:t>
            </a:r>
            <a:r>
              <a:rPr sz="2800" spc="53" dirty="0">
                <a:cs typeface="Arial Unicode MS"/>
              </a:rPr>
              <a:t> </a:t>
            </a:r>
            <a:r>
              <a:rPr sz="2800" dirty="0">
                <a:cs typeface="Arial Unicode MS"/>
              </a:rPr>
              <a:t>al</a:t>
            </a:r>
            <a:r>
              <a:rPr sz="2800" spc="56" dirty="0">
                <a:cs typeface="Arial Unicode MS"/>
              </a:rPr>
              <a:t> </a:t>
            </a:r>
            <a:r>
              <a:rPr sz="2800" dirty="0">
                <a:cs typeface="Arial Unicode MS"/>
              </a:rPr>
              <a:t>relé</a:t>
            </a:r>
            <a:r>
              <a:rPr sz="2800" spc="53" dirty="0">
                <a:cs typeface="Arial Unicode MS"/>
              </a:rPr>
              <a:t> </a:t>
            </a:r>
            <a:r>
              <a:rPr sz="2800" dirty="0">
                <a:cs typeface="Arial Unicode MS"/>
              </a:rPr>
              <a:t>desde</a:t>
            </a:r>
            <a:r>
              <a:rPr sz="2800" spc="56" dirty="0">
                <a:cs typeface="Arial Unicode MS"/>
              </a:rPr>
              <a:t> </a:t>
            </a:r>
            <a:r>
              <a:rPr sz="2800" dirty="0">
                <a:cs typeface="Arial Unicode MS"/>
              </a:rPr>
              <a:t>el</a:t>
            </a:r>
            <a:r>
              <a:rPr sz="2800" spc="53" dirty="0">
                <a:cs typeface="Arial Unicode MS"/>
              </a:rPr>
              <a:t> </a:t>
            </a:r>
            <a:r>
              <a:rPr sz="2800" dirty="0">
                <a:cs typeface="Arial Unicode MS"/>
              </a:rPr>
              <a:t>secundario</a:t>
            </a:r>
            <a:r>
              <a:rPr sz="2800" spc="56" dirty="0">
                <a:cs typeface="Arial Unicode MS"/>
              </a:rPr>
              <a:t> </a:t>
            </a:r>
            <a:r>
              <a:rPr sz="2800" dirty="0">
                <a:cs typeface="Arial Unicode MS"/>
              </a:rPr>
              <a:t>del</a:t>
            </a:r>
            <a:r>
              <a:rPr sz="2800" spc="53" dirty="0">
                <a:cs typeface="Arial Unicode MS"/>
              </a:rPr>
              <a:t> </a:t>
            </a:r>
            <a:r>
              <a:rPr sz="2800" spc="-28" dirty="0">
                <a:cs typeface="Arial Unicode MS"/>
              </a:rPr>
              <a:t>CT,</a:t>
            </a:r>
            <a:r>
              <a:rPr sz="2800" spc="53" dirty="0">
                <a:cs typeface="Arial Unicode MS"/>
              </a:rPr>
              <a:t> </a:t>
            </a:r>
            <a:r>
              <a:rPr sz="2800" spc="-31" dirty="0">
                <a:cs typeface="Arial Unicode MS"/>
              </a:rPr>
              <a:t>y</a:t>
            </a:r>
            <a:r>
              <a:rPr sz="2800" dirty="0">
                <a:cs typeface="Arial Unicode MS"/>
              </a:rPr>
              <a:t> estos</a:t>
            </a:r>
            <a:r>
              <a:rPr sz="2800" spc="31" dirty="0">
                <a:cs typeface="Arial Unicode MS"/>
              </a:rPr>
              <a:t> </a:t>
            </a:r>
            <a:r>
              <a:rPr sz="2800" dirty="0">
                <a:cs typeface="Arial Unicode MS"/>
              </a:rPr>
              <a:t>relés</a:t>
            </a:r>
            <a:r>
              <a:rPr sz="2800" spc="31" dirty="0">
                <a:cs typeface="Arial Unicode MS"/>
              </a:rPr>
              <a:t> </a:t>
            </a:r>
            <a:r>
              <a:rPr sz="2800" dirty="0">
                <a:cs typeface="Arial Unicode MS"/>
              </a:rPr>
              <a:t>se</a:t>
            </a:r>
            <a:r>
              <a:rPr sz="2800" spc="34" dirty="0">
                <a:cs typeface="Arial Unicode MS"/>
              </a:rPr>
              <a:t> </a:t>
            </a:r>
            <a:r>
              <a:rPr sz="2800" dirty="0">
                <a:cs typeface="Arial Unicode MS"/>
              </a:rPr>
              <a:t>usaron</a:t>
            </a:r>
            <a:r>
              <a:rPr sz="2800" spc="31" dirty="0">
                <a:cs typeface="Arial Unicode MS"/>
              </a:rPr>
              <a:t> </a:t>
            </a:r>
            <a:r>
              <a:rPr sz="2800" dirty="0">
                <a:cs typeface="Arial Unicode MS"/>
              </a:rPr>
              <a:t>en</a:t>
            </a:r>
            <a:r>
              <a:rPr sz="2800" spc="34" dirty="0">
                <a:cs typeface="Arial Unicode MS"/>
              </a:rPr>
              <a:t> </a:t>
            </a:r>
            <a:r>
              <a:rPr sz="2800" dirty="0">
                <a:cs typeface="Arial Unicode MS"/>
              </a:rPr>
              <a:t>el</a:t>
            </a:r>
            <a:r>
              <a:rPr sz="2800" spc="31" dirty="0">
                <a:cs typeface="Arial Unicode MS"/>
              </a:rPr>
              <a:t> </a:t>
            </a:r>
            <a:r>
              <a:rPr sz="2800" dirty="0">
                <a:cs typeface="Arial Unicode MS"/>
              </a:rPr>
              <a:t>pasado</a:t>
            </a:r>
            <a:r>
              <a:rPr sz="2800" spc="34" dirty="0">
                <a:cs typeface="Arial Unicode MS"/>
              </a:rPr>
              <a:t> </a:t>
            </a:r>
            <a:r>
              <a:rPr sz="2800" dirty="0">
                <a:cs typeface="Arial Unicode MS"/>
              </a:rPr>
              <a:t>y</a:t>
            </a:r>
            <a:r>
              <a:rPr sz="2800" spc="31" dirty="0">
                <a:cs typeface="Arial Unicode MS"/>
              </a:rPr>
              <a:t> </a:t>
            </a:r>
            <a:r>
              <a:rPr sz="2800" dirty="0">
                <a:cs typeface="Arial Unicode MS"/>
              </a:rPr>
              <a:t>todavía</a:t>
            </a:r>
            <a:r>
              <a:rPr sz="2800" spc="31" dirty="0">
                <a:cs typeface="Arial Unicode MS"/>
              </a:rPr>
              <a:t> </a:t>
            </a:r>
            <a:r>
              <a:rPr sz="2800" dirty="0">
                <a:cs typeface="Arial Unicode MS"/>
              </a:rPr>
              <a:t>se</a:t>
            </a:r>
            <a:r>
              <a:rPr sz="2800" spc="34" dirty="0">
                <a:cs typeface="Arial Unicode MS"/>
              </a:rPr>
              <a:t> </a:t>
            </a:r>
            <a:r>
              <a:rPr sz="2800" dirty="0">
                <a:cs typeface="Arial Unicode MS"/>
              </a:rPr>
              <a:t>usan</a:t>
            </a:r>
            <a:r>
              <a:rPr sz="2800" spc="31" dirty="0">
                <a:cs typeface="Arial Unicode MS"/>
              </a:rPr>
              <a:t> </a:t>
            </a:r>
            <a:r>
              <a:rPr sz="2800" dirty="0">
                <a:cs typeface="Arial Unicode MS"/>
              </a:rPr>
              <a:t>a</a:t>
            </a:r>
            <a:r>
              <a:rPr sz="2800" spc="34" dirty="0">
                <a:cs typeface="Arial Unicode MS"/>
              </a:rPr>
              <a:t> </a:t>
            </a:r>
            <a:r>
              <a:rPr sz="2800" dirty="0">
                <a:cs typeface="Arial Unicode MS"/>
              </a:rPr>
              <a:t>veces</a:t>
            </a:r>
            <a:r>
              <a:rPr sz="2800" spc="31" dirty="0">
                <a:cs typeface="Arial Unicode MS"/>
              </a:rPr>
              <a:t> </a:t>
            </a:r>
            <a:r>
              <a:rPr sz="2800" dirty="0">
                <a:cs typeface="Arial Unicode MS"/>
              </a:rPr>
              <a:t>en</a:t>
            </a:r>
            <a:r>
              <a:rPr sz="2800" spc="34" dirty="0">
                <a:cs typeface="Arial Unicode MS"/>
              </a:rPr>
              <a:t> </a:t>
            </a:r>
            <a:r>
              <a:rPr sz="2800" dirty="0">
                <a:cs typeface="Arial Unicode MS"/>
              </a:rPr>
              <a:t>aparamenta</a:t>
            </a:r>
            <a:r>
              <a:rPr sz="2800" spc="31" dirty="0">
                <a:cs typeface="Arial Unicode MS"/>
              </a:rPr>
              <a:t> </a:t>
            </a:r>
            <a:r>
              <a:rPr sz="2800" dirty="0">
                <a:cs typeface="Arial Unicode MS"/>
              </a:rPr>
              <a:t>de</a:t>
            </a:r>
            <a:r>
              <a:rPr sz="2800" spc="31" dirty="0">
                <a:cs typeface="Arial Unicode MS"/>
              </a:rPr>
              <a:t> </a:t>
            </a:r>
            <a:r>
              <a:rPr sz="2800" spc="-16" dirty="0">
                <a:cs typeface="Arial Unicode MS"/>
              </a:rPr>
              <a:t>11</a:t>
            </a:r>
            <a:r>
              <a:rPr sz="2800" dirty="0">
                <a:cs typeface="Arial Unicode MS"/>
              </a:rPr>
              <a:t> kV.</a:t>
            </a:r>
            <a:r>
              <a:rPr sz="2800" spc="47" dirty="0">
                <a:cs typeface="Arial Unicode MS"/>
              </a:rPr>
              <a:t> </a:t>
            </a:r>
            <a:r>
              <a:rPr sz="2800" dirty="0">
                <a:cs typeface="Arial Unicode MS"/>
              </a:rPr>
              <a:t>protección</a:t>
            </a:r>
            <a:r>
              <a:rPr sz="2800" spc="47" dirty="0">
                <a:cs typeface="Arial Unicode MS"/>
              </a:rPr>
              <a:t> </a:t>
            </a:r>
            <a:r>
              <a:rPr sz="2800" dirty="0">
                <a:cs typeface="Arial Unicode MS"/>
              </a:rPr>
              <a:t>de</a:t>
            </a:r>
            <a:r>
              <a:rPr sz="2800" spc="50" dirty="0">
                <a:cs typeface="Arial Unicode MS"/>
              </a:rPr>
              <a:t> </a:t>
            </a:r>
            <a:r>
              <a:rPr sz="2800" dirty="0">
                <a:cs typeface="Arial Unicode MS"/>
              </a:rPr>
              <a:t>generador</a:t>
            </a:r>
            <a:r>
              <a:rPr sz="2800" spc="47" dirty="0">
                <a:cs typeface="Arial Unicode MS"/>
              </a:rPr>
              <a:t> </a:t>
            </a:r>
            <a:r>
              <a:rPr sz="2800" dirty="0">
                <a:cs typeface="Arial Unicode MS"/>
              </a:rPr>
              <a:t>y</a:t>
            </a:r>
            <a:r>
              <a:rPr sz="2800" spc="50" dirty="0">
                <a:cs typeface="Arial Unicode MS"/>
              </a:rPr>
              <a:t> </a:t>
            </a:r>
            <a:r>
              <a:rPr sz="2800" dirty="0">
                <a:cs typeface="Arial Unicode MS"/>
              </a:rPr>
              <a:t>protecciones</a:t>
            </a:r>
            <a:r>
              <a:rPr sz="2800" spc="47" dirty="0">
                <a:cs typeface="Arial Unicode MS"/>
              </a:rPr>
              <a:t> </a:t>
            </a:r>
            <a:r>
              <a:rPr sz="2800" dirty="0">
                <a:cs typeface="Arial Unicode MS"/>
              </a:rPr>
              <a:t>de</a:t>
            </a:r>
            <a:r>
              <a:rPr sz="2800" spc="50" dirty="0">
                <a:cs typeface="Arial Unicode MS"/>
              </a:rPr>
              <a:t> </a:t>
            </a:r>
            <a:r>
              <a:rPr sz="2800" dirty="0">
                <a:cs typeface="Arial Unicode MS"/>
              </a:rPr>
              <a:t>línea</a:t>
            </a:r>
            <a:r>
              <a:rPr sz="2800" spc="47" dirty="0">
                <a:cs typeface="Arial Unicode MS"/>
              </a:rPr>
              <a:t> </a:t>
            </a:r>
            <a:r>
              <a:rPr sz="2800" dirty="0">
                <a:cs typeface="Arial Unicode MS"/>
              </a:rPr>
              <a:t>de</a:t>
            </a:r>
            <a:r>
              <a:rPr sz="2800" spc="47" dirty="0">
                <a:cs typeface="Arial Unicode MS"/>
              </a:rPr>
              <a:t> </a:t>
            </a:r>
            <a:r>
              <a:rPr sz="2800" dirty="0">
                <a:cs typeface="Arial Unicode MS"/>
              </a:rPr>
              <a:t>66</a:t>
            </a:r>
            <a:r>
              <a:rPr sz="2800" spc="50" dirty="0">
                <a:cs typeface="Arial Unicode MS"/>
              </a:rPr>
              <a:t> </a:t>
            </a:r>
            <a:r>
              <a:rPr sz="2800" dirty="0">
                <a:cs typeface="Arial Unicode MS"/>
              </a:rPr>
              <a:t>kV.</a:t>
            </a:r>
            <a:r>
              <a:rPr sz="2800" spc="47" dirty="0">
                <a:cs typeface="Arial Unicode MS"/>
              </a:rPr>
              <a:t> </a:t>
            </a:r>
            <a:r>
              <a:rPr sz="2800" dirty="0">
                <a:cs typeface="Arial Unicode MS"/>
              </a:rPr>
              <a:t>Los</a:t>
            </a:r>
            <a:r>
              <a:rPr sz="2800" spc="50" dirty="0">
                <a:cs typeface="Arial Unicode MS"/>
              </a:rPr>
              <a:t> </a:t>
            </a:r>
            <a:r>
              <a:rPr sz="2800" dirty="0">
                <a:cs typeface="Arial Unicode MS"/>
              </a:rPr>
              <a:t>mismos</a:t>
            </a:r>
            <a:r>
              <a:rPr sz="2800" spc="47" dirty="0">
                <a:cs typeface="Arial Unicode MS"/>
              </a:rPr>
              <a:t> </a:t>
            </a:r>
            <a:r>
              <a:rPr sz="2800" spc="-6" dirty="0">
                <a:cs typeface="Arial Unicode MS"/>
              </a:rPr>
              <a:t>principios </a:t>
            </a:r>
            <a:r>
              <a:rPr sz="2800" dirty="0">
                <a:cs typeface="Arial Unicode MS"/>
              </a:rPr>
              <a:t>se</a:t>
            </a:r>
            <a:r>
              <a:rPr sz="2800" spc="56" dirty="0">
                <a:cs typeface="Arial Unicode MS"/>
              </a:rPr>
              <a:t> </a:t>
            </a:r>
            <a:r>
              <a:rPr sz="2800" dirty="0">
                <a:cs typeface="Arial Unicode MS"/>
              </a:rPr>
              <a:t>utilizan</a:t>
            </a:r>
            <a:r>
              <a:rPr sz="2800" spc="66" dirty="0">
                <a:cs typeface="Arial Unicode MS"/>
              </a:rPr>
              <a:t> </a:t>
            </a:r>
            <a:r>
              <a:rPr sz="2800" dirty="0">
                <a:cs typeface="Arial Unicode MS"/>
              </a:rPr>
              <a:t>en</a:t>
            </a:r>
            <a:r>
              <a:rPr sz="2800" spc="66" dirty="0">
                <a:cs typeface="Arial Unicode MS"/>
              </a:rPr>
              <a:t> </a:t>
            </a:r>
            <a:r>
              <a:rPr sz="2800" dirty="0">
                <a:cs typeface="Arial Unicode MS"/>
              </a:rPr>
              <a:t>relés</a:t>
            </a:r>
            <a:r>
              <a:rPr sz="2800" spc="62" dirty="0">
                <a:cs typeface="Arial Unicode MS"/>
              </a:rPr>
              <a:t> </a:t>
            </a:r>
            <a:r>
              <a:rPr sz="2800" dirty="0">
                <a:cs typeface="Arial Unicode MS"/>
              </a:rPr>
              <a:t>recientes</a:t>
            </a:r>
            <a:r>
              <a:rPr sz="2800" spc="66" dirty="0">
                <a:cs typeface="Arial Unicode MS"/>
              </a:rPr>
              <a:t> </a:t>
            </a:r>
            <a:r>
              <a:rPr sz="2800" dirty="0">
                <a:cs typeface="Arial Unicode MS"/>
              </a:rPr>
              <a:t>estáticos</a:t>
            </a:r>
            <a:r>
              <a:rPr sz="2800" spc="66" dirty="0">
                <a:cs typeface="Arial Unicode MS"/>
              </a:rPr>
              <a:t> </a:t>
            </a:r>
            <a:r>
              <a:rPr sz="2800" dirty="0">
                <a:cs typeface="Arial Unicode MS"/>
              </a:rPr>
              <a:t>y</a:t>
            </a:r>
            <a:r>
              <a:rPr sz="2800" spc="62" dirty="0">
                <a:cs typeface="Arial Unicode MS"/>
              </a:rPr>
              <a:t> </a:t>
            </a:r>
            <a:r>
              <a:rPr sz="2800" dirty="0">
                <a:cs typeface="Arial Unicode MS"/>
              </a:rPr>
              <a:t>digitales</a:t>
            </a:r>
            <a:r>
              <a:rPr sz="2800" spc="66" dirty="0">
                <a:cs typeface="Arial Unicode MS"/>
              </a:rPr>
              <a:t> </a:t>
            </a:r>
            <a:r>
              <a:rPr sz="2800" dirty="0">
                <a:cs typeface="Arial Unicode MS"/>
              </a:rPr>
              <a:t>(ver</a:t>
            </a:r>
            <a:r>
              <a:rPr sz="2800" dirty="0">
                <a:solidFill>
                  <a:srgbClr val="007FAC"/>
                </a:solidFill>
                <a:cs typeface="Arial Unicode MS"/>
              </a:rPr>
              <a:t>Figura</a:t>
            </a:r>
            <a:r>
              <a:rPr sz="2800" spc="66" dirty="0">
                <a:solidFill>
                  <a:srgbClr val="007FAC"/>
                </a:solidFill>
                <a:cs typeface="Arial Unicode MS"/>
              </a:rPr>
              <a:t> </a:t>
            </a:r>
            <a:r>
              <a:rPr sz="2800" spc="-6" dirty="0">
                <a:solidFill>
                  <a:srgbClr val="007FAC"/>
                </a:solidFill>
                <a:cs typeface="Arial Unicode MS"/>
              </a:rPr>
              <a:t>18.4.3</a:t>
            </a:r>
            <a:r>
              <a:rPr sz="2800" spc="-6" dirty="0">
                <a:cs typeface="Arial Unicode MS"/>
              </a:rPr>
              <a:t>).</a:t>
            </a:r>
            <a:endParaRPr sz="2800" dirty="0">
              <a:cs typeface="Arial Unicode MS"/>
            </a:endParaRPr>
          </a:p>
          <a:p>
            <a:pPr algn="just">
              <a:spcBef>
                <a:spcPts val="178"/>
              </a:spcBef>
            </a:pPr>
            <a:r>
              <a:rPr sz="2800" spc="-19" dirty="0">
                <a:cs typeface="Arial Unicode MS"/>
              </a:rPr>
              <a:t>El</a:t>
            </a:r>
            <a:r>
              <a:rPr sz="2800" spc="79" dirty="0">
                <a:cs typeface="Arial Unicode MS"/>
              </a:rPr>
              <a:t> </a:t>
            </a:r>
            <a:r>
              <a:rPr sz="2800" dirty="0">
                <a:cs typeface="Arial Unicode MS"/>
              </a:rPr>
              <a:t>relé</a:t>
            </a:r>
            <a:r>
              <a:rPr sz="2800" spc="81" dirty="0">
                <a:cs typeface="Arial Unicode MS"/>
              </a:rPr>
              <a:t> </a:t>
            </a:r>
            <a:r>
              <a:rPr sz="2800" dirty="0">
                <a:cs typeface="Arial Unicode MS"/>
              </a:rPr>
              <a:t>anterior</a:t>
            </a:r>
            <a:r>
              <a:rPr sz="2800" spc="81" dirty="0">
                <a:cs typeface="Arial Unicode MS"/>
              </a:rPr>
              <a:t> </a:t>
            </a:r>
            <a:r>
              <a:rPr sz="2800" dirty="0">
                <a:cs typeface="Arial Unicode MS"/>
              </a:rPr>
              <a:t>está</a:t>
            </a:r>
            <a:r>
              <a:rPr sz="2800" spc="81" dirty="0">
                <a:cs typeface="Arial Unicode MS"/>
              </a:rPr>
              <a:t> </a:t>
            </a:r>
            <a:r>
              <a:rPr sz="2800" dirty="0">
                <a:cs typeface="Arial Unicode MS"/>
              </a:rPr>
              <a:t>representado</a:t>
            </a:r>
            <a:r>
              <a:rPr sz="2800" spc="81" dirty="0">
                <a:cs typeface="Arial Unicode MS"/>
              </a:rPr>
              <a:t> </a:t>
            </a:r>
            <a:r>
              <a:rPr sz="2800" dirty="0">
                <a:cs typeface="Arial Unicode MS"/>
              </a:rPr>
              <a:t>eléctricamente</a:t>
            </a:r>
            <a:r>
              <a:rPr sz="2800" spc="81" dirty="0">
                <a:cs typeface="Arial Unicode MS"/>
              </a:rPr>
              <a:t> </a:t>
            </a:r>
            <a:r>
              <a:rPr sz="2800" dirty="0">
                <a:cs typeface="Arial Unicode MS"/>
              </a:rPr>
              <a:t>como</a:t>
            </a:r>
            <a:r>
              <a:rPr sz="2800" spc="81" dirty="0">
                <a:cs typeface="Arial Unicode MS"/>
              </a:rPr>
              <a:t> </a:t>
            </a:r>
            <a:r>
              <a:rPr sz="2800" dirty="0">
                <a:cs typeface="Arial Unicode MS"/>
              </a:rPr>
              <a:t>se</a:t>
            </a:r>
            <a:r>
              <a:rPr sz="2800" spc="81" dirty="0">
                <a:cs typeface="Arial Unicode MS"/>
              </a:rPr>
              <a:t> </a:t>
            </a:r>
            <a:r>
              <a:rPr sz="2800" dirty="0">
                <a:cs typeface="Arial Unicode MS"/>
              </a:rPr>
              <a:t>muestra</a:t>
            </a:r>
            <a:r>
              <a:rPr sz="2800" spc="81" dirty="0">
                <a:cs typeface="Arial Unicode MS"/>
              </a:rPr>
              <a:t> </a:t>
            </a:r>
            <a:r>
              <a:rPr sz="2800" dirty="0">
                <a:cs typeface="Arial Unicode MS"/>
              </a:rPr>
              <a:t>en</a:t>
            </a:r>
            <a:r>
              <a:rPr sz="2800" spc="81" dirty="0">
                <a:cs typeface="Arial Unicode MS"/>
              </a:rPr>
              <a:t> </a:t>
            </a:r>
            <a:r>
              <a:rPr sz="2800" dirty="0">
                <a:solidFill>
                  <a:srgbClr val="007FAC"/>
                </a:solidFill>
                <a:cs typeface="Arial Unicode MS"/>
              </a:rPr>
              <a:t>Figura</a:t>
            </a:r>
            <a:r>
              <a:rPr sz="2800" spc="81" dirty="0">
                <a:solidFill>
                  <a:srgbClr val="007FAC"/>
                </a:solidFill>
                <a:cs typeface="Arial Unicode MS"/>
              </a:rPr>
              <a:t> </a:t>
            </a:r>
            <a:r>
              <a:rPr sz="2800" spc="-6" dirty="0">
                <a:solidFill>
                  <a:srgbClr val="007FAC"/>
                </a:solidFill>
                <a:cs typeface="Arial Unicode MS"/>
              </a:rPr>
              <a:t>18.4.4</a:t>
            </a:r>
            <a:r>
              <a:rPr sz="2800" spc="-6" dirty="0">
                <a:cs typeface="Arial Unicode MS"/>
              </a:rPr>
              <a:t>.</a:t>
            </a:r>
            <a:endParaRPr sz="2800" dirty="0">
              <a:cs typeface="Arial Unicode MS"/>
            </a:endParaRPr>
          </a:p>
          <a:p>
            <a:pPr marL="7936" marR="38093" indent="110311" algn="just"/>
            <a:r>
              <a:rPr sz="2800" dirty="0">
                <a:cs typeface="Arial Unicode MS"/>
              </a:rPr>
              <a:t>La</a:t>
            </a:r>
            <a:r>
              <a:rPr sz="2800" spc="50" dirty="0">
                <a:cs typeface="Arial Unicode MS"/>
              </a:rPr>
              <a:t> </a:t>
            </a:r>
            <a:r>
              <a:rPr sz="2800" dirty="0">
                <a:cs typeface="Arial Unicode MS"/>
              </a:rPr>
              <a:t>fuerza</a:t>
            </a:r>
            <a:r>
              <a:rPr sz="2800" spc="53" dirty="0">
                <a:cs typeface="Arial Unicode MS"/>
              </a:rPr>
              <a:t> </a:t>
            </a:r>
            <a:r>
              <a:rPr sz="2800" dirty="0">
                <a:cs typeface="Arial Unicode MS"/>
              </a:rPr>
              <a:t>que</a:t>
            </a:r>
            <a:r>
              <a:rPr sz="2800" spc="50" dirty="0">
                <a:cs typeface="Arial Unicode MS"/>
              </a:rPr>
              <a:t> </a:t>
            </a:r>
            <a:r>
              <a:rPr sz="2800" dirty="0">
                <a:cs typeface="Arial Unicode MS"/>
              </a:rPr>
              <a:t>hace</a:t>
            </a:r>
            <a:r>
              <a:rPr sz="2800" spc="53" dirty="0">
                <a:cs typeface="Arial Unicode MS"/>
              </a:rPr>
              <a:t> </a:t>
            </a:r>
            <a:r>
              <a:rPr sz="2800" dirty="0">
                <a:cs typeface="Arial Unicode MS"/>
              </a:rPr>
              <a:t>girar</a:t>
            </a:r>
            <a:r>
              <a:rPr sz="2800" spc="53" dirty="0">
                <a:cs typeface="Arial Unicode MS"/>
              </a:rPr>
              <a:t> </a:t>
            </a:r>
            <a:r>
              <a:rPr sz="2800" dirty="0">
                <a:cs typeface="Arial Unicode MS"/>
              </a:rPr>
              <a:t>el</a:t>
            </a:r>
            <a:r>
              <a:rPr sz="2800" spc="50" dirty="0">
                <a:cs typeface="Arial Unicode MS"/>
              </a:rPr>
              <a:t> </a:t>
            </a:r>
            <a:r>
              <a:rPr sz="2800" dirty="0">
                <a:cs typeface="Arial Unicode MS"/>
              </a:rPr>
              <a:t>disco</a:t>
            </a:r>
            <a:r>
              <a:rPr sz="2800" spc="53" dirty="0">
                <a:cs typeface="Arial Unicode MS"/>
              </a:rPr>
              <a:t> </a:t>
            </a:r>
            <a:r>
              <a:rPr sz="2800" dirty="0">
                <a:cs typeface="Arial Unicode MS"/>
              </a:rPr>
              <a:t>es</a:t>
            </a:r>
            <a:r>
              <a:rPr sz="2800" spc="50" dirty="0">
                <a:cs typeface="Arial Unicode MS"/>
              </a:rPr>
              <a:t> </a:t>
            </a:r>
            <a:r>
              <a:rPr sz="2800" dirty="0">
                <a:cs typeface="Arial Unicode MS"/>
              </a:rPr>
              <a:t>proporcional</a:t>
            </a:r>
            <a:r>
              <a:rPr sz="2800" spc="53" dirty="0">
                <a:cs typeface="Arial Unicode MS"/>
              </a:rPr>
              <a:t> </a:t>
            </a:r>
            <a:r>
              <a:rPr sz="2800" dirty="0">
                <a:cs typeface="Arial Unicode MS"/>
              </a:rPr>
              <a:t>al</a:t>
            </a:r>
            <a:r>
              <a:rPr sz="2800" spc="53" dirty="0">
                <a:cs typeface="Arial Unicode MS"/>
              </a:rPr>
              <a:t> </a:t>
            </a:r>
            <a:r>
              <a:rPr sz="2800" dirty="0">
                <a:cs typeface="Arial Unicode MS"/>
              </a:rPr>
              <a:t>producto</a:t>
            </a:r>
            <a:r>
              <a:rPr sz="2800" spc="50" dirty="0">
                <a:cs typeface="Arial Unicode MS"/>
              </a:rPr>
              <a:t> </a:t>
            </a:r>
            <a:r>
              <a:rPr sz="2800" dirty="0">
                <a:cs typeface="Arial Unicode MS"/>
              </a:rPr>
              <a:t>de</a:t>
            </a:r>
            <a:r>
              <a:rPr sz="2800" spc="53" dirty="0">
                <a:cs typeface="Arial Unicode MS"/>
              </a:rPr>
              <a:t> </a:t>
            </a:r>
            <a:r>
              <a:rPr sz="2800" dirty="0">
                <a:cs typeface="Arial Unicode MS"/>
              </a:rPr>
              <a:t>I13</a:t>
            </a:r>
            <a:r>
              <a:rPr sz="2800" spc="53" dirty="0">
                <a:cs typeface="Arial Unicode MS"/>
              </a:rPr>
              <a:t> </a:t>
            </a:r>
            <a:r>
              <a:rPr sz="2800" dirty="0">
                <a:cs typeface="Arial Unicode MS"/>
              </a:rPr>
              <a:t>I2</a:t>
            </a:r>
            <a:r>
              <a:rPr sz="2800" spc="50" dirty="0">
                <a:cs typeface="Arial Unicode MS"/>
              </a:rPr>
              <a:t> </a:t>
            </a:r>
            <a:r>
              <a:rPr sz="2800" dirty="0">
                <a:cs typeface="Arial Unicode MS"/>
              </a:rPr>
              <a:t>sinα,</a:t>
            </a:r>
            <a:r>
              <a:rPr sz="2800" spc="53" dirty="0">
                <a:cs typeface="Arial Unicode MS"/>
              </a:rPr>
              <a:t> </a:t>
            </a:r>
            <a:r>
              <a:rPr sz="2800" dirty="0">
                <a:cs typeface="Arial Unicode MS"/>
              </a:rPr>
              <a:t>donde</a:t>
            </a:r>
            <a:r>
              <a:rPr sz="2800" spc="50" dirty="0">
                <a:cs typeface="Arial Unicode MS"/>
              </a:rPr>
              <a:t> </a:t>
            </a:r>
            <a:r>
              <a:rPr sz="2800" spc="-31" dirty="0">
                <a:cs typeface="Arial Unicode MS"/>
              </a:rPr>
              <a:t>α</a:t>
            </a:r>
            <a:r>
              <a:rPr sz="2800" dirty="0">
                <a:cs typeface="Arial Unicode MS"/>
              </a:rPr>
              <a:t> es</a:t>
            </a:r>
            <a:r>
              <a:rPr sz="2800" spc="43" dirty="0">
                <a:cs typeface="Arial Unicode MS"/>
              </a:rPr>
              <a:t> </a:t>
            </a:r>
            <a:r>
              <a:rPr sz="2800" dirty="0">
                <a:cs typeface="Arial Unicode MS"/>
              </a:rPr>
              <a:t>el</a:t>
            </a:r>
            <a:r>
              <a:rPr sz="2800" spc="47" dirty="0">
                <a:cs typeface="Arial Unicode MS"/>
              </a:rPr>
              <a:t> </a:t>
            </a:r>
            <a:r>
              <a:rPr sz="2800" dirty="0">
                <a:cs typeface="Arial Unicode MS"/>
              </a:rPr>
              <a:t>ángulo</a:t>
            </a:r>
            <a:r>
              <a:rPr sz="2800" spc="47" dirty="0">
                <a:cs typeface="Arial Unicode MS"/>
              </a:rPr>
              <a:t> </a:t>
            </a:r>
            <a:r>
              <a:rPr sz="2800" dirty="0">
                <a:cs typeface="Arial Unicode MS"/>
              </a:rPr>
              <a:t>entre</a:t>
            </a:r>
            <a:r>
              <a:rPr sz="2800" spc="47" dirty="0">
                <a:cs typeface="Arial Unicode MS"/>
              </a:rPr>
              <a:t> </a:t>
            </a:r>
            <a:r>
              <a:rPr sz="2800" dirty="0">
                <a:cs typeface="Arial Unicode MS"/>
              </a:rPr>
              <a:t>I1</a:t>
            </a:r>
            <a:r>
              <a:rPr sz="2800" spc="43" dirty="0">
                <a:cs typeface="Arial Unicode MS"/>
              </a:rPr>
              <a:t> </a:t>
            </a:r>
            <a:r>
              <a:rPr sz="2800" dirty="0">
                <a:cs typeface="Arial Unicode MS"/>
              </a:rPr>
              <a:t>e</a:t>
            </a:r>
            <a:r>
              <a:rPr sz="2800" spc="47" dirty="0">
                <a:cs typeface="Arial Unicode MS"/>
              </a:rPr>
              <a:t> </a:t>
            </a:r>
            <a:r>
              <a:rPr sz="2800" dirty="0">
                <a:cs typeface="Arial Unicode MS"/>
              </a:rPr>
              <a:t>I2,</a:t>
            </a:r>
            <a:r>
              <a:rPr sz="2800" spc="47" dirty="0">
                <a:cs typeface="Arial Unicode MS"/>
              </a:rPr>
              <a:t> </a:t>
            </a:r>
            <a:r>
              <a:rPr sz="2800" dirty="0">
                <a:cs typeface="Arial Unicode MS"/>
              </a:rPr>
              <a:t>y</a:t>
            </a:r>
            <a:r>
              <a:rPr sz="2800" spc="47" dirty="0">
                <a:cs typeface="Arial Unicode MS"/>
              </a:rPr>
              <a:t> </a:t>
            </a:r>
            <a:r>
              <a:rPr sz="2800" dirty="0">
                <a:cs typeface="Arial Unicode MS"/>
              </a:rPr>
              <a:t>este</a:t>
            </a:r>
            <a:r>
              <a:rPr sz="2800" spc="47" dirty="0">
                <a:cs typeface="Arial Unicode MS"/>
              </a:rPr>
              <a:t> </a:t>
            </a:r>
            <a:r>
              <a:rPr sz="2800" dirty="0">
                <a:cs typeface="Arial Unicode MS"/>
              </a:rPr>
              <a:t>relé</a:t>
            </a:r>
            <a:r>
              <a:rPr sz="2800" spc="43" dirty="0">
                <a:cs typeface="Arial Unicode MS"/>
              </a:rPr>
              <a:t> </a:t>
            </a:r>
            <a:r>
              <a:rPr sz="2800" dirty="0">
                <a:cs typeface="Arial Unicode MS"/>
              </a:rPr>
              <a:t>tiene</a:t>
            </a:r>
            <a:r>
              <a:rPr sz="2800" spc="47" dirty="0">
                <a:cs typeface="Arial Unicode MS"/>
              </a:rPr>
              <a:t> </a:t>
            </a:r>
            <a:r>
              <a:rPr sz="2800" dirty="0">
                <a:cs typeface="Arial Unicode MS"/>
              </a:rPr>
              <a:t>una</a:t>
            </a:r>
            <a:r>
              <a:rPr sz="2800" spc="47" dirty="0">
                <a:cs typeface="Arial Unicode MS"/>
              </a:rPr>
              <a:t> </a:t>
            </a:r>
            <a:r>
              <a:rPr sz="2800" dirty="0">
                <a:cs typeface="Arial Unicode MS"/>
              </a:rPr>
              <a:t>característica</a:t>
            </a:r>
            <a:r>
              <a:rPr sz="2800" spc="47" dirty="0">
                <a:cs typeface="Arial Unicode MS"/>
              </a:rPr>
              <a:t> </a:t>
            </a:r>
            <a:r>
              <a:rPr sz="2800" dirty="0">
                <a:cs typeface="Arial Unicode MS"/>
              </a:rPr>
              <a:t>inversa</a:t>
            </a:r>
            <a:r>
              <a:rPr sz="2800" spc="47" dirty="0">
                <a:cs typeface="Arial Unicode MS"/>
              </a:rPr>
              <a:t> </a:t>
            </a:r>
            <a:r>
              <a:rPr sz="2800" dirty="0">
                <a:cs typeface="Arial Unicode MS"/>
              </a:rPr>
              <a:t>como</a:t>
            </a:r>
            <a:r>
              <a:rPr sz="2800" spc="43" dirty="0">
                <a:cs typeface="Arial Unicode MS"/>
              </a:rPr>
              <a:t> </a:t>
            </a:r>
            <a:r>
              <a:rPr sz="2800" dirty="0">
                <a:cs typeface="Arial Unicode MS"/>
              </a:rPr>
              <a:t>se</a:t>
            </a:r>
            <a:r>
              <a:rPr sz="2800" spc="47" dirty="0">
                <a:cs typeface="Arial Unicode MS"/>
              </a:rPr>
              <a:t> </a:t>
            </a:r>
            <a:r>
              <a:rPr sz="2800" dirty="0">
                <a:cs typeface="Arial Unicode MS"/>
              </a:rPr>
              <a:t>muestra</a:t>
            </a:r>
            <a:r>
              <a:rPr sz="2800" spc="47" dirty="0">
                <a:cs typeface="Arial Unicode MS"/>
              </a:rPr>
              <a:t> </a:t>
            </a:r>
            <a:r>
              <a:rPr sz="2800" spc="-16" dirty="0">
                <a:cs typeface="Arial Unicode MS"/>
              </a:rPr>
              <a:t>en</a:t>
            </a:r>
            <a:r>
              <a:rPr sz="2800" dirty="0">
                <a:cs typeface="Arial Unicode MS"/>
              </a:rPr>
              <a:t> </a:t>
            </a:r>
            <a:r>
              <a:rPr sz="2800" dirty="0">
                <a:solidFill>
                  <a:srgbClr val="007FAC"/>
                </a:solidFill>
                <a:cs typeface="Arial Unicode MS"/>
              </a:rPr>
              <a:t>Figura</a:t>
            </a:r>
            <a:r>
              <a:rPr sz="2800" spc="56" dirty="0">
                <a:solidFill>
                  <a:srgbClr val="007FAC"/>
                </a:solidFill>
                <a:cs typeface="Arial Unicode MS"/>
              </a:rPr>
              <a:t> </a:t>
            </a:r>
            <a:r>
              <a:rPr sz="2800" spc="-6" dirty="0">
                <a:solidFill>
                  <a:srgbClr val="007FAC"/>
                </a:solidFill>
                <a:cs typeface="Arial Unicode MS"/>
              </a:rPr>
              <a:t>18.4.5</a:t>
            </a:r>
            <a:r>
              <a:rPr sz="2800" spc="-6" dirty="0">
                <a:cs typeface="Arial Unicode MS"/>
              </a:rPr>
              <a:t>.</a:t>
            </a:r>
            <a:endParaRPr sz="2800" dirty="0">
              <a:cs typeface="Arial Unicode MS"/>
            </a:endParaRPr>
          </a:p>
          <a:p>
            <a:pPr marL="6350" marR="26586" indent="-6350" algn="just">
              <a:spcBef>
                <a:spcPts val="47"/>
              </a:spcBef>
            </a:pPr>
            <a:r>
              <a:rPr sz="2800" spc="-28" dirty="0">
                <a:cs typeface="Arial Unicode MS"/>
              </a:rPr>
              <a:t>Se</a:t>
            </a:r>
            <a:r>
              <a:rPr sz="2800" spc="53" dirty="0">
                <a:cs typeface="Arial Unicode MS"/>
              </a:rPr>
              <a:t> </a:t>
            </a:r>
            <a:r>
              <a:rPr sz="2800" dirty="0">
                <a:cs typeface="Arial Unicode MS"/>
              </a:rPr>
              <a:t>puede</a:t>
            </a:r>
            <a:r>
              <a:rPr sz="2800" spc="56" dirty="0">
                <a:cs typeface="Arial Unicode MS"/>
              </a:rPr>
              <a:t> </a:t>
            </a:r>
            <a:r>
              <a:rPr sz="2800" dirty="0">
                <a:cs typeface="Arial Unicode MS"/>
              </a:rPr>
              <a:t>ver</a:t>
            </a:r>
            <a:r>
              <a:rPr sz="2800" spc="56" dirty="0">
                <a:cs typeface="Arial Unicode MS"/>
              </a:rPr>
              <a:t> </a:t>
            </a:r>
            <a:r>
              <a:rPr sz="2800" dirty="0">
                <a:cs typeface="Arial Unicode MS"/>
              </a:rPr>
              <a:t>que</a:t>
            </a:r>
            <a:r>
              <a:rPr sz="2800" spc="56" dirty="0">
                <a:cs typeface="Arial Unicode MS"/>
              </a:rPr>
              <a:t> </a:t>
            </a:r>
            <a:r>
              <a:rPr sz="2800" dirty="0">
                <a:cs typeface="Arial Unicode MS"/>
              </a:rPr>
              <a:t>el</a:t>
            </a:r>
            <a:r>
              <a:rPr sz="2800" spc="56" dirty="0">
                <a:cs typeface="Arial Unicode MS"/>
              </a:rPr>
              <a:t> </a:t>
            </a:r>
            <a:r>
              <a:rPr sz="2800" dirty="0">
                <a:cs typeface="Arial Unicode MS"/>
              </a:rPr>
              <a:t>tiempo</a:t>
            </a:r>
            <a:r>
              <a:rPr sz="2800" spc="56" dirty="0">
                <a:cs typeface="Arial Unicode MS"/>
              </a:rPr>
              <a:t> </a:t>
            </a:r>
            <a:r>
              <a:rPr sz="2800" dirty="0">
                <a:cs typeface="Arial Unicode MS"/>
              </a:rPr>
              <a:t>de</a:t>
            </a:r>
            <a:r>
              <a:rPr sz="2800" spc="56" dirty="0">
                <a:cs typeface="Arial Unicode MS"/>
              </a:rPr>
              <a:t> </a:t>
            </a:r>
            <a:r>
              <a:rPr sz="2800" dirty="0">
                <a:cs typeface="Arial Unicode MS"/>
              </a:rPr>
              <a:t>operación</a:t>
            </a:r>
            <a:r>
              <a:rPr sz="2800" spc="56" dirty="0">
                <a:cs typeface="Arial Unicode MS"/>
              </a:rPr>
              <a:t> </a:t>
            </a:r>
            <a:r>
              <a:rPr sz="2800" dirty="0">
                <a:cs typeface="Arial Unicode MS"/>
              </a:rPr>
              <a:t>de</a:t>
            </a:r>
            <a:r>
              <a:rPr sz="2800" spc="56" dirty="0">
                <a:cs typeface="Arial Unicode MS"/>
              </a:rPr>
              <a:t> </a:t>
            </a:r>
            <a:r>
              <a:rPr sz="2800" dirty="0">
                <a:cs typeface="Arial Unicode MS"/>
              </a:rPr>
              <a:t>un</a:t>
            </a:r>
            <a:r>
              <a:rPr sz="2800" spc="53" dirty="0">
                <a:cs typeface="Arial Unicode MS"/>
              </a:rPr>
              <a:t> </a:t>
            </a:r>
            <a:r>
              <a:rPr sz="2800" dirty="0">
                <a:cs typeface="Arial Unicode MS"/>
              </a:rPr>
              <a:t>relé</a:t>
            </a:r>
            <a:r>
              <a:rPr sz="2800" spc="56" dirty="0">
                <a:cs typeface="Arial Unicode MS"/>
              </a:rPr>
              <a:t> </a:t>
            </a:r>
            <a:r>
              <a:rPr sz="2800" dirty="0">
                <a:cs typeface="Arial Unicode MS"/>
              </a:rPr>
              <a:t>de</a:t>
            </a:r>
            <a:r>
              <a:rPr sz="2800" spc="56" dirty="0">
                <a:cs typeface="Arial Unicode MS"/>
              </a:rPr>
              <a:t> </a:t>
            </a:r>
            <a:r>
              <a:rPr sz="2800" dirty="0">
                <a:cs typeface="Arial Unicode MS"/>
              </a:rPr>
              <a:t>Tiempo</a:t>
            </a:r>
            <a:r>
              <a:rPr sz="2800" spc="56" dirty="0">
                <a:cs typeface="Arial Unicode MS"/>
              </a:rPr>
              <a:t> </a:t>
            </a:r>
            <a:r>
              <a:rPr sz="2800" dirty="0">
                <a:cs typeface="Arial Unicode MS"/>
              </a:rPr>
              <a:t>Mínimo</a:t>
            </a:r>
            <a:r>
              <a:rPr sz="2800" spc="56" dirty="0">
                <a:cs typeface="Arial Unicode MS"/>
              </a:rPr>
              <a:t> </a:t>
            </a:r>
            <a:r>
              <a:rPr sz="2800" dirty="0">
                <a:cs typeface="Arial Unicode MS"/>
              </a:rPr>
              <a:t>Definido</a:t>
            </a:r>
            <a:r>
              <a:rPr sz="2800" spc="56" dirty="0">
                <a:cs typeface="Arial Unicode MS"/>
              </a:rPr>
              <a:t> </a:t>
            </a:r>
            <a:r>
              <a:rPr sz="2800" spc="-6" dirty="0">
                <a:cs typeface="Arial Unicode MS"/>
              </a:rPr>
              <a:t>Inverso</a:t>
            </a:r>
            <a:r>
              <a:rPr sz="2800" spc="125" dirty="0">
                <a:cs typeface="Arial Unicode MS"/>
              </a:rPr>
              <a:t> </a:t>
            </a:r>
            <a:r>
              <a:rPr sz="2800" dirty="0">
                <a:cs typeface="Arial Unicode MS"/>
              </a:rPr>
              <a:t>(IDMT)</a:t>
            </a:r>
            <a:r>
              <a:rPr sz="2800" spc="62" dirty="0">
                <a:cs typeface="Arial Unicode MS"/>
              </a:rPr>
              <a:t> </a:t>
            </a:r>
            <a:r>
              <a:rPr sz="2800" dirty="0">
                <a:cs typeface="Arial Unicode MS"/>
              </a:rPr>
              <a:t>es</a:t>
            </a:r>
            <a:r>
              <a:rPr sz="2800" spc="66" dirty="0">
                <a:cs typeface="Arial Unicode MS"/>
              </a:rPr>
              <a:t> </a:t>
            </a:r>
            <a:r>
              <a:rPr sz="2800" dirty="0">
                <a:cs typeface="Arial Unicode MS"/>
              </a:rPr>
              <a:t>inversamente</a:t>
            </a:r>
            <a:r>
              <a:rPr sz="2800" spc="66" dirty="0">
                <a:cs typeface="Arial Unicode MS"/>
              </a:rPr>
              <a:t> </a:t>
            </a:r>
            <a:r>
              <a:rPr sz="2800" dirty="0">
                <a:cs typeface="Arial Unicode MS"/>
              </a:rPr>
              <a:t>proporcional</a:t>
            </a:r>
            <a:r>
              <a:rPr sz="2800" spc="62" dirty="0">
                <a:cs typeface="Arial Unicode MS"/>
              </a:rPr>
              <a:t> </a:t>
            </a:r>
            <a:r>
              <a:rPr sz="2800" dirty="0">
                <a:cs typeface="Arial Unicode MS"/>
              </a:rPr>
              <a:t>a</a:t>
            </a:r>
            <a:r>
              <a:rPr sz="2800" spc="66" dirty="0">
                <a:cs typeface="Arial Unicode MS"/>
              </a:rPr>
              <a:t> </a:t>
            </a:r>
            <a:r>
              <a:rPr sz="2800" dirty="0">
                <a:cs typeface="Arial Unicode MS"/>
              </a:rPr>
              <a:t>una</a:t>
            </a:r>
            <a:r>
              <a:rPr sz="2800" spc="66" dirty="0">
                <a:cs typeface="Arial Unicode MS"/>
              </a:rPr>
              <a:t> </a:t>
            </a:r>
            <a:r>
              <a:rPr sz="2800" dirty="0">
                <a:cs typeface="Arial Unicode MS"/>
              </a:rPr>
              <a:t>función</a:t>
            </a:r>
            <a:r>
              <a:rPr sz="2800" spc="66" dirty="0">
                <a:cs typeface="Arial Unicode MS"/>
              </a:rPr>
              <a:t> </a:t>
            </a:r>
            <a:r>
              <a:rPr sz="2800" dirty="0">
                <a:cs typeface="Arial Unicode MS"/>
              </a:rPr>
              <a:t>de</a:t>
            </a:r>
            <a:r>
              <a:rPr sz="2800" spc="62" dirty="0">
                <a:cs typeface="Arial Unicode MS"/>
              </a:rPr>
              <a:t> </a:t>
            </a:r>
            <a:r>
              <a:rPr sz="2800" dirty="0">
                <a:cs typeface="Arial Unicode MS"/>
              </a:rPr>
              <a:t>la</a:t>
            </a:r>
            <a:r>
              <a:rPr sz="2800" spc="66" dirty="0">
                <a:cs typeface="Arial Unicode MS"/>
              </a:rPr>
              <a:t> </a:t>
            </a:r>
            <a:r>
              <a:rPr sz="2800" dirty="0">
                <a:cs typeface="Arial Unicode MS"/>
              </a:rPr>
              <a:t>corriente,</a:t>
            </a:r>
            <a:r>
              <a:rPr sz="2800" spc="66" dirty="0">
                <a:cs typeface="Arial Unicode MS"/>
              </a:rPr>
              <a:t> </a:t>
            </a:r>
            <a:r>
              <a:rPr sz="2800" dirty="0">
                <a:cs typeface="Arial Unicode MS"/>
              </a:rPr>
              <a:t>es</a:t>
            </a:r>
            <a:r>
              <a:rPr sz="2800" spc="66" dirty="0">
                <a:cs typeface="Arial Unicode MS"/>
              </a:rPr>
              <a:t> </a:t>
            </a:r>
            <a:r>
              <a:rPr sz="2800" dirty="0">
                <a:cs typeface="Arial Unicode MS"/>
              </a:rPr>
              <a:t>decir,</a:t>
            </a:r>
            <a:r>
              <a:rPr sz="2800" spc="62" dirty="0">
                <a:cs typeface="Arial Unicode MS"/>
              </a:rPr>
              <a:t> </a:t>
            </a:r>
            <a:r>
              <a:rPr sz="2800" dirty="0">
                <a:cs typeface="Arial Unicode MS"/>
              </a:rPr>
              <a:t>tiene</a:t>
            </a:r>
            <a:r>
              <a:rPr sz="2800" spc="66" dirty="0">
                <a:cs typeface="Arial Unicode MS"/>
              </a:rPr>
              <a:t> </a:t>
            </a:r>
            <a:r>
              <a:rPr sz="2800" dirty="0">
                <a:cs typeface="Arial Unicode MS"/>
              </a:rPr>
              <a:t>un</a:t>
            </a:r>
            <a:r>
              <a:rPr sz="2800" spc="66" dirty="0">
                <a:cs typeface="Arial Unicode MS"/>
              </a:rPr>
              <a:t> </a:t>
            </a:r>
            <a:r>
              <a:rPr sz="2800" dirty="0">
                <a:cs typeface="Arial Unicode MS"/>
              </a:rPr>
              <a:t>tiempo</a:t>
            </a:r>
            <a:r>
              <a:rPr sz="2800" spc="66" dirty="0">
                <a:cs typeface="Arial Unicode MS"/>
              </a:rPr>
              <a:t> </a:t>
            </a:r>
            <a:r>
              <a:rPr sz="2800" spc="-16" dirty="0">
                <a:cs typeface="Arial Unicode MS"/>
              </a:rPr>
              <a:t>de</a:t>
            </a:r>
            <a:r>
              <a:rPr sz="2800" spc="125" dirty="0">
                <a:cs typeface="Arial Unicode MS"/>
              </a:rPr>
              <a:t> </a:t>
            </a:r>
            <a:r>
              <a:rPr sz="2800" dirty="0">
                <a:cs typeface="Arial Unicode MS"/>
              </a:rPr>
              <a:t>operación</a:t>
            </a:r>
            <a:r>
              <a:rPr sz="2800" spc="62" dirty="0">
                <a:cs typeface="Arial Unicode MS"/>
              </a:rPr>
              <a:t> </a:t>
            </a:r>
            <a:r>
              <a:rPr sz="2800" dirty="0">
                <a:cs typeface="Arial Unicode MS"/>
              </a:rPr>
              <a:t>largo</a:t>
            </a:r>
            <a:r>
              <a:rPr sz="2800" spc="62" dirty="0">
                <a:cs typeface="Arial Unicode MS"/>
              </a:rPr>
              <a:t> </a:t>
            </a:r>
            <a:r>
              <a:rPr sz="2800" dirty="0">
                <a:cs typeface="Arial Unicode MS"/>
              </a:rPr>
              <a:t>en</a:t>
            </a:r>
            <a:r>
              <a:rPr sz="2800" spc="62" dirty="0">
                <a:cs typeface="Arial Unicode MS"/>
              </a:rPr>
              <a:t> </a:t>
            </a:r>
            <a:r>
              <a:rPr sz="2800" dirty="0">
                <a:cs typeface="Arial Unicode MS"/>
              </a:rPr>
              <a:t>múltiplos</a:t>
            </a:r>
            <a:r>
              <a:rPr sz="2800" spc="66" dirty="0">
                <a:cs typeface="Arial Unicode MS"/>
              </a:rPr>
              <a:t> </a:t>
            </a:r>
            <a:r>
              <a:rPr sz="2800" dirty="0">
                <a:cs typeface="Arial Unicode MS"/>
              </a:rPr>
              <a:t>bajos</a:t>
            </a:r>
            <a:r>
              <a:rPr sz="2800" spc="62" dirty="0">
                <a:cs typeface="Arial Unicode MS"/>
              </a:rPr>
              <a:t> </a:t>
            </a:r>
            <a:r>
              <a:rPr sz="2800" dirty="0">
                <a:cs typeface="Arial Unicode MS"/>
              </a:rPr>
              <a:t>de</a:t>
            </a:r>
            <a:r>
              <a:rPr sz="2800" spc="62" dirty="0">
                <a:cs typeface="Arial Unicode MS"/>
              </a:rPr>
              <a:t> </a:t>
            </a:r>
            <a:r>
              <a:rPr sz="2800" dirty="0">
                <a:cs typeface="Arial Unicode MS"/>
              </a:rPr>
              <a:t>la</a:t>
            </a:r>
            <a:r>
              <a:rPr sz="2800" spc="66" dirty="0">
                <a:cs typeface="Arial Unicode MS"/>
              </a:rPr>
              <a:t> </a:t>
            </a:r>
            <a:r>
              <a:rPr sz="2800" dirty="0">
                <a:cs typeface="Arial Unicode MS"/>
              </a:rPr>
              <a:t>corriente</a:t>
            </a:r>
            <a:r>
              <a:rPr sz="2800" spc="62" dirty="0">
                <a:cs typeface="Arial Unicode MS"/>
              </a:rPr>
              <a:t> </a:t>
            </a:r>
            <a:r>
              <a:rPr sz="2800" dirty="0">
                <a:cs typeface="Arial Unicode MS"/>
              </a:rPr>
              <a:t>de</a:t>
            </a:r>
            <a:r>
              <a:rPr sz="2800" spc="62" dirty="0">
                <a:cs typeface="Arial Unicode MS"/>
              </a:rPr>
              <a:t> </a:t>
            </a:r>
            <a:r>
              <a:rPr sz="2800" dirty="0">
                <a:cs typeface="Arial Unicode MS"/>
              </a:rPr>
              <a:t>ajuste</a:t>
            </a:r>
            <a:r>
              <a:rPr sz="2800" spc="62" dirty="0">
                <a:cs typeface="Arial Unicode MS"/>
              </a:rPr>
              <a:t> </a:t>
            </a:r>
            <a:r>
              <a:rPr sz="2800" dirty="0">
                <a:cs typeface="Arial Unicode MS"/>
              </a:rPr>
              <a:t>y</a:t>
            </a:r>
            <a:r>
              <a:rPr sz="2800" spc="66" dirty="0">
                <a:cs typeface="Arial Unicode MS"/>
              </a:rPr>
              <a:t> </a:t>
            </a:r>
            <a:r>
              <a:rPr sz="2800" dirty="0">
                <a:cs typeface="Arial Unicode MS"/>
              </a:rPr>
              <a:t>un</a:t>
            </a:r>
            <a:r>
              <a:rPr sz="2800" spc="62" dirty="0">
                <a:cs typeface="Arial Unicode MS"/>
              </a:rPr>
              <a:t> </a:t>
            </a:r>
            <a:r>
              <a:rPr sz="2800" dirty="0">
                <a:cs typeface="Arial Unicode MS"/>
              </a:rPr>
              <a:t>tiempo</a:t>
            </a:r>
            <a:r>
              <a:rPr sz="2800" spc="62" dirty="0">
                <a:cs typeface="Arial Unicode MS"/>
              </a:rPr>
              <a:t> </a:t>
            </a:r>
            <a:r>
              <a:rPr sz="2800" dirty="0">
                <a:cs typeface="Arial Unicode MS"/>
              </a:rPr>
              <a:t>de</a:t>
            </a:r>
            <a:r>
              <a:rPr sz="2800" spc="66" dirty="0">
                <a:cs typeface="Arial Unicode MS"/>
              </a:rPr>
              <a:t> </a:t>
            </a:r>
            <a:r>
              <a:rPr sz="2800" spc="-6" dirty="0">
                <a:cs typeface="Arial Unicode MS"/>
              </a:rPr>
              <a:t>operación</a:t>
            </a:r>
            <a:r>
              <a:rPr sz="2800" spc="125" dirty="0">
                <a:cs typeface="Arial Unicode MS"/>
              </a:rPr>
              <a:t> </a:t>
            </a:r>
            <a:r>
              <a:rPr sz="2800" dirty="0">
                <a:cs typeface="Arial Unicode MS"/>
              </a:rPr>
              <a:t>relativamente</a:t>
            </a:r>
            <a:r>
              <a:rPr sz="2800" spc="79" dirty="0">
                <a:cs typeface="Arial Unicode MS"/>
              </a:rPr>
              <a:t> </a:t>
            </a:r>
            <a:r>
              <a:rPr sz="2800" dirty="0">
                <a:cs typeface="Arial Unicode MS"/>
              </a:rPr>
              <a:t>corto</a:t>
            </a:r>
            <a:r>
              <a:rPr sz="2800" spc="81" dirty="0">
                <a:cs typeface="Arial Unicode MS"/>
              </a:rPr>
              <a:t> </a:t>
            </a:r>
            <a:r>
              <a:rPr sz="2800" dirty="0">
                <a:cs typeface="Arial Unicode MS"/>
              </a:rPr>
              <a:t>en</a:t>
            </a:r>
            <a:r>
              <a:rPr sz="2800" spc="81" dirty="0">
                <a:cs typeface="Arial Unicode MS"/>
              </a:rPr>
              <a:t> </a:t>
            </a:r>
            <a:r>
              <a:rPr sz="2800" dirty="0">
                <a:cs typeface="Arial Unicode MS"/>
              </a:rPr>
              <a:t>altos</a:t>
            </a:r>
            <a:r>
              <a:rPr sz="2800" spc="81" dirty="0">
                <a:cs typeface="Arial Unicode MS"/>
              </a:rPr>
              <a:t> </a:t>
            </a:r>
            <a:r>
              <a:rPr sz="2800" dirty="0">
                <a:cs typeface="Arial Unicode MS"/>
              </a:rPr>
              <a:t>múltiplos</a:t>
            </a:r>
            <a:r>
              <a:rPr sz="2800" spc="81" dirty="0">
                <a:cs typeface="Arial Unicode MS"/>
              </a:rPr>
              <a:t> </a:t>
            </a:r>
            <a:r>
              <a:rPr sz="2800" dirty="0">
                <a:cs typeface="Arial Unicode MS"/>
              </a:rPr>
              <a:t>de</a:t>
            </a:r>
            <a:r>
              <a:rPr sz="2800" spc="79" dirty="0">
                <a:cs typeface="Arial Unicode MS"/>
              </a:rPr>
              <a:t> </a:t>
            </a:r>
            <a:r>
              <a:rPr sz="2800" dirty="0">
                <a:cs typeface="Arial Unicode MS"/>
              </a:rPr>
              <a:t>la</a:t>
            </a:r>
            <a:r>
              <a:rPr sz="2800" spc="81" dirty="0">
                <a:cs typeface="Arial Unicode MS"/>
              </a:rPr>
              <a:t> </a:t>
            </a:r>
            <a:r>
              <a:rPr sz="2800" dirty="0">
                <a:cs typeface="Arial Unicode MS"/>
              </a:rPr>
              <a:t>corriente</a:t>
            </a:r>
            <a:r>
              <a:rPr sz="2800" spc="81" dirty="0">
                <a:cs typeface="Arial Unicode MS"/>
              </a:rPr>
              <a:t> </a:t>
            </a:r>
            <a:r>
              <a:rPr sz="2800" dirty="0">
                <a:cs typeface="Arial Unicode MS"/>
              </a:rPr>
              <a:t>de</a:t>
            </a:r>
            <a:r>
              <a:rPr sz="2800" spc="81" dirty="0">
                <a:cs typeface="Arial Unicode MS"/>
              </a:rPr>
              <a:t> </a:t>
            </a:r>
            <a:r>
              <a:rPr sz="2800" spc="-6" dirty="0">
                <a:cs typeface="Arial Unicode MS"/>
              </a:rPr>
              <a:t>ajuste.</a:t>
            </a:r>
            <a:endParaRPr sz="2800" dirty="0">
              <a:cs typeface="Arial Unicode MS"/>
            </a:endParaRPr>
          </a:p>
        </p:txBody>
      </p:sp>
      <p:sp>
        <p:nvSpPr>
          <p:cNvPr id="4" name="object 4"/>
          <p:cNvSpPr txBox="1"/>
          <p:nvPr/>
        </p:nvSpPr>
        <p:spPr>
          <a:xfrm>
            <a:off x="14546178" y="4596063"/>
            <a:ext cx="8581593" cy="869790"/>
          </a:xfrm>
          <a:prstGeom prst="rect">
            <a:avLst/>
          </a:prstGeom>
        </p:spPr>
        <p:txBody>
          <a:bodyPr vert="horz" wrap="square" lIns="0" tIns="7938" rIns="0" bIns="0" rtlCol="0">
            <a:spAutoFit/>
          </a:bodyPr>
          <a:lstStyle/>
          <a:p>
            <a:pPr marL="7936" algn="ctr">
              <a:spcBef>
                <a:spcPts val="62"/>
              </a:spcBef>
            </a:pPr>
            <a:r>
              <a:rPr sz="2800" b="1" spc="-19" dirty="0">
                <a:latin typeface="Arial Unicode MS"/>
                <a:cs typeface="Arial Unicode MS"/>
              </a:rPr>
              <a:t>FIGURA</a:t>
            </a:r>
            <a:r>
              <a:rPr sz="2800" b="1" spc="47" dirty="0">
                <a:latin typeface="Arial Unicode MS"/>
                <a:cs typeface="Arial Unicode MS"/>
              </a:rPr>
              <a:t> </a:t>
            </a:r>
            <a:r>
              <a:rPr sz="2800" b="1" dirty="0">
                <a:latin typeface="Arial Unicode MS"/>
                <a:cs typeface="Arial Unicode MS"/>
              </a:rPr>
              <a:t>18.4.3</a:t>
            </a:r>
            <a:r>
              <a:rPr sz="2800" b="1" spc="47" dirty="0">
                <a:latin typeface="Arial Unicode MS"/>
                <a:cs typeface="Arial Unicode MS"/>
              </a:rPr>
              <a:t> </a:t>
            </a:r>
            <a:r>
              <a:rPr sz="2800" b="1" spc="-6" dirty="0">
                <a:latin typeface="Arial Unicode MS"/>
                <a:cs typeface="Arial Unicode MS"/>
              </a:rPr>
              <a:t>Relé</a:t>
            </a:r>
            <a:r>
              <a:rPr sz="2800" b="1" spc="50" dirty="0">
                <a:latin typeface="Arial Unicode MS"/>
                <a:cs typeface="Arial Unicode MS"/>
              </a:rPr>
              <a:t> </a:t>
            </a:r>
            <a:r>
              <a:rPr sz="2800" b="1" dirty="0">
                <a:latin typeface="Arial Unicode MS"/>
                <a:cs typeface="Arial Unicode MS"/>
              </a:rPr>
              <a:t>electromecánico:</a:t>
            </a:r>
            <a:r>
              <a:rPr sz="2800" b="1" spc="47" dirty="0">
                <a:latin typeface="Arial Unicode MS"/>
                <a:cs typeface="Arial Unicode MS"/>
              </a:rPr>
              <a:t> </a:t>
            </a:r>
            <a:r>
              <a:rPr sz="2800" b="1" dirty="0">
                <a:latin typeface="Arial Unicode MS"/>
                <a:cs typeface="Arial Unicode MS"/>
              </a:rPr>
              <a:t>tipo</a:t>
            </a:r>
            <a:r>
              <a:rPr sz="2800" b="1" spc="50" dirty="0">
                <a:latin typeface="Arial Unicode MS"/>
                <a:cs typeface="Arial Unicode MS"/>
              </a:rPr>
              <a:t> </a:t>
            </a:r>
            <a:r>
              <a:rPr sz="2800" b="1" dirty="0">
                <a:latin typeface="Arial Unicode MS"/>
                <a:cs typeface="Arial Unicode MS"/>
              </a:rPr>
              <a:t>de</a:t>
            </a:r>
            <a:r>
              <a:rPr sz="2800" b="1" spc="47" dirty="0">
                <a:latin typeface="Arial Unicode MS"/>
                <a:cs typeface="Arial Unicode MS"/>
              </a:rPr>
              <a:t> </a:t>
            </a:r>
            <a:r>
              <a:rPr sz="2800" b="1" spc="-6" dirty="0">
                <a:latin typeface="Arial Unicode MS"/>
                <a:cs typeface="Arial Unicode MS"/>
              </a:rPr>
              <a:t>sobrecorriente.</a:t>
            </a:r>
            <a:endParaRPr sz="2800" b="1" dirty="0">
              <a:latin typeface="Arial Unicode MS"/>
              <a:cs typeface="Arial Unicode MS"/>
            </a:endParaRPr>
          </a:p>
        </p:txBody>
      </p:sp>
      <p:pic>
        <p:nvPicPr>
          <p:cNvPr id="5" name="object 2"/>
          <p:cNvPicPr/>
          <p:nvPr/>
        </p:nvPicPr>
        <p:blipFill>
          <a:blip r:embed="rId3" cstate="print"/>
          <a:stretch>
            <a:fillRect/>
          </a:stretch>
        </p:blipFill>
        <p:spPr>
          <a:xfrm>
            <a:off x="12777538" y="5465852"/>
            <a:ext cx="5943599" cy="5506947"/>
          </a:xfrm>
          <a:prstGeom prst="rect">
            <a:avLst/>
          </a:prstGeom>
        </p:spPr>
      </p:pic>
      <p:pic>
        <p:nvPicPr>
          <p:cNvPr id="6" name="object 3"/>
          <p:cNvPicPr/>
          <p:nvPr/>
        </p:nvPicPr>
        <p:blipFill>
          <a:blip r:embed="rId4" cstate="print"/>
          <a:stretch>
            <a:fillRect/>
          </a:stretch>
        </p:blipFill>
        <p:spPr>
          <a:xfrm>
            <a:off x="18721137" y="8325853"/>
            <a:ext cx="4755549" cy="4547937"/>
          </a:xfrm>
          <a:prstGeom prst="rect">
            <a:avLst/>
          </a:prstGeom>
        </p:spPr>
      </p:pic>
      <p:sp>
        <p:nvSpPr>
          <p:cNvPr id="7" name="object 5"/>
          <p:cNvSpPr txBox="1"/>
          <p:nvPr/>
        </p:nvSpPr>
        <p:spPr>
          <a:xfrm>
            <a:off x="18803955" y="5769774"/>
            <a:ext cx="4760344" cy="869790"/>
          </a:xfrm>
          <a:prstGeom prst="rect">
            <a:avLst/>
          </a:prstGeom>
        </p:spPr>
        <p:txBody>
          <a:bodyPr vert="horz" wrap="square" lIns="0" tIns="7938" rIns="0" bIns="0" rtlCol="0">
            <a:spAutoFit/>
          </a:bodyPr>
          <a:lstStyle/>
          <a:p>
            <a:pPr marL="7936">
              <a:spcBef>
                <a:spcPts val="62"/>
              </a:spcBef>
            </a:pPr>
            <a:r>
              <a:rPr sz="2800" b="1" spc="-16" dirty="0">
                <a:latin typeface="Arial Unicode MS"/>
                <a:cs typeface="Arial Unicode MS"/>
              </a:rPr>
              <a:t>FIGURA</a:t>
            </a:r>
            <a:r>
              <a:rPr sz="2800" b="1" spc="22" dirty="0">
                <a:latin typeface="Arial Unicode MS"/>
                <a:cs typeface="Arial Unicode MS"/>
              </a:rPr>
              <a:t> </a:t>
            </a:r>
            <a:r>
              <a:rPr sz="2800" b="1" dirty="0">
                <a:latin typeface="Arial Unicode MS"/>
                <a:cs typeface="Arial Unicode MS"/>
              </a:rPr>
              <a:t>18.4.4</a:t>
            </a:r>
            <a:r>
              <a:rPr sz="2800" b="1" spc="22" dirty="0">
                <a:latin typeface="Arial Unicode MS"/>
                <a:cs typeface="Arial Unicode MS"/>
              </a:rPr>
              <a:t> </a:t>
            </a:r>
            <a:r>
              <a:rPr sz="2800" b="1" dirty="0">
                <a:latin typeface="Arial Unicode MS"/>
                <a:cs typeface="Arial Unicode MS"/>
              </a:rPr>
              <a:t>Circuito</a:t>
            </a:r>
            <a:r>
              <a:rPr sz="2800" b="1" spc="25" dirty="0">
                <a:latin typeface="Arial Unicode MS"/>
                <a:cs typeface="Arial Unicode MS"/>
              </a:rPr>
              <a:t> </a:t>
            </a:r>
            <a:r>
              <a:rPr sz="2800" b="1" dirty="0">
                <a:latin typeface="Arial Unicode MS"/>
                <a:cs typeface="Arial Unicode MS"/>
              </a:rPr>
              <a:t>de</a:t>
            </a:r>
            <a:r>
              <a:rPr sz="2800" b="1" spc="22" dirty="0">
                <a:latin typeface="Arial Unicode MS"/>
                <a:cs typeface="Arial Unicode MS"/>
              </a:rPr>
              <a:t> </a:t>
            </a:r>
            <a:r>
              <a:rPr sz="2800" b="1" dirty="0">
                <a:latin typeface="Arial Unicode MS"/>
                <a:cs typeface="Arial Unicode MS"/>
              </a:rPr>
              <a:t>relés</a:t>
            </a:r>
            <a:r>
              <a:rPr sz="2800" b="1" spc="22" dirty="0">
                <a:latin typeface="Arial Unicode MS"/>
                <a:cs typeface="Arial Unicode MS"/>
              </a:rPr>
              <a:t> </a:t>
            </a:r>
            <a:r>
              <a:rPr sz="2800" b="1" spc="-6" dirty="0">
                <a:latin typeface="Arial Unicode MS"/>
                <a:cs typeface="Arial Unicode MS"/>
              </a:rPr>
              <a:t>electromecánicos.</a:t>
            </a:r>
            <a:endParaRPr sz="2800" b="1" dirty="0">
              <a:latin typeface="Arial Unicode MS"/>
              <a:cs typeface="Arial Unicode MS"/>
            </a:endParaRPr>
          </a:p>
        </p:txBody>
      </p:sp>
      <p:sp>
        <p:nvSpPr>
          <p:cNvPr id="8" name="Rectángulo 7"/>
          <p:cNvSpPr/>
          <p:nvPr/>
        </p:nvSpPr>
        <p:spPr>
          <a:xfrm>
            <a:off x="14628997" y="11698431"/>
            <a:ext cx="4174958" cy="1384995"/>
          </a:xfrm>
          <a:prstGeom prst="rect">
            <a:avLst/>
          </a:prstGeom>
        </p:spPr>
        <p:txBody>
          <a:bodyPr wrap="square">
            <a:spAutoFit/>
          </a:bodyPr>
          <a:lstStyle/>
          <a:p>
            <a:pPr marL="7936">
              <a:spcBef>
                <a:spcPts val="62"/>
              </a:spcBef>
            </a:pPr>
            <a:r>
              <a:rPr lang="es-ES" sz="2800" b="1" spc="-19" dirty="0" smtClean="0">
                <a:latin typeface="Arial" panose="020B0604020202020204" pitchFamily="34" charset="0"/>
                <a:cs typeface="Arial" panose="020B0604020202020204" pitchFamily="34" charset="0"/>
              </a:rPr>
              <a:t>FIGURA</a:t>
            </a:r>
            <a:r>
              <a:rPr lang="es-ES" sz="2800" b="1" spc="31"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18.4.5</a:t>
            </a:r>
            <a:r>
              <a:rPr lang="es-ES" sz="2800" b="1" spc="34"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Característica</a:t>
            </a:r>
            <a:r>
              <a:rPr lang="es-ES" sz="2800" b="1" spc="34"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inversa</a:t>
            </a:r>
            <a:r>
              <a:rPr lang="es-ES" sz="2800" b="1" spc="34"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del</a:t>
            </a:r>
            <a:r>
              <a:rPr lang="es-ES" sz="2800" b="1" spc="34" dirty="0" smtClean="0">
                <a:latin typeface="Arial" panose="020B0604020202020204" pitchFamily="34" charset="0"/>
                <a:cs typeface="Arial" panose="020B0604020202020204" pitchFamily="34" charset="0"/>
              </a:rPr>
              <a:t> </a:t>
            </a:r>
            <a:r>
              <a:rPr lang="es-ES" sz="2800" b="1" spc="-6" dirty="0" smtClean="0">
                <a:latin typeface="Arial" panose="020B0604020202020204" pitchFamily="34" charset="0"/>
                <a:cs typeface="Arial" panose="020B0604020202020204" pitchFamily="34" charset="0"/>
              </a:rPr>
              <a:t>relé.</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0354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90511" y="470447"/>
            <a:ext cx="23119194" cy="4497578"/>
          </a:xfrm>
          <a:prstGeom prst="rect">
            <a:avLst/>
          </a:prstGeom>
        </p:spPr>
        <p:txBody>
          <a:bodyPr vert="horz" wrap="square" lIns="0" tIns="7938" rIns="0" bIns="0" rtlCol="0">
            <a:spAutoFit/>
          </a:bodyPr>
          <a:lstStyle/>
          <a:p>
            <a:pPr marL="7936" marR="38886" indent="110311" algn="just"/>
            <a:r>
              <a:rPr sz="2800" dirty="0" smtClean="0">
                <a:cs typeface="Arial" panose="020B0604020202020204" pitchFamily="34" charset="0"/>
              </a:rPr>
              <a:t>La</a:t>
            </a:r>
            <a:r>
              <a:rPr sz="2800" spc="41" dirty="0" smtClean="0">
                <a:cs typeface="Arial" panose="020B0604020202020204" pitchFamily="34" charset="0"/>
              </a:rPr>
              <a:t> </a:t>
            </a:r>
            <a:r>
              <a:rPr sz="2800" dirty="0">
                <a:cs typeface="Arial" panose="020B0604020202020204" pitchFamily="34" charset="0"/>
              </a:rPr>
              <a:t>curva</a:t>
            </a:r>
            <a:r>
              <a:rPr sz="2800" spc="43" dirty="0">
                <a:cs typeface="Arial" panose="020B0604020202020204" pitchFamily="34" charset="0"/>
              </a:rPr>
              <a:t> </a:t>
            </a:r>
            <a:r>
              <a:rPr sz="2800" dirty="0">
                <a:cs typeface="Arial" panose="020B0604020202020204" pitchFamily="34" charset="0"/>
              </a:rPr>
              <a:t>característica</a:t>
            </a:r>
            <a:r>
              <a:rPr sz="2800" spc="43" dirty="0">
                <a:cs typeface="Arial" panose="020B0604020202020204" pitchFamily="34" charset="0"/>
              </a:rPr>
              <a:t> </a:t>
            </a:r>
            <a:r>
              <a:rPr sz="2800" dirty="0">
                <a:cs typeface="Arial" panose="020B0604020202020204" pitchFamily="34" charset="0"/>
              </a:rPr>
              <a:t>está</a:t>
            </a:r>
            <a:r>
              <a:rPr sz="2800" spc="43" dirty="0">
                <a:cs typeface="Arial" panose="020B0604020202020204" pitchFamily="34" charset="0"/>
              </a:rPr>
              <a:t> </a:t>
            </a:r>
            <a:r>
              <a:rPr sz="2800" dirty="0">
                <a:cs typeface="Arial" panose="020B0604020202020204" pitchFamily="34" charset="0"/>
              </a:rPr>
              <a:t>definida</a:t>
            </a:r>
            <a:r>
              <a:rPr sz="2800" spc="43" dirty="0">
                <a:cs typeface="Arial" panose="020B0604020202020204" pitchFamily="34" charset="0"/>
              </a:rPr>
              <a:t> </a:t>
            </a:r>
            <a:r>
              <a:rPr sz="2800" spc="31" dirty="0">
                <a:cs typeface="Arial" panose="020B0604020202020204" pitchFamily="34" charset="0"/>
              </a:rPr>
              <a:t>por</a:t>
            </a:r>
            <a:r>
              <a:rPr sz="2800" spc="41" dirty="0">
                <a:cs typeface="Arial" panose="020B0604020202020204" pitchFamily="34" charset="0"/>
              </a:rPr>
              <a:t> </a:t>
            </a:r>
            <a:r>
              <a:rPr sz="2800" spc="-43" dirty="0">
                <a:cs typeface="Arial" panose="020B0604020202020204" pitchFamily="34" charset="0"/>
              </a:rPr>
              <a:t>BS</a:t>
            </a:r>
            <a:r>
              <a:rPr sz="2800" spc="43" dirty="0">
                <a:cs typeface="Arial" panose="020B0604020202020204" pitchFamily="34" charset="0"/>
              </a:rPr>
              <a:t> </a:t>
            </a:r>
            <a:r>
              <a:rPr sz="2800" dirty="0">
                <a:cs typeface="Arial" panose="020B0604020202020204" pitchFamily="34" charset="0"/>
              </a:rPr>
              <a:t>142</a:t>
            </a:r>
            <a:r>
              <a:rPr sz="2800" spc="43" dirty="0">
                <a:cs typeface="Arial" panose="020B0604020202020204" pitchFamily="34" charset="0"/>
              </a:rPr>
              <a:t> </a:t>
            </a:r>
            <a:r>
              <a:rPr sz="2800" dirty="0">
                <a:cs typeface="Arial" panose="020B0604020202020204" pitchFamily="34" charset="0"/>
              </a:rPr>
              <a:t>y,</a:t>
            </a:r>
            <a:r>
              <a:rPr sz="2800" spc="43" dirty="0">
                <a:cs typeface="Arial" panose="020B0604020202020204" pitchFamily="34" charset="0"/>
              </a:rPr>
              <a:t> </a:t>
            </a:r>
            <a:r>
              <a:rPr sz="2800" dirty="0">
                <a:cs typeface="Arial" panose="020B0604020202020204" pitchFamily="34" charset="0"/>
              </a:rPr>
              <a:t>como</a:t>
            </a:r>
            <a:r>
              <a:rPr sz="2800" spc="43" dirty="0">
                <a:cs typeface="Arial" panose="020B0604020202020204" pitchFamily="34" charset="0"/>
              </a:rPr>
              <a:t> </a:t>
            </a:r>
            <a:r>
              <a:rPr sz="2800" dirty="0">
                <a:cs typeface="Arial" panose="020B0604020202020204" pitchFamily="34" charset="0"/>
              </a:rPr>
              <a:t>se</a:t>
            </a:r>
            <a:r>
              <a:rPr sz="2800" spc="41" dirty="0">
                <a:cs typeface="Arial" panose="020B0604020202020204" pitchFamily="34" charset="0"/>
              </a:rPr>
              <a:t> </a:t>
            </a:r>
            <a:r>
              <a:rPr sz="2800" dirty="0">
                <a:cs typeface="Arial" panose="020B0604020202020204" pitchFamily="34" charset="0"/>
              </a:rPr>
              <a:t>muestra</a:t>
            </a:r>
            <a:r>
              <a:rPr sz="2800" spc="43" dirty="0">
                <a:cs typeface="Arial" panose="020B0604020202020204" pitchFamily="34" charset="0"/>
              </a:rPr>
              <a:t> </a:t>
            </a:r>
            <a:r>
              <a:rPr sz="2800" spc="-16" dirty="0">
                <a:cs typeface="Arial" panose="020B0604020202020204" pitchFamily="34" charset="0"/>
              </a:rPr>
              <a:t>en </a:t>
            </a:r>
            <a:r>
              <a:rPr sz="2800" dirty="0">
                <a:solidFill>
                  <a:srgbClr val="007FAC"/>
                </a:solidFill>
                <a:cs typeface="Arial" panose="020B0604020202020204" pitchFamily="34" charset="0"/>
              </a:rPr>
              <a:t>Figura</a:t>
            </a:r>
            <a:r>
              <a:rPr sz="2800" spc="41" dirty="0">
                <a:solidFill>
                  <a:srgbClr val="007FAC"/>
                </a:solidFill>
                <a:cs typeface="Arial" panose="020B0604020202020204" pitchFamily="34" charset="0"/>
              </a:rPr>
              <a:t> </a:t>
            </a:r>
            <a:r>
              <a:rPr sz="2800" dirty="0">
                <a:solidFill>
                  <a:srgbClr val="007FAC"/>
                </a:solidFill>
                <a:cs typeface="Arial" panose="020B0604020202020204" pitchFamily="34" charset="0"/>
              </a:rPr>
              <a:t>18.4.5</a:t>
            </a:r>
            <a:r>
              <a:rPr sz="2800" dirty="0">
                <a:cs typeface="Arial" panose="020B0604020202020204" pitchFamily="34" charset="0"/>
              </a:rPr>
              <a:t>,</a:t>
            </a:r>
            <a:r>
              <a:rPr sz="2800" spc="41" dirty="0">
                <a:cs typeface="Arial" panose="020B0604020202020204" pitchFamily="34" charset="0"/>
              </a:rPr>
              <a:t> </a:t>
            </a:r>
            <a:r>
              <a:rPr sz="2800" dirty="0">
                <a:cs typeface="Arial" panose="020B0604020202020204" pitchFamily="34" charset="0"/>
              </a:rPr>
              <a:t>tiene</a:t>
            </a:r>
            <a:r>
              <a:rPr sz="2800" spc="41" dirty="0">
                <a:cs typeface="Arial" panose="020B0604020202020204" pitchFamily="34" charset="0"/>
              </a:rPr>
              <a:t> </a:t>
            </a:r>
            <a:r>
              <a:rPr sz="2800" dirty="0">
                <a:cs typeface="Arial" panose="020B0604020202020204" pitchFamily="34" charset="0"/>
              </a:rPr>
              <a:t>dos</a:t>
            </a:r>
            <a:r>
              <a:rPr sz="2800" spc="41" dirty="0">
                <a:cs typeface="Arial" panose="020B0604020202020204" pitchFamily="34" charset="0"/>
              </a:rPr>
              <a:t> </a:t>
            </a:r>
            <a:r>
              <a:rPr sz="2800" dirty="0">
                <a:cs typeface="Arial" panose="020B0604020202020204" pitchFamily="34" charset="0"/>
              </a:rPr>
              <a:t>ajustes</a:t>
            </a:r>
            <a:r>
              <a:rPr sz="2800" spc="41" dirty="0">
                <a:cs typeface="Arial" panose="020B0604020202020204" pitchFamily="34" charset="0"/>
              </a:rPr>
              <a:t> </a:t>
            </a:r>
            <a:r>
              <a:rPr sz="2800" dirty="0">
                <a:cs typeface="Arial" panose="020B0604020202020204" pitchFamily="34" charset="0"/>
              </a:rPr>
              <a:t>en</a:t>
            </a:r>
            <a:r>
              <a:rPr sz="2800" spc="41" dirty="0">
                <a:cs typeface="Arial" panose="020B0604020202020204" pitchFamily="34" charset="0"/>
              </a:rPr>
              <a:t> </a:t>
            </a:r>
            <a:r>
              <a:rPr sz="2800" dirty="0">
                <a:cs typeface="Arial" panose="020B0604020202020204" pitchFamily="34" charset="0"/>
              </a:rPr>
              <a:t>el</a:t>
            </a:r>
            <a:r>
              <a:rPr sz="2800" spc="41" dirty="0">
                <a:cs typeface="Arial" panose="020B0604020202020204" pitchFamily="34" charset="0"/>
              </a:rPr>
              <a:t> </a:t>
            </a:r>
            <a:r>
              <a:rPr sz="2800" spc="-6" dirty="0">
                <a:cs typeface="Arial" panose="020B0604020202020204" pitchFamily="34" charset="0"/>
              </a:rPr>
              <a:t>relé:</a:t>
            </a:r>
            <a:endParaRPr sz="2800" dirty="0">
              <a:cs typeface="Arial" panose="020B0604020202020204" pitchFamily="34" charset="0"/>
            </a:endParaRPr>
          </a:p>
          <a:p>
            <a:pPr marL="514350" marR="3174" indent="-514350" algn="just">
              <a:spcBef>
                <a:spcPts val="334"/>
              </a:spcBef>
              <a:buFont typeface="+mj-lt"/>
              <a:buAutoNum type="arabicPeriod"/>
              <a:tabLst>
                <a:tab pos="61108" algn="l"/>
              </a:tabLst>
            </a:pPr>
            <a:r>
              <a:rPr sz="2800" b="1" spc="-19" dirty="0">
                <a:cs typeface="Arial" panose="020B0604020202020204" pitchFamily="34" charset="0"/>
              </a:rPr>
              <a:t>El</a:t>
            </a:r>
            <a:r>
              <a:rPr sz="2800" b="1" spc="53" dirty="0">
                <a:cs typeface="Arial" panose="020B0604020202020204" pitchFamily="34" charset="0"/>
              </a:rPr>
              <a:t> </a:t>
            </a:r>
            <a:r>
              <a:rPr sz="2800" b="1" dirty="0">
                <a:cs typeface="Arial" panose="020B0604020202020204" pitchFamily="34" charset="0"/>
              </a:rPr>
              <a:t>multiplicador</a:t>
            </a:r>
            <a:r>
              <a:rPr sz="2800" b="1" spc="56" dirty="0">
                <a:cs typeface="Arial" panose="020B0604020202020204" pitchFamily="34" charset="0"/>
              </a:rPr>
              <a:t> </a:t>
            </a:r>
            <a:r>
              <a:rPr sz="2800" b="1" dirty="0">
                <a:cs typeface="Arial" panose="020B0604020202020204" pitchFamily="34" charset="0"/>
              </a:rPr>
              <a:t>de</a:t>
            </a:r>
            <a:r>
              <a:rPr sz="2800" b="1" spc="56" dirty="0">
                <a:cs typeface="Arial" panose="020B0604020202020204" pitchFamily="34" charset="0"/>
              </a:rPr>
              <a:t> </a:t>
            </a:r>
            <a:r>
              <a:rPr sz="2800" b="1" dirty="0">
                <a:cs typeface="Arial" panose="020B0604020202020204" pitchFamily="34" charset="0"/>
              </a:rPr>
              <a:t>configuración</a:t>
            </a:r>
            <a:r>
              <a:rPr sz="2800" b="1" spc="56" dirty="0">
                <a:cs typeface="Arial" panose="020B0604020202020204" pitchFamily="34" charset="0"/>
              </a:rPr>
              <a:t> </a:t>
            </a:r>
            <a:r>
              <a:rPr sz="2800" b="1" dirty="0">
                <a:cs typeface="Arial" panose="020B0604020202020204" pitchFamily="34" charset="0"/>
              </a:rPr>
              <a:t>de</a:t>
            </a:r>
            <a:r>
              <a:rPr sz="2800" b="1" spc="56" dirty="0">
                <a:cs typeface="Arial" panose="020B0604020202020204" pitchFamily="34" charset="0"/>
              </a:rPr>
              <a:t> </a:t>
            </a:r>
            <a:r>
              <a:rPr sz="2800" b="1" dirty="0">
                <a:cs typeface="Arial" panose="020B0604020202020204" pitchFamily="34" charset="0"/>
              </a:rPr>
              <a:t>enchufe</a:t>
            </a:r>
            <a:r>
              <a:rPr sz="2800" b="1" spc="56" dirty="0">
                <a:cs typeface="Arial" panose="020B0604020202020204" pitchFamily="34" charset="0"/>
              </a:rPr>
              <a:t> </a:t>
            </a:r>
            <a:r>
              <a:rPr sz="2800" b="1" dirty="0">
                <a:cs typeface="Arial" panose="020B0604020202020204" pitchFamily="34" charset="0"/>
              </a:rPr>
              <a:t>actual</a:t>
            </a:r>
            <a:r>
              <a:rPr sz="2800" b="1" spc="56" dirty="0">
                <a:cs typeface="Arial" panose="020B0604020202020204" pitchFamily="34" charset="0"/>
              </a:rPr>
              <a:t> </a:t>
            </a:r>
            <a:r>
              <a:rPr sz="2800" b="1" spc="-12" dirty="0">
                <a:cs typeface="Arial" panose="020B0604020202020204" pitchFamily="34" charset="0"/>
              </a:rPr>
              <a:t>(PSM),</a:t>
            </a:r>
            <a:r>
              <a:rPr sz="2800" b="1" spc="56" dirty="0">
                <a:cs typeface="Arial" panose="020B0604020202020204" pitchFamily="34" charset="0"/>
              </a:rPr>
              <a:t> </a:t>
            </a:r>
            <a:r>
              <a:rPr sz="2800" b="1" dirty="0">
                <a:cs typeface="Arial" panose="020B0604020202020204" pitchFamily="34" charset="0"/>
              </a:rPr>
              <a:t>que</a:t>
            </a:r>
            <a:r>
              <a:rPr sz="2800" b="1" spc="56" dirty="0">
                <a:cs typeface="Arial" panose="020B0604020202020204" pitchFamily="34" charset="0"/>
              </a:rPr>
              <a:t> </a:t>
            </a:r>
            <a:r>
              <a:rPr sz="2800" b="1" dirty="0">
                <a:cs typeface="Arial" panose="020B0604020202020204" pitchFamily="34" charset="0"/>
              </a:rPr>
              <a:t>se</a:t>
            </a:r>
            <a:r>
              <a:rPr sz="2800" b="1" spc="56" dirty="0">
                <a:cs typeface="Arial" panose="020B0604020202020204" pitchFamily="34" charset="0"/>
              </a:rPr>
              <a:t> </a:t>
            </a:r>
            <a:r>
              <a:rPr sz="2800" b="1" dirty="0" err="1">
                <a:cs typeface="Arial" panose="020B0604020202020204" pitchFamily="34" charset="0"/>
              </a:rPr>
              <a:t>puede</a:t>
            </a:r>
            <a:r>
              <a:rPr sz="2800" b="1" spc="56" dirty="0">
                <a:cs typeface="Arial" panose="020B0604020202020204" pitchFamily="34" charset="0"/>
              </a:rPr>
              <a:t> </a:t>
            </a:r>
            <a:r>
              <a:rPr lang="es-ES" sz="2800" b="1" dirty="0" smtClean="0">
                <a:cs typeface="Arial" panose="020B0604020202020204" pitchFamily="34" charset="0"/>
              </a:rPr>
              <a:t>ajustar</a:t>
            </a:r>
            <a:r>
              <a:rPr sz="2800" b="1" spc="56" dirty="0" smtClean="0">
                <a:cs typeface="Arial" panose="020B0604020202020204" pitchFamily="34" charset="0"/>
              </a:rPr>
              <a:t> </a:t>
            </a:r>
            <a:r>
              <a:rPr sz="2800" b="1" dirty="0">
                <a:cs typeface="Arial" panose="020B0604020202020204" pitchFamily="34" charset="0"/>
              </a:rPr>
              <a:t>en</a:t>
            </a:r>
            <a:r>
              <a:rPr sz="2800" b="1" spc="56" dirty="0">
                <a:cs typeface="Arial" panose="020B0604020202020204" pitchFamily="34" charset="0"/>
              </a:rPr>
              <a:t> </a:t>
            </a:r>
            <a:r>
              <a:rPr sz="2800" b="1" dirty="0">
                <a:cs typeface="Arial" panose="020B0604020202020204" pitchFamily="34" charset="0"/>
              </a:rPr>
              <a:t>función</a:t>
            </a:r>
            <a:r>
              <a:rPr sz="2800" b="1" spc="56" dirty="0">
                <a:cs typeface="Arial" panose="020B0604020202020204" pitchFamily="34" charset="0"/>
              </a:rPr>
              <a:t> </a:t>
            </a:r>
            <a:r>
              <a:rPr sz="2800" b="1" dirty="0">
                <a:cs typeface="Arial" panose="020B0604020202020204" pitchFamily="34" charset="0"/>
              </a:rPr>
              <a:t>de</a:t>
            </a:r>
            <a:r>
              <a:rPr sz="2800" b="1" spc="56" dirty="0">
                <a:cs typeface="Arial" panose="020B0604020202020204" pitchFamily="34" charset="0"/>
              </a:rPr>
              <a:t> </a:t>
            </a:r>
            <a:r>
              <a:rPr sz="2800" b="1" dirty="0">
                <a:cs typeface="Arial" panose="020B0604020202020204" pitchFamily="34" charset="0"/>
              </a:rPr>
              <a:t>la</a:t>
            </a:r>
            <a:r>
              <a:rPr sz="2800" b="1" spc="56" dirty="0">
                <a:cs typeface="Arial" panose="020B0604020202020204" pitchFamily="34" charset="0"/>
              </a:rPr>
              <a:t> </a:t>
            </a:r>
            <a:r>
              <a:rPr sz="2800" b="1" spc="-6" dirty="0">
                <a:cs typeface="Arial" panose="020B0604020202020204" pitchFamily="34" charset="0"/>
              </a:rPr>
              <a:t>corriente</a:t>
            </a:r>
            <a:r>
              <a:rPr sz="2800" b="1" spc="125" dirty="0">
                <a:cs typeface="Arial" panose="020B0604020202020204" pitchFamily="34" charset="0"/>
              </a:rPr>
              <a:t> </a:t>
            </a:r>
            <a:r>
              <a:rPr sz="2800" b="1" dirty="0">
                <a:cs typeface="Arial" panose="020B0604020202020204" pitchFamily="34" charset="0"/>
              </a:rPr>
              <a:t>de</a:t>
            </a:r>
            <a:r>
              <a:rPr sz="2800" b="1" spc="56" dirty="0">
                <a:cs typeface="Arial" panose="020B0604020202020204" pitchFamily="34" charset="0"/>
              </a:rPr>
              <a:t> </a:t>
            </a:r>
            <a:r>
              <a:rPr sz="2800" b="1" dirty="0">
                <a:cs typeface="Arial" panose="020B0604020202020204" pitchFamily="34" charset="0"/>
              </a:rPr>
              <a:t>falla</a:t>
            </a:r>
            <a:r>
              <a:rPr sz="2800" b="1" spc="60" dirty="0">
                <a:cs typeface="Arial" panose="020B0604020202020204" pitchFamily="34" charset="0"/>
              </a:rPr>
              <a:t> </a:t>
            </a:r>
            <a:r>
              <a:rPr sz="2800" b="1" dirty="0">
                <a:cs typeface="Arial" panose="020B0604020202020204" pitchFamily="34" charset="0"/>
              </a:rPr>
              <a:t>como</a:t>
            </a:r>
            <a:r>
              <a:rPr sz="2800" b="1" spc="56" dirty="0">
                <a:cs typeface="Arial" panose="020B0604020202020204" pitchFamily="34" charset="0"/>
              </a:rPr>
              <a:t> </a:t>
            </a:r>
            <a:r>
              <a:rPr sz="2800" b="1" dirty="0">
                <a:cs typeface="Arial" panose="020B0604020202020204" pitchFamily="34" charset="0"/>
              </a:rPr>
              <a:t>un</a:t>
            </a:r>
            <a:r>
              <a:rPr sz="2800" b="1" spc="60" dirty="0">
                <a:cs typeface="Arial" panose="020B0604020202020204" pitchFamily="34" charset="0"/>
              </a:rPr>
              <a:t> </a:t>
            </a:r>
            <a:r>
              <a:rPr sz="2800" b="1" dirty="0">
                <a:cs typeface="Arial" panose="020B0604020202020204" pitchFamily="34" charset="0"/>
              </a:rPr>
              <a:t>multiplicador</a:t>
            </a:r>
            <a:r>
              <a:rPr sz="2800" b="1" spc="56" dirty="0">
                <a:cs typeface="Arial" panose="020B0604020202020204" pitchFamily="34" charset="0"/>
              </a:rPr>
              <a:t> </a:t>
            </a:r>
            <a:r>
              <a:rPr sz="2800" b="1" dirty="0">
                <a:cs typeface="Arial" panose="020B0604020202020204" pitchFamily="34" charset="0"/>
              </a:rPr>
              <a:t>de</a:t>
            </a:r>
            <a:r>
              <a:rPr sz="2800" b="1" spc="60" dirty="0">
                <a:cs typeface="Arial" panose="020B0604020202020204" pitchFamily="34" charset="0"/>
              </a:rPr>
              <a:t> </a:t>
            </a:r>
            <a:r>
              <a:rPr sz="2800" b="1" dirty="0">
                <a:cs typeface="Arial" panose="020B0604020202020204" pitchFamily="34" charset="0"/>
              </a:rPr>
              <a:t>la</a:t>
            </a:r>
            <a:r>
              <a:rPr sz="2800" b="1" spc="56" dirty="0">
                <a:cs typeface="Arial" panose="020B0604020202020204" pitchFamily="34" charset="0"/>
              </a:rPr>
              <a:t> </a:t>
            </a:r>
            <a:r>
              <a:rPr sz="2800" b="1" dirty="0">
                <a:cs typeface="Arial" panose="020B0604020202020204" pitchFamily="34" charset="0"/>
              </a:rPr>
              <a:t>corriente</a:t>
            </a:r>
            <a:r>
              <a:rPr sz="2800" b="1" spc="60" dirty="0">
                <a:cs typeface="Arial" panose="020B0604020202020204" pitchFamily="34" charset="0"/>
              </a:rPr>
              <a:t> </a:t>
            </a:r>
            <a:r>
              <a:rPr sz="2800" b="1" dirty="0">
                <a:cs typeface="Arial" panose="020B0604020202020204" pitchFamily="34" charset="0"/>
              </a:rPr>
              <a:t>de</a:t>
            </a:r>
            <a:r>
              <a:rPr sz="2800" b="1" spc="56" dirty="0">
                <a:cs typeface="Arial" panose="020B0604020202020204" pitchFamily="34" charset="0"/>
              </a:rPr>
              <a:t> </a:t>
            </a:r>
            <a:r>
              <a:rPr sz="2800" b="1" spc="-6" dirty="0">
                <a:cs typeface="Arial" panose="020B0604020202020204" pitchFamily="34" charset="0"/>
              </a:rPr>
              <a:t>configuración;</a:t>
            </a:r>
            <a:endParaRPr sz="2800" b="1" dirty="0">
              <a:cs typeface="Arial" panose="020B0604020202020204" pitchFamily="34" charset="0"/>
            </a:endParaRPr>
          </a:p>
          <a:p>
            <a:pPr marL="514350" marR="34522" indent="-514350" algn="just">
              <a:spcBef>
                <a:spcPts val="19"/>
              </a:spcBef>
              <a:buFont typeface="+mj-lt"/>
              <a:buAutoNum type="arabicPeriod"/>
              <a:tabLst>
                <a:tab pos="74202" algn="l"/>
              </a:tabLst>
            </a:pPr>
            <a:r>
              <a:rPr sz="2800" b="1" dirty="0">
                <a:cs typeface="Arial" panose="020B0604020202020204" pitchFamily="34" charset="0"/>
              </a:rPr>
              <a:t>Multiplicador</a:t>
            </a:r>
            <a:r>
              <a:rPr sz="2800" b="1" spc="88" dirty="0">
                <a:cs typeface="Arial" panose="020B0604020202020204" pitchFamily="34" charset="0"/>
              </a:rPr>
              <a:t> </a:t>
            </a:r>
            <a:r>
              <a:rPr sz="2800" b="1" dirty="0">
                <a:cs typeface="Arial" panose="020B0604020202020204" pitchFamily="34" charset="0"/>
              </a:rPr>
              <a:t>de</a:t>
            </a:r>
            <a:r>
              <a:rPr sz="2800" b="1" spc="90" dirty="0">
                <a:cs typeface="Arial" panose="020B0604020202020204" pitchFamily="34" charset="0"/>
              </a:rPr>
              <a:t> </a:t>
            </a:r>
            <a:r>
              <a:rPr sz="2800" b="1" dirty="0">
                <a:cs typeface="Arial" panose="020B0604020202020204" pitchFamily="34" charset="0"/>
              </a:rPr>
              <a:t>ajuste</a:t>
            </a:r>
            <a:r>
              <a:rPr sz="2800" b="1" spc="90" dirty="0">
                <a:cs typeface="Arial" panose="020B0604020202020204" pitchFamily="34" charset="0"/>
              </a:rPr>
              <a:t> </a:t>
            </a:r>
            <a:r>
              <a:rPr sz="2800" b="1" dirty="0">
                <a:cs typeface="Arial" panose="020B0604020202020204" pitchFamily="34" charset="0"/>
              </a:rPr>
              <a:t>de</a:t>
            </a:r>
            <a:r>
              <a:rPr sz="2800" b="1" spc="90" dirty="0">
                <a:cs typeface="Arial" panose="020B0604020202020204" pitchFamily="34" charset="0"/>
              </a:rPr>
              <a:t> </a:t>
            </a:r>
            <a:r>
              <a:rPr sz="2800" b="1" dirty="0">
                <a:cs typeface="Arial" panose="020B0604020202020204" pitchFamily="34" charset="0"/>
              </a:rPr>
              <a:t>tiempo</a:t>
            </a:r>
            <a:r>
              <a:rPr sz="2800" b="1" spc="90" dirty="0">
                <a:cs typeface="Arial" panose="020B0604020202020204" pitchFamily="34" charset="0"/>
              </a:rPr>
              <a:t> </a:t>
            </a:r>
            <a:r>
              <a:rPr sz="2800" b="1" spc="-16" dirty="0">
                <a:cs typeface="Arial" panose="020B0604020202020204" pitchFamily="34" charset="0"/>
              </a:rPr>
              <a:t>(TMS),</a:t>
            </a:r>
            <a:r>
              <a:rPr sz="2800" b="1" spc="90" dirty="0">
                <a:cs typeface="Arial" panose="020B0604020202020204" pitchFamily="34" charset="0"/>
              </a:rPr>
              <a:t> </a:t>
            </a:r>
            <a:r>
              <a:rPr sz="2800" b="1" dirty="0">
                <a:cs typeface="Arial" panose="020B0604020202020204" pitchFamily="34" charset="0"/>
              </a:rPr>
              <a:t>que</a:t>
            </a:r>
            <a:r>
              <a:rPr sz="2800" b="1" spc="90" dirty="0">
                <a:cs typeface="Arial" panose="020B0604020202020204" pitchFamily="34" charset="0"/>
              </a:rPr>
              <a:t> </a:t>
            </a:r>
            <a:r>
              <a:rPr sz="2800" b="1" dirty="0">
                <a:cs typeface="Arial" panose="020B0604020202020204" pitchFamily="34" charset="0"/>
              </a:rPr>
              <a:t>refleja</a:t>
            </a:r>
            <a:r>
              <a:rPr sz="2800" b="1" spc="88" dirty="0">
                <a:cs typeface="Arial" panose="020B0604020202020204" pitchFamily="34" charset="0"/>
              </a:rPr>
              <a:t> </a:t>
            </a:r>
            <a:r>
              <a:rPr sz="2800" b="1" dirty="0">
                <a:cs typeface="Arial" panose="020B0604020202020204" pitchFamily="34" charset="0"/>
              </a:rPr>
              <a:t>el</a:t>
            </a:r>
            <a:r>
              <a:rPr sz="2800" b="1" spc="90" dirty="0">
                <a:cs typeface="Arial" panose="020B0604020202020204" pitchFamily="34" charset="0"/>
              </a:rPr>
              <a:t> </a:t>
            </a:r>
            <a:r>
              <a:rPr sz="2800" b="1" dirty="0">
                <a:cs typeface="Arial" panose="020B0604020202020204" pitchFamily="34" charset="0"/>
              </a:rPr>
              <a:t>tiempo</a:t>
            </a:r>
            <a:r>
              <a:rPr sz="2800" b="1" spc="90" dirty="0">
                <a:cs typeface="Arial" panose="020B0604020202020204" pitchFamily="34" charset="0"/>
              </a:rPr>
              <a:t> </a:t>
            </a:r>
            <a:r>
              <a:rPr sz="2800" b="1" dirty="0">
                <a:cs typeface="Arial" panose="020B0604020202020204" pitchFamily="34" charset="0"/>
              </a:rPr>
              <a:t>de</a:t>
            </a:r>
            <a:r>
              <a:rPr sz="2800" b="1" spc="90" dirty="0">
                <a:cs typeface="Arial" panose="020B0604020202020204" pitchFamily="34" charset="0"/>
              </a:rPr>
              <a:t> </a:t>
            </a:r>
            <a:r>
              <a:rPr sz="2800" b="1" dirty="0">
                <a:cs typeface="Arial" panose="020B0604020202020204" pitchFamily="34" charset="0"/>
              </a:rPr>
              <a:t>funcionamiento</a:t>
            </a:r>
            <a:r>
              <a:rPr sz="2800" b="1" spc="90" dirty="0">
                <a:cs typeface="Arial" panose="020B0604020202020204" pitchFamily="34" charset="0"/>
              </a:rPr>
              <a:t> </a:t>
            </a:r>
            <a:r>
              <a:rPr sz="2800" b="1" spc="-16" dirty="0">
                <a:cs typeface="Arial" panose="020B0604020202020204" pitchFamily="34" charset="0"/>
              </a:rPr>
              <a:t>del</a:t>
            </a:r>
            <a:r>
              <a:rPr sz="2800" b="1" dirty="0">
                <a:cs typeface="Arial" panose="020B0604020202020204" pitchFamily="34" charset="0"/>
              </a:rPr>
              <a:t> relé</a:t>
            </a:r>
            <a:r>
              <a:rPr sz="2800" b="1" spc="90" dirty="0">
                <a:cs typeface="Arial" panose="020B0604020202020204" pitchFamily="34" charset="0"/>
              </a:rPr>
              <a:t> </a:t>
            </a:r>
            <a:r>
              <a:rPr sz="2800" b="1" dirty="0">
                <a:cs typeface="Arial" panose="020B0604020202020204" pitchFamily="34" charset="0"/>
              </a:rPr>
              <a:t>como</a:t>
            </a:r>
            <a:r>
              <a:rPr sz="2800" b="1" spc="90" dirty="0">
                <a:cs typeface="Arial" panose="020B0604020202020204" pitchFamily="34" charset="0"/>
              </a:rPr>
              <a:t> </a:t>
            </a:r>
            <a:r>
              <a:rPr sz="2800" b="1" dirty="0">
                <a:cs typeface="Arial" panose="020B0604020202020204" pitchFamily="34" charset="0"/>
              </a:rPr>
              <a:t>una</a:t>
            </a:r>
            <a:r>
              <a:rPr sz="2800" b="1" spc="90" dirty="0">
                <a:cs typeface="Arial" panose="020B0604020202020204" pitchFamily="34" charset="0"/>
              </a:rPr>
              <a:t> </a:t>
            </a:r>
            <a:r>
              <a:rPr sz="2800" b="1" dirty="0">
                <a:cs typeface="Arial" panose="020B0604020202020204" pitchFamily="34" charset="0"/>
              </a:rPr>
              <a:t>multiplicación</a:t>
            </a:r>
            <a:r>
              <a:rPr sz="2800" b="1" spc="90" dirty="0">
                <a:cs typeface="Arial" panose="020B0604020202020204" pitchFamily="34" charset="0"/>
              </a:rPr>
              <a:t> </a:t>
            </a:r>
            <a:r>
              <a:rPr sz="2800" b="1" dirty="0">
                <a:cs typeface="Arial" panose="020B0604020202020204" pitchFamily="34" charset="0"/>
              </a:rPr>
              <a:t>del</a:t>
            </a:r>
            <a:r>
              <a:rPr sz="2800" b="1" spc="90" dirty="0">
                <a:cs typeface="Arial" panose="020B0604020202020204" pitchFamily="34" charset="0"/>
              </a:rPr>
              <a:t> </a:t>
            </a:r>
            <a:r>
              <a:rPr sz="2800" b="1" dirty="0">
                <a:cs typeface="Arial" panose="020B0604020202020204" pitchFamily="34" charset="0"/>
              </a:rPr>
              <a:t>multiplicador</a:t>
            </a:r>
            <a:r>
              <a:rPr sz="2800" b="1" spc="94" dirty="0">
                <a:cs typeface="Arial" panose="020B0604020202020204" pitchFamily="34" charset="0"/>
              </a:rPr>
              <a:t> </a:t>
            </a:r>
            <a:r>
              <a:rPr sz="2800" b="1" dirty="0">
                <a:cs typeface="Arial" panose="020B0604020202020204" pitchFamily="34" charset="0"/>
              </a:rPr>
              <a:t>de</a:t>
            </a:r>
            <a:r>
              <a:rPr sz="2800" b="1" spc="90" dirty="0">
                <a:cs typeface="Arial" panose="020B0604020202020204" pitchFamily="34" charset="0"/>
              </a:rPr>
              <a:t> </a:t>
            </a:r>
            <a:r>
              <a:rPr sz="2800" b="1" dirty="0">
                <a:cs typeface="Arial" panose="020B0604020202020204" pitchFamily="34" charset="0"/>
              </a:rPr>
              <a:t>tiempo</a:t>
            </a:r>
            <a:r>
              <a:rPr sz="2800" b="1" spc="90" dirty="0">
                <a:cs typeface="Arial" panose="020B0604020202020204" pitchFamily="34" charset="0"/>
              </a:rPr>
              <a:t> </a:t>
            </a:r>
            <a:r>
              <a:rPr sz="2800" b="1" spc="-6" dirty="0">
                <a:cs typeface="Arial" panose="020B0604020202020204" pitchFamily="34" charset="0"/>
              </a:rPr>
              <a:t>(TM)</a:t>
            </a:r>
            <a:r>
              <a:rPr sz="2800" b="1" spc="90" dirty="0">
                <a:cs typeface="Arial" panose="020B0604020202020204" pitchFamily="34" charset="0"/>
              </a:rPr>
              <a:t> </a:t>
            </a:r>
            <a:r>
              <a:rPr sz="2800" b="1" dirty="0">
                <a:cs typeface="Arial" panose="020B0604020202020204" pitchFamily="34" charset="0"/>
              </a:rPr>
              <a:t>por</a:t>
            </a:r>
            <a:r>
              <a:rPr sz="2800" b="1" spc="90" dirty="0">
                <a:cs typeface="Arial" panose="020B0604020202020204" pitchFamily="34" charset="0"/>
              </a:rPr>
              <a:t> </a:t>
            </a:r>
            <a:r>
              <a:rPr sz="2800" b="1" dirty="0">
                <a:cs typeface="Arial" panose="020B0604020202020204" pitchFamily="34" charset="0"/>
              </a:rPr>
              <a:t>el</a:t>
            </a:r>
            <a:r>
              <a:rPr sz="2800" b="1" spc="90" dirty="0">
                <a:cs typeface="Arial" panose="020B0604020202020204" pitchFamily="34" charset="0"/>
              </a:rPr>
              <a:t> </a:t>
            </a:r>
            <a:r>
              <a:rPr sz="2800" b="1" dirty="0">
                <a:cs typeface="Arial" panose="020B0604020202020204" pitchFamily="34" charset="0"/>
              </a:rPr>
              <a:t>tiempo</a:t>
            </a:r>
            <a:r>
              <a:rPr sz="2800" b="1" spc="94" dirty="0">
                <a:cs typeface="Arial" panose="020B0604020202020204" pitchFamily="34" charset="0"/>
              </a:rPr>
              <a:t> </a:t>
            </a:r>
            <a:r>
              <a:rPr sz="2800" b="1" spc="-16" dirty="0">
                <a:cs typeface="Arial" panose="020B0604020202020204" pitchFamily="34" charset="0"/>
              </a:rPr>
              <a:t>de</a:t>
            </a:r>
            <a:r>
              <a:rPr sz="2800" b="1" dirty="0">
                <a:cs typeface="Arial" panose="020B0604020202020204" pitchFamily="34" charset="0"/>
              </a:rPr>
              <a:t> funcionamiento</a:t>
            </a:r>
            <a:r>
              <a:rPr sz="2800" b="1" spc="60" dirty="0">
                <a:cs typeface="Arial" panose="020B0604020202020204" pitchFamily="34" charset="0"/>
              </a:rPr>
              <a:t> </a:t>
            </a:r>
            <a:r>
              <a:rPr sz="2800" b="1" dirty="0">
                <a:cs typeface="Arial" panose="020B0604020202020204" pitchFamily="34" charset="0"/>
              </a:rPr>
              <a:t>del</a:t>
            </a:r>
            <a:r>
              <a:rPr sz="2800" b="1" spc="60" dirty="0">
                <a:cs typeface="Arial" panose="020B0604020202020204" pitchFamily="34" charset="0"/>
              </a:rPr>
              <a:t> </a:t>
            </a:r>
            <a:r>
              <a:rPr sz="2800" b="1" dirty="0">
                <a:cs typeface="Arial" panose="020B0604020202020204" pitchFamily="34" charset="0"/>
              </a:rPr>
              <a:t>relé</a:t>
            </a:r>
            <a:r>
              <a:rPr sz="2800" b="1" spc="60" dirty="0">
                <a:cs typeface="Arial" panose="020B0604020202020204" pitchFamily="34" charset="0"/>
              </a:rPr>
              <a:t> </a:t>
            </a:r>
            <a:r>
              <a:rPr sz="2800" b="1" spc="-28" dirty="0">
                <a:cs typeface="Arial" panose="020B0604020202020204" pitchFamily="34" charset="0"/>
              </a:rPr>
              <a:t>(TR)</a:t>
            </a:r>
            <a:r>
              <a:rPr sz="2800" b="1" spc="62" dirty="0">
                <a:cs typeface="Arial" panose="020B0604020202020204" pitchFamily="34" charset="0"/>
              </a:rPr>
              <a:t> </a:t>
            </a:r>
            <a:r>
              <a:rPr sz="2800" b="1" dirty="0">
                <a:cs typeface="Arial" panose="020B0604020202020204" pitchFamily="34" charset="0"/>
              </a:rPr>
              <a:t>basado</a:t>
            </a:r>
            <a:r>
              <a:rPr sz="2800" b="1" spc="60" dirty="0">
                <a:cs typeface="Arial" panose="020B0604020202020204" pitchFamily="34" charset="0"/>
              </a:rPr>
              <a:t> </a:t>
            </a:r>
            <a:r>
              <a:rPr sz="2800" b="1" dirty="0">
                <a:cs typeface="Arial" panose="020B0604020202020204" pitchFamily="34" charset="0"/>
              </a:rPr>
              <a:t>en</a:t>
            </a:r>
            <a:r>
              <a:rPr sz="2800" b="1" spc="60" dirty="0">
                <a:cs typeface="Arial" panose="020B0604020202020204" pitchFamily="34" charset="0"/>
              </a:rPr>
              <a:t> </a:t>
            </a:r>
            <a:r>
              <a:rPr sz="2800" b="1" dirty="0">
                <a:cs typeface="Arial" panose="020B0604020202020204" pitchFamily="34" charset="0"/>
              </a:rPr>
              <a:t>el</a:t>
            </a:r>
            <a:r>
              <a:rPr sz="2800" b="1" spc="60" dirty="0">
                <a:cs typeface="Arial" panose="020B0604020202020204" pitchFamily="34" charset="0"/>
              </a:rPr>
              <a:t> </a:t>
            </a:r>
            <a:r>
              <a:rPr sz="2800" b="1" dirty="0">
                <a:cs typeface="Arial" panose="020B0604020202020204" pitchFamily="34" charset="0"/>
              </a:rPr>
              <a:t>tipo</a:t>
            </a:r>
            <a:r>
              <a:rPr sz="2800" b="1" spc="62" dirty="0">
                <a:cs typeface="Arial" panose="020B0604020202020204" pitchFamily="34" charset="0"/>
              </a:rPr>
              <a:t> </a:t>
            </a:r>
            <a:r>
              <a:rPr sz="2800" b="1" dirty="0">
                <a:cs typeface="Arial" panose="020B0604020202020204" pitchFamily="34" charset="0"/>
              </a:rPr>
              <a:t>de</a:t>
            </a:r>
            <a:r>
              <a:rPr sz="2800" b="1" spc="60" dirty="0">
                <a:cs typeface="Arial" panose="020B0604020202020204" pitchFamily="34" charset="0"/>
              </a:rPr>
              <a:t> </a:t>
            </a:r>
            <a:r>
              <a:rPr sz="2800" b="1" dirty="0">
                <a:cs typeface="Arial" panose="020B0604020202020204" pitchFamily="34" charset="0"/>
              </a:rPr>
              <a:t>característica</a:t>
            </a:r>
            <a:r>
              <a:rPr sz="2800" b="1" spc="60" dirty="0">
                <a:cs typeface="Arial" panose="020B0604020202020204" pitchFamily="34" charset="0"/>
              </a:rPr>
              <a:t> </a:t>
            </a:r>
            <a:r>
              <a:rPr sz="2800" b="1" dirty="0">
                <a:cs typeface="Arial" panose="020B0604020202020204" pitchFamily="34" charset="0"/>
              </a:rPr>
              <a:t>del</a:t>
            </a:r>
            <a:r>
              <a:rPr sz="2800" b="1" spc="62" dirty="0">
                <a:cs typeface="Arial" panose="020B0604020202020204" pitchFamily="34" charset="0"/>
              </a:rPr>
              <a:t> </a:t>
            </a:r>
            <a:r>
              <a:rPr sz="2800" b="1" dirty="0">
                <a:cs typeface="Arial" panose="020B0604020202020204" pitchFamily="34" charset="0"/>
              </a:rPr>
              <a:t>relé</a:t>
            </a:r>
            <a:r>
              <a:rPr sz="2800" b="1" spc="60" dirty="0">
                <a:cs typeface="Arial" panose="020B0604020202020204" pitchFamily="34" charset="0"/>
              </a:rPr>
              <a:t> </a:t>
            </a:r>
            <a:r>
              <a:rPr sz="2800" b="1" dirty="0">
                <a:cs typeface="Arial" panose="020B0604020202020204" pitchFamily="34" charset="0"/>
              </a:rPr>
              <a:t>elegido</a:t>
            </a:r>
            <a:r>
              <a:rPr sz="2800" b="1" spc="60" dirty="0">
                <a:cs typeface="Arial" panose="020B0604020202020204" pitchFamily="34" charset="0"/>
              </a:rPr>
              <a:t> </a:t>
            </a:r>
            <a:r>
              <a:rPr sz="2800" b="1" dirty="0">
                <a:cs typeface="Arial" panose="020B0604020202020204" pitchFamily="34" charset="0"/>
              </a:rPr>
              <a:t>en</a:t>
            </a:r>
            <a:r>
              <a:rPr sz="2800" b="1" spc="60" dirty="0">
                <a:cs typeface="Arial" panose="020B0604020202020204" pitchFamily="34" charset="0"/>
              </a:rPr>
              <a:t> </a:t>
            </a:r>
            <a:r>
              <a:rPr sz="2800" b="1" spc="-16" dirty="0">
                <a:cs typeface="Arial" panose="020B0604020202020204" pitchFamily="34" charset="0"/>
              </a:rPr>
              <a:t>el</a:t>
            </a:r>
            <a:r>
              <a:rPr sz="2800" b="1" dirty="0">
                <a:cs typeface="Arial" panose="020B0604020202020204" pitchFamily="34" charset="0"/>
              </a:rPr>
              <a:t> relé,</a:t>
            </a:r>
            <a:r>
              <a:rPr sz="2800" b="1" spc="60" dirty="0">
                <a:cs typeface="Arial" panose="020B0604020202020204" pitchFamily="34" charset="0"/>
              </a:rPr>
              <a:t> </a:t>
            </a:r>
            <a:r>
              <a:rPr sz="2800" b="1" dirty="0">
                <a:cs typeface="Arial" panose="020B0604020202020204" pitchFamily="34" charset="0"/>
              </a:rPr>
              <a:t>por</a:t>
            </a:r>
            <a:r>
              <a:rPr sz="2800" b="1" spc="60" dirty="0">
                <a:cs typeface="Arial" panose="020B0604020202020204" pitchFamily="34" charset="0"/>
              </a:rPr>
              <a:t> </a:t>
            </a:r>
            <a:r>
              <a:rPr sz="2800" b="1" dirty="0">
                <a:cs typeface="Arial" panose="020B0604020202020204" pitchFamily="34" charset="0"/>
              </a:rPr>
              <a:t>ejemplo,</a:t>
            </a:r>
            <a:r>
              <a:rPr sz="2800" b="1" spc="60" dirty="0">
                <a:cs typeface="Arial" panose="020B0604020202020204" pitchFamily="34" charset="0"/>
              </a:rPr>
              <a:t> </a:t>
            </a:r>
            <a:r>
              <a:rPr lang="es-ES" sz="2800" b="1" dirty="0" smtClean="0">
                <a:cs typeface="Arial" panose="020B0604020202020204" pitchFamily="34" charset="0"/>
              </a:rPr>
              <a:t>la </a:t>
            </a:r>
            <a:r>
              <a:rPr lang="es-ES" sz="2800" b="1" spc="-6" dirty="0" smtClean="0">
                <a:cs typeface="Arial" panose="020B0604020202020204" pitchFamily="34" charset="0"/>
              </a:rPr>
              <a:t>característica </a:t>
            </a:r>
            <a:r>
              <a:rPr sz="2800" b="1" dirty="0" smtClean="0">
                <a:cs typeface="Arial" panose="020B0604020202020204" pitchFamily="34" charset="0"/>
              </a:rPr>
              <a:t>invers</a:t>
            </a:r>
            <a:r>
              <a:rPr lang="es-ES" sz="2800" b="1" dirty="0" smtClean="0">
                <a:cs typeface="Arial" panose="020B0604020202020204" pitchFamily="34" charset="0"/>
              </a:rPr>
              <a:t>a</a:t>
            </a:r>
            <a:r>
              <a:rPr sz="2800" b="1" spc="62" dirty="0" smtClean="0">
                <a:cs typeface="Arial" panose="020B0604020202020204" pitchFamily="34" charset="0"/>
              </a:rPr>
              <a:t> </a:t>
            </a:r>
            <a:r>
              <a:rPr sz="2800" b="1" dirty="0">
                <a:cs typeface="Arial" panose="020B0604020202020204" pitchFamily="34" charset="0"/>
              </a:rPr>
              <a:t>estándar</a:t>
            </a:r>
            <a:r>
              <a:rPr sz="2800" b="1" spc="60" dirty="0">
                <a:cs typeface="Arial" panose="020B0604020202020204" pitchFamily="34" charset="0"/>
              </a:rPr>
              <a:t> </a:t>
            </a:r>
            <a:r>
              <a:rPr sz="2800" b="1" spc="-12" dirty="0">
                <a:cs typeface="Arial" panose="020B0604020202020204" pitchFamily="34" charset="0"/>
              </a:rPr>
              <a:t>(SI</a:t>
            </a:r>
            <a:r>
              <a:rPr sz="2800" b="1" spc="-12" dirty="0" smtClean="0">
                <a:cs typeface="Arial" panose="020B0604020202020204" pitchFamily="34" charset="0"/>
              </a:rPr>
              <a:t>)</a:t>
            </a:r>
            <a:r>
              <a:rPr sz="2800" b="1" spc="-6" dirty="0" smtClean="0">
                <a:cs typeface="Arial" panose="020B0604020202020204" pitchFamily="34" charset="0"/>
              </a:rPr>
              <a:t>.</a:t>
            </a:r>
            <a:endParaRPr lang="es-ES" sz="2800" b="1" spc="-6" dirty="0" smtClean="0">
              <a:cs typeface="Arial" panose="020B0604020202020204" pitchFamily="34" charset="0"/>
            </a:endParaRPr>
          </a:p>
          <a:p>
            <a:pPr marL="7936" marR="3174" indent="110311" algn="just"/>
            <a:endParaRPr lang="es-ES" sz="2800" dirty="0" smtClean="0">
              <a:cs typeface="Arial Unicode MS"/>
            </a:endParaRPr>
          </a:p>
          <a:p>
            <a:pPr marL="7936" marR="3174" indent="110311" algn="just"/>
            <a:r>
              <a:rPr lang="es-ES" sz="2800" dirty="0" smtClean="0">
                <a:cs typeface="Arial Unicode MS"/>
              </a:rPr>
              <a:t>Al</a:t>
            </a:r>
            <a:r>
              <a:rPr lang="es-ES" sz="2800" spc="62" dirty="0" smtClean="0">
                <a:cs typeface="Arial Unicode MS"/>
              </a:rPr>
              <a:t> </a:t>
            </a:r>
            <a:r>
              <a:rPr lang="es-ES" sz="2800" dirty="0" smtClean="0">
                <a:cs typeface="Arial Unicode MS"/>
              </a:rPr>
              <a:t>final</a:t>
            </a:r>
            <a:r>
              <a:rPr lang="es-ES" sz="2800" spc="66" dirty="0" smtClean="0">
                <a:cs typeface="Arial Unicode MS"/>
              </a:rPr>
              <a:t> </a:t>
            </a:r>
            <a:r>
              <a:rPr lang="es-ES" sz="2800" dirty="0" smtClean="0">
                <a:cs typeface="Arial Unicode MS"/>
              </a:rPr>
              <a:t>de</a:t>
            </a:r>
            <a:r>
              <a:rPr lang="es-ES" sz="2800" spc="66" dirty="0" smtClean="0">
                <a:cs typeface="Arial Unicode MS"/>
              </a:rPr>
              <a:t> </a:t>
            </a:r>
            <a:r>
              <a:rPr lang="es-ES" sz="2800" dirty="0" smtClean="0">
                <a:cs typeface="Arial Unicode MS"/>
              </a:rPr>
              <a:t>la</a:t>
            </a:r>
            <a:r>
              <a:rPr lang="es-ES" sz="2800" spc="66" dirty="0" smtClean="0">
                <a:cs typeface="Arial Unicode MS"/>
              </a:rPr>
              <a:t> </a:t>
            </a:r>
            <a:r>
              <a:rPr lang="es-ES" sz="2800" dirty="0" smtClean="0">
                <a:cs typeface="Arial Unicode MS"/>
              </a:rPr>
              <a:t>característica</a:t>
            </a:r>
            <a:r>
              <a:rPr lang="es-ES" sz="2800" spc="66" dirty="0" smtClean="0">
                <a:cs typeface="Arial Unicode MS"/>
              </a:rPr>
              <a:t> </a:t>
            </a:r>
            <a:r>
              <a:rPr lang="es-ES" sz="2800" dirty="0" smtClean="0">
                <a:cs typeface="Arial Unicode MS"/>
              </a:rPr>
              <a:t>en</a:t>
            </a:r>
            <a:r>
              <a:rPr lang="es-ES" sz="2800" spc="66" dirty="0" smtClean="0">
                <a:cs typeface="Arial Unicode MS"/>
              </a:rPr>
              <a:t> </a:t>
            </a:r>
            <a:r>
              <a:rPr lang="es-ES" sz="2800" dirty="0" smtClean="0">
                <a:cs typeface="Arial Unicode MS"/>
              </a:rPr>
              <a:t>una</a:t>
            </a:r>
            <a:r>
              <a:rPr lang="es-ES" sz="2800" spc="62" dirty="0" smtClean="0">
                <a:cs typeface="Arial Unicode MS"/>
              </a:rPr>
              <a:t> </a:t>
            </a:r>
            <a:r>
              <a:rPr lang="es-ES" sz="2800" dirty="0" smtClean="0">
                <a:cs typeface="Arial Unicode MS"/>
              </a:rPr>
              <a:t>cierta</a:t>
            </a:r>
            <a:r>
              <a:rPr lang="es-ES" sz="2800" spc="66" dirty="0" smtClean="0">
                <a:cs typeface="Arial Unicode MS"/>
              </a:rPr>
              <a:t> </a:t>
            </a:r>
            <a:r>
              <a:rPr lang="es-ES" sz="2800" dirty="0" smtClean="0">
                <a:cs typeface="Arial Unicode MS"/>
              </a:rPr>
              <a:t>multiplicación</a:t>
            </a:r>
            <a:r>
              <a:rPr lang="es-ES" sz="2800" spc="66" dirty="0" smtClean="0">
                <a:cs typeface="Arial Unicode MS"/>
              </a:rPr>
              <a:t> </a:t>
            </a:r>
            <a:r>
              <a:rPr lang="es-ES" sz="2800" dirty="0" smtClean="0">
                <a:cs typeface="Arial Unicode MS"/>
              </a:rPr>
              <a:t>de</a:t>
            </a:r>
            <a:r>
              <a:rPr lang="es-ES" sz="2800" spc="66" dirty="0" smtClean="0">
                <a:cs typeface="Arial Unicode MS"/>
              </a:rPr>
              <a:t> </a:t>
            </a:r>
            <a:r>
              <a:rPr lang="es-ES" sz="2800" dirty="0" smtClean="0">
                <a:cs typeface="Arial Unicode MS"/>
              </a:rPr>
              <a:t>la</a:t>
            </a:r>
            <a:r>
              <a:rPr lang="es-ES" sz="2800" spc="66" dirty="0" smtClean="0">
                <a:cs typeface="Arial Unicode MS"/>
              </a:rPr>
              <a:t> </a:t>
            </a:r>
            <a:r>
              <a:rPr lang="es-ES" sz="2800" dirty="0" smtClean="0">
                <a:cs typeface="Arial Unicode MS"/>
              </a:rPr>
              <a:t>corriente,</a:t>
            </a:r>
            <a:r>
              <a:rPr lang="es-ES" sz="2800" spc="66" dirty="0" smtClean="0">
                <a:cs typeface="Arial Unicode MS"/>
              </a:rPr>
              <a:t> </a:t>
            </a:r>
            <a:r>
              <a:rPr lang="es-ES" sz="2800" dirty="0" smtClean="0">
                <a:cs typeface="Arial Unicode MS"/>
              </a:rPr>
              <a:t>el</a:t>
            </a:r>
            <a:r>
              <a:rPr lang="es-ES" sz="2800" spc="66" dirty="0" smtClean="0">
                <a:cs typeface="Arial Unicode MS"/>
              </a:rPr>
              <a:t> </a:t>
            </a:r>
            <a:r>
              <a:rPr lang="es-ES" sz="2800" spc="-6" dirty="0" smtClean="0">
                <a:cs typeface="Arial Unicode MS"/>
              </a:rPr>
              <a:t>tiempo </a:t>
            </a:r>
            <a:r>
              <a:rPr lang="es-ES" sz="2800" dirty="0" smtClean="0">
                <a:cs typeface="Arial Unicode MS"/>
              </a:rPr>
              <a:t>se</a:t>
            </a:r>
            <a:r>
              <a:rPr lang="es-ES" sz="2800" spc="28" dirty="0" smtClean="0">
                <a:cs typeface="Arial Unicode MS"/>
              </a:rPr>
              <a:t> </a:t>
            </a:r>
            <a:r>
              <a:rPr lang="es-ES" sz="2800" dirty="0" smtClean="0">
                <a:cs typeface="Arial Unicode MS"/>
              </a:rPr>
              <a:t>convierte</a:t>
            </a:r>
            <a:r>
              <a:rPr lang="es-ES" sz="2800" spc="28" dirty="0" smtClean="0">
                <a:cs typeface="Arial Unicode MS"/>
              </a:rPr>
              <a:t> </a:t>
            </a:r>
            <a:r>
              <a:rPr lang="es-ES" sz="2800" dirty="0" smtClean="0">
                <a:cs typeface="Arial Unicode MS"/>
              </a:rPr>
              <a:t>en</a:t>
            </a:r>
            <a:r>
              <a:rPr lang="es-ES" sz="2800" spc="28" dirty="0" smtClean="0">
                <a:cs typeface="Arial Unicode MS"/>
              </a:rPr>
              <a:t> </a:t>
            </a:r>
            <a:r>
              <a:rPr lang="es-ES" sz="2800" spc="-6" dirty="0" smtClean="0">
                <a:cs typeface="Arial Unicode MS"/>
              </a:rPr>
              <a:t>DT</a:t>
            </a:r>
            <a:r>
              <a:rPr lang="es-ES" sz="2800" spc="28" dirty="0" smtClean="0">
                <a:cs typeface="Arial Unicode MS"/>
              </a:rPr>
              <a:t> </a:t>
            </a:r>
            <a:r>
              <a:rPr lang="es-ES" sz="2800" spc="-12" dirty="0" smtClean="0">
                <a:cs typeface="Arial Unicode MS"/>
              </a:rPr>
              <a:t>(t0).</a:t>
            </a:r>
            <a:endParaRPr lang="es-ES" sz="2800" dirty="0" smtClean="0">
              <a:cs typeface="Arial Unicode MS"/>
            </a:endParaRPr>
          </a:p>
          <a:p>
            <a:pPr marL="7936" marR="106740" indent="110311" algn="just"/>
            <a:r>
              <a:rPr lang="es-ES" sz="2800" dirty="0" smtClean="0">
                <a:cs typeface="Arial Unicode MS"/>
              </a:rPr>
              <a:t>Hay</a:t>
            </a:r>
            <a:r>
              <a:rPr lang="es-ES" sz="2800" spc="79" dirty="0" smtClean="0">
                <a:cs typeface="Arial Unicode MS"/>
              </a:rPr>
              <a:t> </a:t>
            </a:r>
            <a:r>
              <a:rPr lang="es-ES" sz="2800" dirty="0" smtClean="0">
                <a:cs typeface="Arial Unicode MS"/>
              </a:rPr>
              <a:t>diferentes</a:t>
            </a:r>
            <a:r>
              <a:rPr lang="es-ES" sz="2800" spc="81" dirty="0" smtClean="0">
                <a:cs typeface="Arial Unicode MS"/>
              </a:rPr>
              <a:t> </a:t>
            </a:r>
            <a:r>
              <a:rPr lang="es-ES" sz="2800" dirty="0" smtClean="0">
                <a:cs typeface="Arial Unicode MS"/>
              </a:rPr>
              <a:t>tipos</a:t>
            </a:r>
            <a:r>
              <a:rPr lang="es-ES" sz="2800" spc="81" dirty="0" smtClean="0">
                <a:cs typeface="Arial Unicode MS"/>
              </a:rPr>
              <a:t> </a:t>
            </a:r>
            <a:r>
              <a:rPr lang="es-ES" sz="2800" dirty="0" smtClean="0">
                <a:cs typeface="Arial Unicode MS"/>
              </a:rPr>
              <a:t>de</a:t>
            </a:r>
            <a:r>
              <a:rPr lang="es-ES" sz="2800" spc="81" dirty="0" smtClean="0">
                <a:cs typeface="Arial Unicode MS"/>
              </a:rPr>
              <a:t> </a:t>
            </a:r>
            <a:r>
              <a:rPr lang="es-ES" sz="2800" dirty="0" smtClean="0">
                <a:cs typeface="Arial Unicode MS"/>
              </a:rPr>
              <a:t>características</a:t>
            </a:r>
            <a:r>
              <a:rPr lang="es-ES" sz="2800" spc="79" dirty="0" smtClean="0">
                <a:cs typeface="Arial Unicode MS"/>
              </a:rPr>
              <a:t> </a:t>
            </a:r>
            <a:r>
              <a:rPr lang="es-ES" sz="2800" dirty="0" smtClean="0">
                <a:cs typeface="Arial Unicode MS"/>
              </a:rPr>
              <a:t>que</a:t>
            </a:r>
            <a:r>
              <a:rPr lang="es-ES" sz="2800" spc="81" dirty="0" smtClean="0">
                <a:cs typeface="Arial Unicode MS"/>
              </a:rPr>
              <a:t> </a:t>
            </a:r>
            <a:r>
              <a:rPr lang="es-ES" sz="2800" dirty="0" smtClean="0">
                <a:cs typeface="Arial Unicode MS"/>
              </a:rPr>
              <a:t>podemos</a:t>
            </a:r>
            <a:r>
              <a:rPr lang="es-ES" sz="2800" spc="81" dirty="0" smtClean="0">
                <a:cs typeface="Arial Unicode MS"/>
              </a:rPr>
              <a:t> </a:t>
            </a:r>
            <a:r>
              <a:rPr lang="es-ES" sz="2800" dirty="0" smtClean="0">
                <a:cs typeface="Arial Unicode MS"/>
              </a:rPr>
              <a:t>utilizar</a:t>
            </a:r>
            <a:r>
              <a:rPr lang="es-ES" sz="2800" spc="81" dirty="0" smtClean="0">
                <a:cs typeface="Arial Unicode MS"/>
              </a:rPr>
              <a:t> </a:t>
            </a:r>
            <a:r>
              <a:rPr lang="es-ES" sz="2800" dirty="0" smtClean="0">
                <a:cs typeface="Arial Unicode MS"/>
              </a:rPr>
              <a:t>en</a:t>
            </a:r>
            <a:r>
              <a:rPr lang="es-ES" sz="2800" spc="81" dirty="0" smtClean="0">
                <a:cs typeface="Arial Unicode MS"/>
              </a:rPr>
              <a:t> </a:t>
            </a:r>
            <a:r>
              <a:rPr lang="es-ES" sz="2800" dirty="0" smtClean="0">
                <a:cs typeface="Arial Unicode MS"/>
              </a:rPr>
              <a:t>función</a:t>
            </a:r>
            <a:r>
              <a:rPr lang="es-ES" sz="2800" spc="79" dirty="0" smtClean="0">
                <a:cs typeface="Arial Unicode MS"/>
              </a:rPr>
              <a:t> </a:t>
            </a:r>
            <a:r>
              <a:rPr lang="es-ES" sz="2800" dirty="0" smtClean="0">
                <a:cs typeface="Arial Unicode MS"/>
              </a:rPr>
              <a:t>de</a:t>
            </a:r>
            <a:r>
              <a:rPr lang="es-ES" sz="2800" spc="81" dirty="0" smtClean="0">
                <a:cs typeface="Arial Unicode MS"/>
              </a:rPr>
              <a:t> </a:t>
            </a:r>
            <a:r>
              <a:rPr lang="es-ES" sz="2800" spc="-16" dirty="0" smtClean="0">
                <a:cs typeface="Arial Unicode MS"/>
              </a:rPr>
              <a:t>la</a:t>
            </a:r>
            <a:r>
              <a:rPr lang="es-ES" sz="2800" dirty="0" smtClean="0">
                <a:cs typeface="Arial Unicode MS"/>
              </a:rPr>
              <a:t> aplicación</a:t>
            </a:r>
            <a:r>
              <a:rPr lang="es-ES" sz="2800" spc="56" dirty="0" smtClean="0">
                <a:cs typeface="Arial Unicode MS"/>
              </a:rPr>
              <a:t> </a:t>
            </a:r>
            <a:r>
              <a:rPr lang="es-ES" sz="2800" dirty="0" smtClean="0">
                <a:cs typeface="Arial Unicode MS"/>
              </a:rPr>
              <a:t>del</a:t>
            </a:r>
            <a:r>
              <a:rPr lang="es-ES" sz="2800" spc="60" dirty="0" smtClean="0">
                <a:cs typeface="Arial Unicode MS"/>
              </a:rPr>
              <a:t> </a:t>
            </a:r>
            <a:r>
              <a:rPr lang="es-ES" sz="2800" dirty="0" smtClean="0">
                <a:cs typeface="Arial Unicode MS"/>
              </a:rPr>
              <a:t>relé,</a:t>
            </a:r>
            <a:r>
              <a:rPr lang="es-ES" sz="2800" spc="56" dirty="0" smtClean="0">
                <a:cs typeface="Arial Unicode MS"/>
              </a:rPr>
              <a:t> </a:t>
            </a:r>
            <a:r>
              <a:rPr lang="es-ES" sz="2800" dirty="0" smtClean="0">
                <a:cs typeface="Arial Unicode MS"/>
              </a:rPr>
              <a:t>como</a:t>
            </a:r>
            <a:r>
              <a:rPr lang="es-ES" sz="2800" spc="60" dirty="0" smtClean="0">
                <a:cs typeface="Arial Unicode MS"/>
              </a:rPr>
              <a:t> </a:t>
            </a:r>
            <a:r>
              <a:rPr lang="es-ES" sz="2800" dirty="0" smtClean="0">
                <a:cs typeface="Arial Unicode MS"/>
              </a:rPr>
              <a:t>se</a:t>
            </a:r>
            <a:r>
              <a:rPr lang="es-ES" sz="2800" spc="60" dirty="0" smtClean="0">
                <a:cs typeface="Arial Unicode MS"/>
              </a:rPr>
              <a:t> </a:t>
            </a:r>
            <a:r>
              <a:rPr lang="es-ES" sz="2800" dirty="0" smtClean="0">
                <a:cs typeface="Arial Unicode MS"/>
              </a:rPr>
              <a:t>muestra</a:t>
            </a:r>
            <a:r>
              <a:rPr lang="es-ES" sz="2800" spc="56" dirty="0" smtClean="0">
                <a:cs typeface="Arial Unicode MS"/>
              </a:rPr>
              <a:t> </a:t>
            </a:r>
            <a:r>
              <a:rPr lang="es-ES" sz="2800" dirty="0" smtClean="0">
                <a:cs typeface="Arial Unicode MS"/>
              </a:rPr>
              <a:t>en</a:t>
            </a:r>
            <a:r>
              <a:rPr lang="es-ES" sz="2800" spc="60" dirty="0" smtClean="0">
                <a:cs typeface="Arial Unicode MS"/>
              </a:rPr>
              <a:t> </a:t>
            </a:r>
            <a:r>
              <a:rPr lang="es-ES" sz="2800" dirty="0" smtClean="0">
                <a:solidFill>
                  <a:srgbClr val="007FAC"/>
                </a:solidFill>
                <a:cs typeface="Arial Unicode MS"/>
              </a:rPr>
              <a:t>Figura</a:t>
            </a:r>
            <a:r>
              <a:rPr lang="es-ES" sz="2800" spc="56" dirty="0" smtClean="0">
                <a:solidFill>
                  <a:srgbClr val="007FAC"/>
                </a:solidFill>
                <a:cs typeface="Arial Unicode MS"/>
              </a:rPr>
              <a:t> </a:t>
            </a:r>
            <a:r>
              <a:rPr lang="es-ES" sz="2800" spc="-6" dirty="0" smtClean="0">
                <a:solidFill>
                  <a:srgbClr val="007FAC"/>
                </a:solidFill>
                <a:cs typeface="Arial Unicode MS"/>
              </a:rPr>
              <a:t>18.4.6</a:t>
            </a:r>
            <a:r>
              <a:rPr lang="es-ES" sz="2800" spc="-6" dirty="0" smtClean="0">
                <a:cs typeface="Arial Unicode MS"/>
              </a:rPr>
              <a:t>.</a:t>
            </a:r>
            <a:endParaRPr lang="es-ES" sz="2800" dirty="0" smtClean="0">
              <a:cs typeface="Arial Unicode MS"/>
            </a:endParaRPr>
          </a:p>
          <a:p>
            <a:pPr marL="74202" marR="34522" indent="-74202">
              <a:lnSpc>
                <a:spcPct val="132700"/>
              </a:lnSpc>
              <a:spcBef>
                <a:spcPts val="19"/>
              </a:spcBef>
              <a:buAutoNum type="arabicPeriod"/>
              <a:tabLst>
                <a:tab pos="74202" algn="l"/>
              </a:tabLst>
            </a:pPr>
            <a:endParaRPr sz="2800" dirty="0">
              <a:latin typeface="Arial" panose="020B0604020202020204" pitchFamily="34" charset="0"/>
              <a:cs typeface="Arial" panose="020B0604020202020204" pitchFamily="34" charset="0"/>
            </a:endParaRPr>
          </a:p>
        </p:txBody>
      </p:sp>
      <p:pic>
        <p:nvPicPr>
          <p:cNvPr id="7" name="object 2"/>
          <p:cNvPicPr/>
          <p:nvPr/>
        </p:nvPicPr>
        <p:blipFill>
          <a:blip r:embed="rId2" cstate="print"/>
          <a:stretch>
            <a:fillRect/>
          </a:stretch>
        </p:blipFill>
        <p:spPr>
          <a:xfrm>
            <a:off x="923207" y="4620127"/>
            <a:ext cx="9592393" cy="6906126"/>
          </a:xfrm>
          <a:prstGeom prst="rect">
            <a:avLst/>
          </a:prstGeom>
        </p:spPr>
      </p:pic>
      <p:sp>
        <p:nvSpPr>
          <p:cNvPr id="8" name="Rectángulo 7"/>
          <p:cNvSpPr/>
          <p:nvPr/>
        </p:nvSpPr>
        <p:spPr>
          <a:xfrm>
            <a:off x="390511" y="11779478"/>
            <a:ext cx="10125089" cy="954107"/>
          </a:xfrm>
          <a:prstGeom prst="rect">
            <a:avLst/>
          </a:prstGeom>
        </p:spPr>
        <p:txBody>
          <a:bodyPr wrap="square">
            <a:spAutoFit/>
          </a:bodyPr>
          <a:lstStyle/>
          <a:p>
            <a:pPr marL="7936">
              <a:spcBef>
                <a:spcPts val="62"/>
              </a:spcBef>
            </a:pPr>
            <a:r>
              <a:rPr lang="es-ES" sz="2800" b="1" spc="-16" dirty="0" smtClean="0">
                <a:latin typeface="Arial Unicode MS"/>
                <a:cs typeface="Arial Unicode MS"/>
              </a:rPr>
              <a:t>FIGURA</a:t>
            </a:r>
            <a:r>
              <a:rPr lang="es-ES" sz="2800" b="1" spc="62" dirty="0" smtClean="0">
                <a:latin typeface="Arial Unicode MS"/>
                <a:cs typeface="Arial Unicode MS"/>
              </a:rPr>
              <a:t> </a:t>
            </a:r>
            <a:r>
              <a:rPr lang="es-ES" sz="2800" b="1" dirty="0" smtClean="0">
                <a:latin typeface="Arial Unicode MS"/>
                <a:cs typeface="Arial Unicode MS"/>
              </a:rPr>
              <a:t>18.4.6</a:t>
            </a:r>
            <a:r>
              <a:rPr lang="es-ES" sz="2800" b="1" spc="66" dirty="0" smtClean="0">
                <a:latin typeface="Arial Unicode MS"/>
                <a:cs typeface="Arial Unicode MS"/>
              </a:rPr>
              <a:t> </a:t>
            </a:r>
            <a:r>
              <a:rPr lang="es-ES" sz="2800" b="1" dirty="0" smtClean="0">
                <a:latin typeface="Arial Unicode MS"/>
                <a:cs typeface="Arial Unicode MS"/>
              </a:rPr>
              <a:t>Algunos</a:t>
            </a:r>
            <a:r>
              <a:rPr lang="es-ES" sz="2800" b="1" spc="62" dirty="0" smtClean="0">
                <a:latin typeface="Arial Unicode MS"/>
                <a:cs typeface="Arial Unicode MS"/>
              </a:rPr>
              <a:t> </a:t>
            </a:r>
            <a:r>
              <a:rPr lang="es-ES" sz="2800" b="1" dirty="0" smtClean="0">
                <a:latin typeface="Arial Unicode MS"/>
                <a:cs typeface="Arial Unicode MS"/>
              </a:rPr>
              <a:t>tipos</a:t>
            </a:r>
            <a:r>
              <a:rPr lang="es-ES" sz="2800" b="1" spc="66" dirty="0" smtClean="0">
                <a:latin typeface="Arial Unicode MS"/>
                <a:cs typeface="Arial Unicode MS"/>
              </a:rPr>
              <a:t> </a:t>
            </a:r>
            <a:r>
              <a:rPr lang="es-ES" sz="2800" b="1" dirty="0" smtClean="0">
                <a:latin typeface="Arial Unicode MS"/>
                <a:cs typeface="Arial Unicode MS"/>
              </a:rPr>
              <a:t>de</a:t>
            </a:r>
            <a:r>
              <a:rPr lang="es-ES" sz="2800" b="1" spc="66" dirty="0" smtClean="0">
                <a:latin typeface="Arial Unicode MS"/>
                <a:cs typeface="Arial Unicode MS"/>
              </a:rPr>
              <a:t> </a:t>
            </a:r>
            <a:r>
              <a:rPr lang="es-ES" sz="2800" b="1" dirty="0" smtClean="0">
                <a:latin typeface="Arial Unicode MS"/>
                <a:cs typeface="Arial Unicode MS"/>
              </a:rPr>
              <a:t>características</a:t>
            </a:r>
            <a:r>
              <a:rPr lang="es-ES" sz="2800" b="1" spc="62" dirty="0" smtClean="0">
                <a:latin typeface="Arial Unicode MS"/>
                <a:cs typeface="Arial Unicode MS"/>
              </a:rPr>
              <a:t> </a:t>
            </a:r>
            <a:r>
              <a:rPr lang="es-ES" sz="2800" b="1" dirty="0" smtClean="0">
                <a:latin typeface="Arial Unicode MS"/>
                <a:cs typeface="Arial Unicode MS"/>
              </a:rPr>
              <a:t>de</a:t>
            </a:r>
            <a:r>
              <a:rPr lang="es-ES" sz="2800" b="1" spc="66" dirty="0" smtClean="0">
                <a:latin typeface="Arial Unicode MS"/>
                <a:cs typeface="Arial Unicode MS"/>
              </a:rPr>
              <a:t> </a:t>
            </a:r>
            <a:r>
              <a:rPr lang="es-ES" sz="2800" b="1" dirty="0" smtClean="0">
                <a:latin typeface="Arial Unicode MS"/>
                <a:cs typeface="Arial Unicode MS"/>
              </a:rPr>
              <a:t>tiempo</a:t>
            </a:r>
            <a:r>
              <a:rPr lang="es-ES" sz="2800" b="1" spc="62" dirty="0" smtClean="0">
                <a:latin typeface="Arial Unicode MS"/>
                <a:cs typeface="Arial Unicode MS"/>
              </a:rPr>
              <a:t> </a:t>
            </a:r>
            <a:r>
              <a:rPr lang="es-ES" sz="2800" b="1" dirty="0" smtClean="0">
                <a:latin typeface="Arial Unicode MS"/>
                <a:cs typeface="Arial Unicode MS"/>
              </a:rPr>
              <a:t>mínimo</a:t>
            </a:r>
            <a:r>
              <a:rPr lang="es-ES" sz="2800" b="1" spc="66" dirty="0" smtClean="0">
                <a:latin typeface="Arial Unicode MS"/>
                <a:cs typeface="Arial Unicode MS"/>
              </a:rPr>
              <a:t> </a:t>
            </a:r>
            <a:r>
              <a:rPr lang="es-ES" sz="2800" b="1" dirty="0" smtClean="0">
                <a:latin typeface="Arial Unicode MS"/>
                <a:cs typeface="Arial Unicode MS"/>
              </a:rPr>
              <a:t>definido</a:t>
            </a:r>
            <a:r>
              <a:rPr lang="es-ES" sz="2800" b="1" spc="66" dirty="0" smtClean="0">
                <a:latin typeface="Arial Unicode MS"/>
                <a:cs typeface="Arial Unicode MS"/>
              </a:rPr>
              <a:t> </a:t>
            </a:r>
            <a:r>
              <a:rPr lang="es-ES" sz="2800" b="1" spc="-6" dirty="0" smtClean="0">
                <a:latin typeface="Arial Unicode MS"/>
                <a:cs typeface="Arial Unicode MS"/>
              </a:rPr>
              <a:t>inverso.</a:t>
            </a:r>
            <a:endParaRPr lang="es-ES" sz="2800" b="1" dirty="0">
              <a:latin typeface="Arial Unicode MS"/>
              <a:cs typeface="Arial Unicode MS"/>
            </a:endParaRPr>
          </a:p>
        </p:txBody>
      </p:sp>
      <p:sp>
        <p:nvSpPr>
          <p:cNvPr id="9" name="Rectángulo 8"/>
          <p:cNvSpPr/>
          <p:nvPr/>
        </p:nvSpPr>
        <p:spPr>
          <a:xfrm>
            <a:off x="10515599" y="4366902"/>
            <a:ext cx="12994105" cy="1384995"/>
          </a:xfrm>
          <a:prstGeom prst="rect">
            <a:avLst/>
          </a:prstGeom>
        </p:spPr>
        <p:txBody>
          <a:bodyPr wrap="square">
            <a:spAutoFit/>
          </a:bodyPr>
          <a:lstStyle/>
          <a:p>
            <a:pPr marL="6350" marR="3174" indent="-6350" algn="just">
              <a:spcBef>
                <a:spcPts val="3"/>
              </a:spcBef>
            </a:pPr>
            <a:r>
              <a:rPr lang="es-ES" sz="2800" dirty="0" smtClean="0">
                <a:latin typeface="Arial" panose="020B0604020202020204" pitchFamily="34" charset="0"/>
                <a:cs typeface="Arial" panose="020B0604020202020204" pitchFamily="34" charset="0"/>
              </a:rPr>
              <a:t>Basándonos</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cálculo</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configuración</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del</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podemos</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elegir</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TM</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a:t>
            </a:r>
            <a:r>
              <a:rPr lang="es-ES" sz="2800" spc="47"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curva</a:t>
            </a:r>
            <a:r>
              <a:rPr lang="es-ES" sz="2800" spc="12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característica</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del</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62" dirty="0" smtClean="0">
                <a:latin typeface="Arial" panose="020B0604020202020204" pitchFamily="34" charset="0"/>
                <a:cs typeface="Arial" panose="020B0604020202020204" pitchFamily="34" charset="0"/>
              </a:rPr>
              <a:t> </a:t>
            </a:r>
            <a:r>
              <a:rPr lang="es-ES" sz="2800" spc="-19" dirty="0" smtClean="0">
                <a:latin typeface="Arial" panose="020B0604020202020204" pitchFamily="34" charset="0"/>
                <a:cs typeface="Arial" panose="020B0604020202020204" pitchFamily="34" charset="0"/>
              </a:rPr>
              <a:t>PSM</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donde</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podemos</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encontrar</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tiempo</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operación</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del</a:t>
            </a:r>
            <a:r>
              <a:rPr lang="es-ES" sz="2800" spc="62" dirty="0" smtClean="0">
                <a:latin typeface="Arial" panose="020B0604020202020204" pitchFamily="34" charset="0"/>
                <a:cs typeface="Arial" panose="020B0604020202020204" pitchFamily="34" charset="0"/>
              </a:rPr>
              <a:t> </a:t>
            </a:r>
            <a:r>
              <a:rPr lang="es-ES" sz="2800" spc="-12" dirty="0" smtClean="0">
                <a:latin typeface="Arial" panose="020B0604020202020204" pitchFamily="34" charset="0"/>
                <a:cs typeface="Arial" panose="020B0604020202020204" pitchFamily="34" charset="0"/>
              </a:rPr>
              <a:t>relé</a:t>
            </a:r>
            <a:r>
              <a:rPr lang="es-ES" sz="2800" spc="12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como</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muestra</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47" dirty="0" smtClean="0">
                <a:latin typeface="Arial" panose="020B0604020202020204" pitchFamily="34" charset="0"/>
                <a:cs typeface="Arial" panose="020B0604020202020204" pitchFamily="34" charset="0"/>
              </a:rPr>
              <a:t> </a:t>
            </a:r>
            <a:r>
              <a:rPr lang="es-ES" sz="2800" dirty="0" smtClean="0">
                <a:solidFill>
                  <a:srgbClr val="007FAC"/>
                </a:solidFill>
                <a:latin typeface="Arial" panose="020B0604020202020204" pitchFamily="34" charset="0"/>
                <a:cs typeface="Arial" panose="020B0604020202020204" pitchFamily="34" charset="0"/>
              </a:rPr>
              <a:t>Figura</a:t>
            </a:r>
            <a:r>
              <a:rPr lang="es-ES" sz="2800" spc="47" dirty="0" smtClean="0">
                <a:solidFill>
                  <a:srgbClr val="007FAC"/>
                </a:solidFill>
                <a:latin typeface="Arial" panose="020B0604020202020204" pitchFamily="34" charset="0"/>
                <a:cs typeface="Arial" panose="020B0604020202020204" pitchFamily="34" charset="0"/>
              </a:rPr>
              <a:t> </a:t>
            </a:r>
            <a:r>
              <a:rPr lang="es-ES" sz="2800" spc="-6" dirty="0" smtClean="0">
                <a:solidFill>
                  <a:srgbClr val="007FAC"/>
                </a:solidFill>
                <a:latin typeface="Arial" panose="020B0604020202020204" pitchFamily="34" charset="0"/>
                <a:cs typeface="Arial" panose="020B0604020202020204" pitchFamily="34" charset="0"/>
              </a:rPr>
              <a:t>18.4.7</a:t>
            </a:r>
            <a:r>
              <a:rPr lang="es-ES" sz="2800" spc="-6" dirty="0" smtClean="0">
                <a:latin typeface="Arial" panose="020B0604020202020204" pitchFamily="34" charset="0"/>
                <a:cs typeface="Arial" panose="020B0604020202020204" pitchFamily="34" charset="0"/>
              </a:rPr>
              <a:t>.</a:t>
            </a:r>
            <a:endParaRPr lang="es-ES" sz="2800" dirty="0">
              <a:latin typeface="Arial" panose="020B0604020202020204" pitchFamily="34" charset="0"/>
              <a:cs typeface="Arial" panose="020B0604020202020204" pitchFamily="34" charset="0"/>
            </a:endParaRPr>
          </a:p>
        </p:txBody>
      </p:sp>
      <p:pic>
        <p:nvPicPr>
          <p:cNvPr id="10" name="object 3"/>
          <p:cNvPicPr/>
          <p:nvPr/>
        </p:nvPicPr>
        <p:blipFill>
          <a:blip r:embed="rId3" cstate="print"/>
          <a:stretch>
            <a:fillRect/>
          </a:stretch>
        </p:blipFill>
        <p:spPr>
          <a:xfrm>
            <a:off x="12127832" y="5751897"/>
            <a:ext cx="10323093" cy="5366927"/>
          </a:xfrm>
          <a:prstGeom prst="rect">
            <a:avLst/>
          </a:prstGeom>
        </p:spPr>
      </p:pic>
      <p:sp>
        <p:nvSpPr>
          <p:cNvPr id="11" name="Rectángulo 10"/>
          <p:cNvSpPr/>
          <p:nvPr/>
        </p:nvSpPr>
        <p:spPr>
          <a:xfrm>
            <a:off x="10515600" y="11118824"/>
            <a:ext cx="12994105" cy="2272417"/>
          </a:xfrm>
          <a:prstGeom prst="rect">
            <a:avLst/>
          </a:prstGeom>
        </p:spPr>
        <p:txBody>
          <a:bodyPr wrap="square">
            <a:spAutoFit/>
          </a:bodyPr>
          <a:lstStyle/>
          <a:p>
            <a:pPr marL="7936" marR="3174" indent="110311" algn="ctr">
              <a:spcBef>
                <a:spcPts val="62"/>
              </a:spcBef>
            </a:pPr>
            <a:r>
              <a:rPr lang="es-ES" sz="2800" b="1" spc="-16" dirty="0" smtClean="0">
                <a:latin typeface="Arial" panose="020B0604020202020204" pitchFamily="34" charset="0"/>
                <a:cs typeface="Arial" panose="020B0604020202020204" pitchFamily="34" charset="0"/>
              </a:rPr>
              <a:t>FIGURA</a:t>
            </a:r>
            <a:r>
              <a:rPr lang="es-ES" sz="2800" b="1" spc="60"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18.4.7</a:t>
            </a:r>
            <a:r>
              <a:rPr lang="es-ES" sz="2800" b="1" spc="60"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Característica</a:t>
            </a:r>
            <a:r>
              <a:rPr lang="es-ES" sz="2800" b="1" spc="62"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de</a:t>
            </a:r>
            <a:r>
              <a:rPr lang="es-ES" sz="2800" b="1" spc="60"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tiempo</a:t>
            </a:r>
            <a:r>
              <a:rPr lang="es-ES" sz="2800" b="1" spc="60" dirty="0" smtClean="0">
                <a:latin typeface="Arial" panose="020B0604020202020204" pitchFamily="34" charset="0"/>
                <a:cs typeface="Arial" panose="020B0604020202020204" pitchFamily="34" charset="0"/>
              </a:rPr>
              <a:t> </a:t>
            </a:r>
            <a:r>
              <a:rPr lang="es-ES" sz="2800" b="1" spc="31" dirty="0" smtClean="0">
                <a:latin typeface="Arial" panose="020B0604020202020204" pitchFamily="34" charset="0"/>
                <a:cs typeface="Arial" panose="020B0604020202020204" pitchFamily="34" charset="0"/>
              </a:rPr>
              <a:t>/</a:t>
            </a:r>
            <a:r>
              <a:rPr lang="es-ES" sz="2800" b="1" spc="62"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corriente</a:t>
            </a:r>
            <a:r>
              <a:rPr lang="es-ES" sz="2800" b="1" spc="60"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con</a:t>
            </a:r>
            <a:r>
              <a:rPr lang="es-ES" sz="2800" b="1" spc="62"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diferente</a:t>
            </a:r>
            <a:r>
              <a:rPr lang="es-ES" sz="2800" b="1" spc="60"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multiplicador</a:t>
            </a:r>
            <a:r>
              <a:rPr lang="es-ES" sz="2800" b="1" spc="60"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de</a:t>
            </a:r>
            <a:r>
              <a:rPr lang="es-ES" sz="2800" b="1" spc="62" dirty="0" smtClean="0">
                <a:latin typeface="Arial" panose="020B0604020202020204" pitchFamily="34" charset="0"/>
                <a:cs typeface="Arial" panose="020B0604020202020204" pitchFamily="34" charset="0"/>
              </a:rPr>
              <a:t> </a:t>
            </a:r>
            <a:r>
              <a:rPr lang="es-ES" sz="2800" b="1" spc="-6" dirty="0" smtClean="0">
                <a:latin typeface="Arial" panose="020B0604020202020204" pitchFamily="34" charset="0"/>
                <a:cs typeface="Arial" panose="020B0604020202020204" pitchFamily="34" charset="0"/>
              </a:rPr>
              <a:t>tiempo.</a:t>
            </a:r>
            <a:endParaRPr lang="es-ES" sz="2800" b="1" dirty="0" smtClean="0">
              <a:latin typeface="Arial" panose="020B0604020202020204" pitchFamily="34" charset="0"/>
              <a:cs typeface="Arial" panose="020B0604020202020204" pitchFamily="34" charset="0"/>
            </a:endParaRPr>
          </a:p>
          <a:p>
            <a:pPr marL="7936" marR="3174" indent="110311" algn="just">
              <a:spcBef>
                <a:spcPts val="62"/>
              </a:spcBef>
            </a:pPr>
            <a:endParaRPr lang="es-ES" sz="2800" dirty="0" smtClean="0">
              <a:latin typeface="Arial" panose="020B0604020202020204" pitchFamily="34" charset="0"/>
              <a:cs typeface="Arial" panose="020B0604020202020204" pitchFamily="34" charset="0"/>
            </a:endParaRPr>
          </a:p>
          <a:p>
            <a:pPr marL="7936" marR="3174" indent="110311" algn="just">
              <a:spcBef>
                <a:spcPts val="62"/>
              </a:spcBef>
            </a:pPr>
            <a:r>
              <a:rPr lang="es-ES" sz="2800" dirty="0" smtClean="0">
                <a:latin typeface="Arial" panose="020B0604020202020204" pitchFamily="34" charset="0"/>
                <a:cs typeface="Arial" panose="020B0604020202020204" pitchFamily="34" charset="0"/>
              </a:rPr>
              <a:t>La</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carga</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del</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carga</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continua</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circuito</a:t>
            </a:r>
            <a:r>
              <a:rPr lang="es-ES" sz="2800" spc="41" dirty="0" smtClean="0">
                <a:latin typeface="Arial" panose="020B0604020202020204" pitchFamily="34" charset="0"/>
                <a:cs typeface="Arial" panose="020B0604020202020204" pitchFamily="34" charset="0"/>
              </a:rPr>
              <a:t> </a:t>
            </a:r>
            <a:r>
              <a:rPr lang="es-ES" sz="2800" spc="-43" dirty="0" smtClean="0">
                <a:latin typeface="Arial" panose="020B0604020202020204" pitchFamily="34" charset="0"/>
                <a:cs typeface="Arial" panose="020B0604020202020204" pitchFamily="34" charset="0"/>
              </a:rPr>
              <a:t>CT</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por</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los</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cables</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del</a:t>
            </a:r>
            <a:r>
              <a:rPr lang="es-ES" sz="2800" spc="37" dirty="0" smtClean="0">
                <a:latin typeface="Arial" panose="020B0604020202020204" pitchFamily="34" charset="0"/>
                <a:cs typeface="Arial" panose="020B0604020202020204" pitchFamily="34" charset="0"/>
              </a:rPr>
              <a:t> </a:t>
            </a:r>
            <a:r>
              <a:rPr lang="es-ES" sz="2800" spc="-12" dirty="0" smtClean="0">
                <a:latin typeface="Arial" panose="020B0604020202020204" pitchFamily="34" charset="0"/>
                <a:cs typeface="Arial" panose="020B0604020202020204" pitchFamily="34" charset="0"/>
              </a:rPr>
              <a:t>relé </a:t>
            </a:r>
            <a:r>
              <a:rPr lang="es-ES" sz="2800" dirty="0" smtClean="0">
                <a:latin typeface="Arial" panose="020B0604020202020204" pitchFamily="34" charset="0"/>
                <a:cs typeface="Arial" panose="020B0604020202020204" pitchFamily="34" charset="0"/>
              </a:rPr>
              <a:t>y</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del</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circuito,</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y</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expresa</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41" dirty="0" smtClean="0">
                <a:latin typeface="Arial" panose="020B0604020202020204" pitchFamily="34" charset="0"/>
                <a:cs typeface="Arial" panose="020B0604020202020204" pitchFamily="34" charset="0"/>
              </a:rPr>
              <a:t> </a:t>
            </a:r>
            <a:r>
              <a:rPr lang="es-ES" sz="2800" spc="-28" dirty="0" smtClean="0">
                <a:latin typeface="Arial" panose="020B0604020202020204" pitchFamily="34" charset="0"/>
                <a:cs typeface="Arial" panose="020B0604020202020204" pitchFamily="34" charset="0"/>
              </a:rPr>
              <a:t>VA</a:t>
            </a:r>
            <a:r>
              <a:rPr lang="es-ES" sz="2800" spc="3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o</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resistencia</a:t>
            </a:r>
            <a:r>
              <a:rPr lang="es-ES" sz="2800" spc="41"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óhmica.</a:t>
            </a:r>
            <a:endParaRPr lang="es-E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5838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577516" y="715413"/>
            <a:ext cx="22956253" cy="5699317"/>
          </a:xfrm>
          <a:prstGeom prst="rect">
            <a:avLst/>
          </a:prstGeom>
        </p:spPr>
        <p:txBody>
          <a:bodyPr vert="horz" wrap="square" lIns="0" tIns="7938" rIns="0" bIns="0" rtlCol="0">
            <a:spAutoFit/>
          </a:bodyPr>
          <a:lstStyle/>
          <a:p>
            <a:pPr marL="7936" algn="just"/>
            <a:r>
              <a:rPr sz="2800" b="1" dirty="0" smtClean="0">
                <a:latin typeface="Arial Unicode MS"/>
                <a:cs typeface="Arial Unicode MS"/>
              </a:rPr>
              <a:t>18.4.2 </a:t>
            </a:r>
            <a:r>
              <a:rPr sz="2800" b="1" spc="-60" dirty="0">
                <a:latin typeface="Arial Unicode MS"/>
                <a:cs typeface="Arial Unicode MS"/>
              </a:rPr>
              <a:t>RELÉ</a:t>
            </a:r>
            <a:r>
              <a:rPr sz="2800" b="1" dirty="0">
                <a:latin typeface="Arial Unicode MS"/>
                <a:cs typeface="Arial Unicode MS"/>
              </a:rPr>
              <a:t> </a:t>
            </a:r>
            <a:r>
              <a:rPr sz="2800" b="1" spc="-37" dirty="0">
                <a:latin typeface="Arial Unicode MS"/>
                <a:cs typeface="Arial Unicode MS"/>
              </a:rPr>
              <a:t>DE</a:t>
            </a:r>
            <a:r>
              <a:rPr sz="2800" b="1" dirty="0">
                <a:latin typeface="Arial Unicode MS"/>
                <a:cs typeface="Arial Unicode MS"/>
              </a:rPr>
              <a:t> </a:t>
            </a:r>
            <a:r>
              <a:rPr sz="2800" b="1" spc="-28" dirty="0">
                <a:latin typeface="Arial Unicode MS"/>
                <a:cs typeface="Arial Unicode MS"/>
              </a:rPr>
              <a:t>PROTECCIÓN</a:t>
            </a:r>
            <a:r>
              <a:rPr sz="2800" b="1" dirty="0">
                <a:latin typeface="Arial Unicode MS"/>
                <a:cs typeface="Arial Unicode MS"/>
              </a:rPr>
              <a:t> </a:t>
            </a:r>
            <a:r>
              <a:rPr sz="2800" b="1" spc="-6" dirty="0" smtClean="0">
                <a:latin typeface="Arial Unicode MS"/>
                <a:cs typeface="Arial Unicode MS"/>
              </a:rPr>
              <a:t>ESTÁTICA</a:t>
            </a:r>
            <a:endParaRPr lang="es-ES" sz="2800" b="1" spc="-6" dirty="0" smtClean="0">
              <a:latin typeface="Arial Unicode MS"/>
              <a:cs typeface="Arial Unicode MS"/>
            </a:endParaRPr>
          </a:p>
          <a:p>
            <a:pPr marL="7936" algn="just"/>
            <a:endParaRPr sz="2800" dirty="0">
              <a:latin typeface="Arial Unicode MS"/>
              <a:cs typeface="Arial Unicode MS"/>
            </a:endParaRPr>
          </a:p>
          <a:p>
            <a:pPr marL="7936" marR="74996" algn="just">
              <a:spcBef>
                <a:spcPts val="347"/>
              </a:spcBef>
            </a:pPr>
            <a:r>
              <a:rPr sz="2800" dirty="0">
                <a:latin typeface="Arial" panose="020B0604020202020204" pitchFamily="34" charset="0"/>
                <a:cs typeface="Arial" panose="020B0604020202020204" pitchFamily="34" charset="0"/>
              </a:rPr>
              <a:t>Los</a:t>
            </a:r>
            <a:r>
              <a:rPr sz="2800" spc="60"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relés</a:t>
            </a:r>
            <a:r>
              <a:rPr sz="2800" spc="56"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de</a:t>
            </a:r>
            <a:r>
              <a:rPr sz="2800" spc="60"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protección</a:t>
            </a:r>
            <a:r>
              <a:rPr sz="2800" spc="60"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estática</a:t>
            </a:r>
            <a:r>
              <a:rPr sz="2800" spc="60"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son</a:t>
            </a:r>
            <a:r>
              <a:rPr sz="2800" spc="60"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los</a:t>
            </a:r>
            <a:r>
              <a:rPr sz="2800" spc="60"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relés</a:t>
            </a:r>
            <a:r>
              <a:rPr sz="2800" spc="60"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electrónicos</a:t>
            </a:r>
            <a:r>
              <a:rPr sz="2800" spc="60"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que</a:t>
            </a:r>
            <a:r>
              <a:rPr sz="2800" spc="60"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no</a:t>
            </a:r>
            <a:r>
              <a:rPr sz="2800" spc="60"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tienen</a:t>
            </a:r>
            <a:r>
              <a:rPr sz="2800" spc="60"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partes</a:t>
            </a:r>
            <a:r>
              <a:rPr sz="2800" spc="60" dirty="0">
                <a:latin typeface="Arial" panose="020B0604020202020204" pitchFamily="34" charset="0"/>
                <a:cs typeface="Arial" panose="020B0604020202020204" pitchFamily="34" charset="0"/>
              </a:rPr>
              <a:t> </a:t>
            </a:r>
            <a:r>
              <a:rPr sz="2800" spc="-6" dirty="0">
                <a:latin typeface="Arial" panose="020B0604020202020204" pitchFamily="34" charset="0"/>
                <a:cs typeface="Arial" panose="020B0604020202020204" pitchFamily="34" charset="0"/>
              </a:rPr>
              <a:t>móviles,</a:t>
            </a:r>
            <a:r>
              <a:rPr sz="2800" dirty="0">
                <a:latin typeface="Arial" panose="020B0604020202020204" pitchFamily="34" charset="0"/>
                <a:cs typeface="Arial" panose="020B0604020202020204" pitchFamily="34" charset="0"/>
              </a:rPr>
              <a:t> estos</a:t>
            </a:r>
            <a:r>
              <a:rPr sz="2800" spc="69"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relés</a:t>
            </a:r>
            <a:r>
              <a:rPr sz="2800" spc="69"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pueden</a:t>
            </a:r>
            <a:r>
              <a:rPr sz="2800" spc="69"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ser</a:t>
            </a:r>
            <a:r>
              <a:rPr sz="2800" spc="71"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de</a:t>
            </a:r>
            <a:r>
              <a:rPr sz="2800" spc="69"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tipo</a:t>
            </a:r>
            <a:r>
              <a:rPr sz="2800" spc="69"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transistor</a:t>
            </a:r>
            <a:r>
              <a:rPr sz="2800" spc="69"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analógico</a:t>
            </a:r>
            <a:r>
              <a:rPr sz="2800" spc="71"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en</a:t>
            </a:r>
            <a:r>
              <a:rPr sz="2800" spc="69"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circuitos</a:t>
            </a:r>
            <a:r>
              <a:rPr sz="2800" spc="69"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eléctricos</a:t>
            </a:r>
            <a:r>
              <a:rPr sz="2800" spc="69"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o</a:t>
            </a:r>
            <a:r>
              <a:rPr sz="2800" spc="71" dirty="0">
                <a:latin typeface="Arial" panose="020B0604020202020204" pitchFamily="34" charset="0"/>
                <a:cs typeface="Arial" panose="020B0604020202020204" pitchFamily="34" charset="0"/>
              </a:rPr>
              <a:t> </a:t>
            </a:r>
            <a:r>
              <a:rPr sz="2800" spc="-6" dirty="0" err="1" smtClean="0">
                <a:latin typeface="Arial" panose="020B0604020202020204" pitchFamily="34" charset="0"/>
                <a:cs typeface="Arial" panose="020B0604020202020204" pitchFamily="34" charset="0"/>
              </a:rPr>
              <a:t>digitales</a:t>
            </a:r>
            <a:r>
              <a:rPr lang="es-ES" sz="2800" spc="-6" dirty="0" smtClean="0">
                <a:latin typeface="Arial" panose="020B0604020202020204" pitchFamily="34" charset="0"/>
                <a:cs typeface="Arial" panose="020B0604020202020204" pitchFamily="34" charset="0"/>
              </a:rPr>
              <a:t> o r</a:t>
            </a:r>
            <a:r>
              <a:rPr lang="es-ES" sz="2800" dirty="0" smtClean="0">
                <a:latin typeface="Arial" panose="020B0604020202020204" pitchFamily="34" charset="0"/>
                <a:cs typeface="Arial" panose="020B0604020202020204" pitchFamily="34" charset="0"/>
              </a:rPr>
              <a:t>elés</a:t>
            </a:r>
            <a:r>
              <a:rPr lang="es-ES" sz="2800" spc="41" dirty="0" smtClean="0">
                <a:latin typeface="Arial" panose="020B0604020202020204" pitchFamily="34" charset="0"/>
                <a:cs typeface="Arial" panose="020B0604020202020204" pitchFamily="34" charset="0"/>
              </a:rPr>
              <a:t> </a:t>
            </a:r>
            <a:r>
              <a:rPr lang="es-ES" sz="2800" dirty="0" err="1" smtClean="0">
                <a:latin typeface="Arial" panose="020B0604020202020204" pitchFamily="34" charset="0"/>
                <a:cs typeface="Arial" panose="020B0604020202020204" pitchFamily="34" charset="0"/>
              </a:rPr>
              <a:t>microprocesados</a:t>
            </a:r>
            <a:r>
              <a:rPr lang="es-ES" sz="2800" dirty="0" smtClean="0">
                <a:latin typeface="Arial" panose="020B0604020202020204" pitchFamily="34" charset="0"/>
                <a:cs typeface="Arial" panose="020B0604020202020204" pitchFamily="34" charset="0"/>
              </a:rPr>
              <a:t>.</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carga</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estos</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relés</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muy</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baja</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y,</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los</a:t>
            </a:r>
            <a:r>
              <a:rPr lang="es-ES" sz="2800" spc="41"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relés</a:t>
            </a:r>
            <a:r>
              <a:rPr lang="es-ES" sz="2800" spc="2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digitales</a:t>
            </a:r>
            <a:r>
              <a:rPr lang="es-ES" sz="2800" spc="84"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recientes,</a:t>
            </a:r>
            <a:r>
              <a:rPr lang="es-ES" sz="2800" spc="84"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84"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a:t>
            </a:r>
            <a:r>
              <a:rPr lang="es-ES" sz="2800" spc="88"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puede</a:t>
            </a:r>
            <a:r>
              <a:rPr lang="es-ES" sz="2800" spc="84"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realizar</a:t>
            </a:r>
            <a:r>
              <a:rPr lang="es-ES" sz="2800" spc="84"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múltiples</a:t>
            </a:r>
            <a:r>
              <a:rPr lang="es-ES" sz="2800" spc="88"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funciones</a:t>
            </a:r>
            <a:r>
              <a:rPr lang="es-ES" sz="2800" spc="84"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basadas</a:t>
            </a:r>
            <a:r>
              <a:rPr lang="es-ES" sz="2800" spc="84"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88" dirty="0" smtClean="0">
                <a:latin typeface="Arial" panose="020B0604020202020204" pitchFamily="34" charset="0"/>
                <a:cs typeface="Arial" panose="020B0604020202020204" pitchFamily="34" charset="0"/>
              </a:rPr>
              <a:t> </a:t>
            </a:r>
            <a:r>
              <a:rPr lang="es-ES" sz="2800" spc="-16" dirty="0" smtClean="0">
                <a:latin typeface="Arial" panose="020B0604020202020204" pitchFamily="34" charset="0"/>
                <a:cs typeface="Arial" panose="020B0604020202020204" pitchFamily="34" charset="0"/>
              </a:rPr>
              <a:t>el</a:t>
            </a:r>
            <a:r>
              <a:rPr lang="es-ES" sz="2800" spc="2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algoritmo</a:t>
            </a:r>
            <a:r>
              <a:rPr lang="es-ES" sz="2800" spc="7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operación.</a:t>
            </a:r>
            <a:r>
              <a:rPr lang="es-ES" sz="2800" spc="7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Además,</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al</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usar</a:t>
            </a:r>
            <a:r>
              <a:rPr lang="es-ES" sz="2800" spc="7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estos</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relés</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podemos</a:t>
            </a:r>
            <a:r>
              <a:rPr lang="es-ES" sz="2800" spc="75"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generar</a:t>
            </a:r>
            <a:r>
              <a:rPr lang="es-ES" sz="2800" spc="2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características</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8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que</a:t>
            </a:r>
            <a:r>
              <a:rPr lang="es-ES" sz="2800" spc="8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no</a:t>
            </a:r>
            <a:r>
              <a:rPr lang="es-ES" sz="2800" spc="8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pueden</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ser</a:t>
            </a:r>
            <a:r>
              <a:rPr lang="es-ES" sz="2800" spc="8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generadas</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por</a:t>
            </a:r>
            <a:r>
              <a:rPr lang="es-ES" sz="2800" spc="8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uno</a:t>
            </a:r>
            <a:r>
              <a:rPr lang="es-ES" sz="2800" spc="8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electromecánico.</a:t>
            </a:r>
            <a:r>
              <a:rPr lang="es-ES" sz="2800" spc="79" dirty="0" smtClean="0">
                <a:latin typeface="Arial" panose="020B0604020202020204" pitchFamily="34" charset="0"/>
                <a:cs typeface="Arial" panose="020B0604020202020204" pitchFamily="34" charset="0"/>
              </a:rPr>
              <a:t> </a:t>
            </a:r>
            <a:r>
              <a:rPr lang="es-ES" sz="2800" spc="-16" dirty="0" smtClean="0">
                <a:latin typeface="Arial" panose="020B0604020202020204" pitchFamily="34" charset="0"/>
                <a:cs typeface="Arial" panose="020B0604020202020204" pitchFamily="34" charset="0"/>
              </a:rPr>
              <a:t>El</a:t>
            </a:r>
            <a:r>
              <a:rPr lang="es-ES" sz="2800" dirty="0" smtClean="0">
                <a:latin typeface="Arial" panose="020B0604020202020204" pitchFamily="34" charset="0"/>
                <a:cs typeface="Arial" panose="020B0604020202020204" pitchFamily="34" charset="0"/>
              </a:rPr>
              <a:t> costo</a:t>
            </a:r>
            <a:r>
              <a:rPr lang="es-ES" sz="2800" spc="6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también</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a:t>
            </a:r>
            <a:r>
              <a:rPr lang="es-ES" sz="2800" spc="6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reduce,</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y</a:t>
            </a:r>
            <a:r>
              <a:rPr lang="es-ES" sz="2800" spc="6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puede</a:t>
            </a:r>
            <a:r>
              <a:rPr lang="es-ES" sz="2800" spc="6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monitorear</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sus</a:t>
            </a:r>
            <a:r>
              <a:rPr lang="es-ES" sz="2800" spc="6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circuitos</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internos</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y</a:t>
            </a:r>
            <a:r>
              <a:rPr lang="es-ES" sz="2800" spc="6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dar</a:t>
            </a:r>
            <a:r>
              <a:rPr lang="es-ES" sz="2800" spc="71" dirty="0" smtClean="0">
                <a:latin typeface="Arial" panose="020B0604020202020204" pitchFamily="34" charset="0"/>
                <a:cs typeface="Arial" panose="020B0604020202020204" pitchFamily="34" charset="0"/>
              </a:rPr>
              <a:t> </a:t>
            </a:r>
            <a:r>
              <a:rPr lang="es-ES" sz="2800" spc="-16" dirty="0" smtClean="0">
                <a:latin typeface="Arial" panose="020B0604020202020204" pitchFamily="34" charset="0"/>
                <a:cs typeface="Arial" panose="020B0604020202020204" pitchFamily="34" charset="0"/>
              </a:rPr>
              <a:t>una</a:t>
            </a:r>
            <a:r>
              <a:rPr lang="es-ES" sz="2800" dirty="0" smtClean="0">
                <a:latin typeface="Arial" panose="020B0604020202020204" pitchFamily="34" charset="0"/>
                <a:cs typeface="Arial" panose="020B0604020202020204" pitchFamily="34" charset="0"/>
              </a:rPr>
              <a:t> alarma</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si</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algo</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está</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mal</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y</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puede</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bloquear</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su</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operación</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si</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hay</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una</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falla</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interna</a:t>
            </a:r>
            <a:r>
              <a:rPr lang="es-ES" sz="2800" spc="62" dirty="0" smtClean="0">
                <a:latin typeface="Arial" panose="020B0604020202020204" pitchFamily="34" charset="0"/>
                <a:cs typeface="Arial" panose="020B0604020202020204" pitchFamily="34" charset="0"/>
              </a:rPr>
              <a:t> </a:t>
            </a:r>
            <a:r>
              <a:rPr lang="es-ES" sz="2800" spc="-16" dirty="0" smtClean="0">
                <a:latin typeface="Arial" panose="020B0604020202020204" pitchFamily="34" charset="0"/>
                <a:cs typeface="Arial" panose="020B0604020202020204" pitchFamily="34" charset="0"/>
              </a:rPr>
              <a:t>que</a:t>
            </a:r>
            <a:r>
              <a:rPr lang="es-ES" sz="2800" spc="12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no</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puede</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ser</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resuelta</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por</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sí</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función</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monitoreo</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falla</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del</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a:t>
            </a:r>
            <a:r>
              <a:rPr lang="es-ES" sz="2800" spc="56" dirty="0" smtClean="0">
                <a:latin typeface="Arial" panose="020B0604020202020204" pitchFamily="34" charset="0"/>
                <a:cs typeface="Arial" panose="020B0604020202020204" pitchFamily="34" charset="0"/>
              </a:rPr>
              <a:t> </a:t>
            </a:r>
            <a:r>
              <a:rPr lang="es-ES" sz="2800" spc="-16" dirty="0" smtClean="0">
                <a:latin typeface="Arial" panose="020B0604020202020204" pitchFamily="34" charset="0"/>
                <a:cs typeface="Arial" panose="020B0604020202020204" pitchFamily="34" charset="0"/>
              </a:rPr>
              <a:t>que</a:t>
            </a:r>
            <a:r>
              <a:rPr lang="es-ES" sz="2800" dirty="0" smtClean="0">
                <a:latin typeface="Arial" panose="020B0604020202020204" pitchFamily="34" charset="0"/>
                <a:cs typeface="Arial" panose="020B0604020202020204" pitchFamily="34" charset="0"/>
              </a:rPr>
              <a:t> no</a:t>
            </a:r>
            <a:r>
              <a:rPr lang="es-ES" sz="2800" spc="10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a:t>
            </a:r>
            <a:r>
              <a:rPr lang="es-ES" sz="2800" spc="10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disponible</a:t>
            </a:r>
            <a:r>
              <a:rPr lang="es-ES" sz="2800" spc="10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10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10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antiguo</a:t>
            </a:r>
            <a:r>
              <a:rPr lang="es-ES" sz="2800" spc="10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tipo</a:t>
            </a:r>
            <a:r>
              <a:rPr lang="es-ES" sz="2800" spc="10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electromecánico),</a:t>
            </a:r>
            <a:r>
              <a:rPr lang="es-ES" sz="2800" spc="10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10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mantenimiento</a:t>
            </a:r>
            <a:r>
              <a:rPr lang="es-ES" sz="2800" spc="10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también</a:t>
            </a:r>
            <a:r>
              <a:rPr lang="es-ES" sz="2800" spc="107" dirty="0" smtClean="0">
                <a:latin typeface="Arial" panose="020B0604020202020204" pitchFamily="34" charset="0"/>
                <a:cs typeface="Arial" panose="020B0604020202020204" pitchFamily="34" charset="0"/>
              </a:rPr>
              <a:t> </a:t>
            </a:r>
            <a:r>
              <a:rPr lang="es-ES" sz="2800" spc="-16" dirty="0" smtClean="0">
                <a:latin typeface="Arial" panose="020B0604020202020204" pitchFamily="34" charset="0"/>
                <a:cs typeface="Arial" panose="020B0604020202020204" pitchFamily="34" charset="0"/>
              </a:rPr>
              <a:t>se</a:t>
            </a:r>
            <a:r>
              <a:rPr lang="es-ES" sz="2800" dirty="0" smtClean="0">
                <a:latin typeface="Arial" panose="020B0604020202020204" pitchFamily="34" charset="0"/>
                <a:cs typeface="Arial" panose="020B0604020202020204" pitchFamily="34" charset="0"/>
              </a:rPr>
              <a:t> reduce</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ya</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que</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no</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hay</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partes</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móviles</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estos</a:t>
            </a:r>
            <a:r>
              <a:rPr lang="es-ES" sz="2800" spc="47"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relés.</a:t>
            </a:r>
            <a:endParaRPr lang="es-ES" sz="2800" dirty="0" smtClean="0">
              <a:latin typeface="Arial" panose="020B0604020202020204" pitchFamily="34" charset="0"/>
              <a:cs typeface="Arial" panose="020B0604020202020204" pitchFamily="34" charset="0"/>
            </a:endParaRPr>
          </a:p>
          <a:p>
            <a:pPr marL="7936" marR="8730" indent="110311" algn="just">
              <a:spcBef>
                <a:spcPts val="53"/>
              </a:spcBef>
            </a:pPr>
            <a:r>
              <a:rPr lang="es-ES" sz="2800" dirty="0" smtClean="0">
                <a:latin typeface="Arial" panose="020B0604020202020204" pitchFamily="34" charset="0"/>
                <a:cs typeface="Arial" panose="020B0604020202020204" pitchFamily="34" charset="0"/>
              </a:rPr>
              <a:t>Por</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otro</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lado,</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estos</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relés</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analógicos</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funcionan</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con</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muchas</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fallas</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al</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inicio</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su</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uso</a:t>
            </a:r>
            <a:r>
              <a:rPr lang="es-ES" sz="2800" spc="50"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cuando</a:t>
            </a:r>
            <a:r>
              <a:rPr lang="es-ES" sz="2800" spc="12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usan</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sitio</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algunas</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fallas</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las</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tarjetas</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relés</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y</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su</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convertidor</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alimentación</a:t>
            </a:r>
            <a:r>
              <a:rPr lang="es-ES" sz="2800" spc="43" dirty="0" smtClean="0">
                <a:latin typeface="Arial" panose="020B0604020202020204" pitchFamily="34" charset="0"/>
                <a:cs typeface="Arial" panose="020B0604020202020204" pitchFamily="34" charset="0"/>
              </a:rPr>
              <a:t> </a:t>
            </a:r>
            <a:r>
              <a:rPr lang="es-ES" sz="2800" spc="-16" dirty="0" smtClean="0">
                <a:latin typeface="Arial" panose="020B0604020202020204" pitchFamily="34" charset="0"/>
                <a:cs typeface="Arial" panose="020B0604020202020204" pitchFamily="34" charset="0"/>
              </a:rPr>
              <a:t>de</a:t>
            </a:r>
            <a:r>
              <a:rPr lang="es-ES" sz="2800" spc="125" dirty="0" smtClean="0">
                <a:latin typeface="Arial" panose="020B0604020202020204" pitchFamily="34" charset="0"/>
                <a:cs typeface="Arial" panose="020B0604020202020204" pitchFamily="34" charset="0"/>
              </a:rPr>
              <a:t> </a:t>
            </a:r>
            <a:r>
              <a:rPr lang="es-ES" sz="2800" spc="-47" dirty="0" smtClean="0">
                <a:latin typeface="Arial" panose="020B0604020202020204" pitchFamily="34" charset="0"/>
                <a:cs typeface="Arial" panose="020B0604020202020204" pitchFamily="34" charset="0"/>
              </a:rPr>
              <a:t>CC</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pero</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resuelve</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más</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tarde</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y</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esto</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muy</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raro</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los</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relés</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digitales,</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consulte</a:t>
            </a:r>
            <a:r>
              <a:rPr lang="es-ES" sz="2800" spc="41" dirty="0" smtClean="0">
                <a:latin typeface="Arial" panose="020B0604020202020204" pitchFamily="34" charset="0"/>
                <a:cs typeface="Arial" panose="020B0604020202020204" pitchFamily="34" charset="0"/>
              </a:rPr>
              <a:t> </a:t>
            </a:r>
            <a:r>
              <a:rPr lang="es-ES" sz="2800" dirty="0" smtClean="0">
                <a:solidFill>
                  <a:srgbClr val="007FAC"/>
                </a:solidFill>
                <a:latin typeface="Arial" panose="020B0604020202020204" pitchFamily="34" charset="0"/>
                <a:cs typeface="Arial" panose="020B0604020202020204" pitchFamily="34" charset="0"/>
              </a:rPr>
              <a:t>Higos.</a:t>
            </a:r>
            <a:r>
              <a:rPr lang="es-ES" sz="2800" spc="37" dirty="0" smtClean="0">
                <a:solidFill>
                  <a:srgbClr val="007FAC"/>
                </a:solidFill>
                <a:latin typeface="Arial" panose="020B0604020202020204" pitchFamily="34" charset="0"/>
                <a:cs typeface="Arial" panose="020B0604020202020204" pitchFamily="34" charset="0"/>
              </a:rPr>
              <a:t> </a:t>
            </a:r>
            <a:r>
              <a:rPr lang="es-ES" sz="2800" dirty="0" smtClean="0">
                <a:solidFill>
                  <a:srgbClr val="007FAC"/>
                </a:solidFill>
                <a:latin typeface="Arial" panose="020B0604020202020204" pitchFamily="34" charset="0"/>
                <a:cs typeface="Arial" panose="020B0604020202020204" pitchFamily="34" charset="0"/>
              </a:rPr>
              <a:t>18.4.8</a:t>
            </a:r>
            <a:r>
              <a:rPr lang="es-ES" sz="2800" spc="41" dirty="0" smtClean="0">
                <a:solidFill>
                  <a:srgbClr val="007FAC"/>
                </a:solidFill>
                <a:latin typeface="Arial" panose="020B0604020202020204" pitchFamily="34" charset="0"/>
                <a:cs typeface="Arial" panose="020B0604020202020204" pitchFamily="34" charset="0"/>
              </a:rPr>
              <a:t> </a:t>
            </a:r>
            <a:r>
              <a:rPr lang="es-ES" sz="2800" spc="-31" dirty="0" smtClean="0">
                <a:solidFill>
                  <a:srgbClr val="007FAC"/>
                </a:solidFill>
                <a:latin typeface="Arial" panose="020B0604020202020204" pitchFamily="34" charset="0"/>
                <a:cs typeface="Arial" panose="020B0604020202020204" pitchFamily="34" charset="0"/>
              </a:rPr>
              <a:t>y</a:t>
            </a:r>
            <a:r>
              <a:rPr lang="es-ES" sz="2800" spc="125" dirty="0" smtClean="0">
                <a:solidFill>
                  <a:srgbClr val="007FAC"/>
                </a:solidFill>
                <a:latin typeface="Arial" panose="020B0604020202020204" pitchFamily="34" charset="0"/>
                <a:cs typeface="Arial" panose="020B0604020202020204" pitchFamily="34" charset="0"/>
              </a:rPr>
              <a:t> </a:t>
            </a:r>
            <a:r>
              <a:rPr lang="es-ES" sz="2800" dirty="0" smtClean="0">
                <a:solidFill>
                  <a:srgbClr val="007FAC"/>
                </a:solidFill>
                <a:latin typeface="Arial" panose="020B0604020202020204" pitchFamily="34" charset="0"/>
                <a:cs typeface="Arial" panose="020B0604020202020204" pitchFamily="34" charset="0"/>
              </a:rPr>
              <a:t>18.4.9</a:t>
            </a:r>
            <a:r>
              <a:rPr lang="es-ES" sz="2800" dirty="0" smtClean="0">
                <a:latin typeface="Arial" panose="020B0604020202020204" pitchFamily="34" charset="0"/>
                <a:cs typeface="Arial" panose="020B0604020202020204" pitchFamily="34" charset="0"/>
              </a:rPr>
              <a:t>para</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analógico</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estático</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y</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digital,</a:t>
            </a:r>
            <a:r>
              <a:rPr lang="es-ES" sz="2800" spc="62"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respectivamente.</a:t>
            </a:r>
            <a:endParaRPr lang="es-ES" sz="2800" dirty="0" smtClean="0">
              <a:latin typeface="Arial" panose="020B0604020202020204" pitchFamily="34" charset="0"/>
              <a:cs typeface="Arial" panose="020B0604020202020204" pitchFamily="34" charset="0"/>
            </a:endParaRPr>
          </a:p>
          <a:p>
            <a:pPr marL="7936" marR="74996" algn="just">
              <a:spcBef>
                <a:spcPts val="347"/>
              </a:spcBef>
            </a:pPr>
            <a:endParaRPr sz="2800" dirty="0">
              <a:latin typeface="Arial Unicode MS"/>
              <a:cs typeface="Arial Unicode MS"/>
            </a:endParaRPr>
          </a:p>
        </p:txBody>
      </p:sp>
      <p:pic>
        <p:nvPicPr>
          <p:cNvPr id="8" name="object 2"/>
          <p:cNvPicPr/>
          <p:nvPr/>
        </p:nvPicPr>
        <p:blipFill>
          <a:blip r:embed="rId2" cstate="print"/>
          <a:stretch>
            <a:fillRect/>
          </a:stretch>
        </p:blipFill>
        <p:spPr>
          <a:xfrm>
            <a:off x="577515" y="6213808"/>
            <a:ext cx="10684043" cy="5260414"/>
          </a:xfrm>
          <a:prstGeom prst="rect">
            <a:avLst/>
          </a:prstGeom>
        </p:spPr>
      </p:pic>
      <p:sp>
        <p:nvSpPr>
          <p:cNvPr id="9" name="object 5"/>
          <p:cNvSpPr txBox="1"/>
          <p:nvPr/>
        </p:nvSpPr>
        <p:spPr>
          <a:xfrm>
            <a:off x="1540042" y="11474222"/>
            <a:ext cx="9168063" cy="438903"/>
          </a:xfrm>
          <a:prstGeom prst="rect">
            <a:avLst/>
          </a:prstGeom>
        </p:spPr>
        <p:txBody>
          <a:bodyPr vert="horz" wrap="square" lIns="0" tIns="7938" rIns="0" bIns="0" rtlCol="0">
            <a:spAutoFit/>
          </a:bodyPr>
          <a:lstStyle/>
          <a:p>
            <a:pPr marL="7936" algn="just">
              <a:spcBef>
                <a:spcPts val="62"/>
              </a:spcBef>
            </a:pPr>
            <a:r>
              <a:rPr sz="2800" b="1" spc="-16" dirty="0">
                <a:latin typeface="Arial" panose="020B0604020202020204" pitchFamily="34" charset="0"/>
                <a:cs typeface="Arial" panose="020B0604020202020204" pitchFamily="34" charset="0"/>
              </a:rPr>
              <a:t>FIGURA</a:t>
            </a:r>
            <a:r>
              <a:rPr sz="2800" b="1" spc="16"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18.4.8</a:t>
            </a:r>
            <a:r>
              <a:rPr sz="2800" b="1" spc="19" dirty="0">
                <a:latin typeface="Arial" panose="020B0604020202020204" pitchFamily="34" charset="0"/>
                <a:cs typeface="Arial" panose="020B0604020202020204" pitchFamily="34" charset="0"/>
              </a:rPr>
              <a:t> </a:t>
            </a:r>
            <a:r>
              <a:rPr sz="2800" b="1" spc="-6" dirty="0">
                <a:latin typeface="Arial" panose="020B0604020202020204" pitchFamily="34" charset="0"/>
                <a:cs typeface="Arial" panose="020B0604020202020204" pitchFamily="34" charset="0"/>
              </a:rPr>
              <a:t>Relés</a:t>
            </a:r>
            <a:r>
              <a:rPr sz="2800" b="1" spc="19"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analógicos</a:t>
            </a:r>
            <a:r>
              <a:rPr sz="2800" b="1" spc="19" dirty="0">
                <a:latin typeface="Arial" panose="020B0604020202020204" pitchFamily="34" charset="0"/>
                <a:cs typeface="Arial" panose="020B0604020202020204" pitchFamily="34" charset="0"/>
              </a:rPr>
              <a:t> </a:t>
            </a:r>
            <a:r>
              <a:rPr sz="2800" b="1" spc="-6" dirty="0">
                <a:latin typeface="Arial" panose="020B0604020202020204" pitchFamily="34" charset="0"/>
                <a:cs typeface="Arial" panose="020B0604020202020204" pitchFamily="34" charset="0"/>
              </a:rPr>
              <a:t>estáticos.</a:t>
            </a:r>
            <a:endParaRPr sz="2800" b="1" dirty="0">
              <a:latin typeface="Arial" panose="020B0604020202020204" pitchFamily="34" charset="0"/>
              <a:cs typeface="Arial" panose="020B0604020202020204" pitchFamily="34" charset="0"/>
            </a:endParaRPr>
          </a:p>
        </p:txBody>
      </p:sp>
      <p:pic>
        <p:nvPicPr>
          <p:cNvPr id="10" name="object 3"/>
          <p:cNvPicPr/>
          <p:nvPr/>
        </p:nvPicPr>
        <p:blipFill>
          <a:blip r:embed="rId3" cstate="print"/>
          <a:stretch>
            <a:fillRect/>
          </a:stretch>
        </p:blipFill>
        <p:spPr>
          <a:xfrm>
            <a:off x="12440653" y="5973176"/>
            <a:ext cx="11093116" cy="5939949"/>
          </a:xfrm>
          <a:prstGeom prst="rect">
            <a:avLst/>
          </a:prstGeom>
        </p:spPr>
      </p:pic>
      <p:sp>
        <p:nvSpPr>
          <p:cNvPr id="12" name="Rectángulo 11"/>
          <p:cNvSpPr/>
          <p:nvPr/>
        </p:nvSpPr>
        <p:spPr>
          <a:xfrm>
            <a:off x="13729026" y="12222789"/>
            <a:ext cx="7021666" cy="523220"/>
          </a:xfrm>
          <a:prstGeom prst="rect">
            <a:avLst/>
          </a:prstGeom>
        </p:spPr>
        <p:txBody>
          <a:bodyPr wrap="none">
            <a:spAutoFit/>
          </a:bodyPr>
          <a:lstStyle/>
          <a:p>
            <a:pPr marL="7936">
              <a:spcBef>
                <a:spcPts val="62"/>
              </a:spcBef>
            </a:pPr>
            <a:r>
              <a:rPr lang="es-ES" sz="2800" b="1" spc="-16" dirty="0" smtClean="0">
                <a:latin typeface="Arial" panose="020B0604020202020204" pitchFamily="34" charset="0"/>
                <a:cs typeface="Arial" panose="020B0604020202020204" pitchFamily="34" charset="0"/>
              </a:rPr>
              <a:t>FIGURA</a:t>
            </a:r>
            <a:r>
              <a:rPr lang="es-ES" sz="2800" b="1" spc="22"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18.4.9</a:t>
            </a:r>
            <a:r>
              <a:rPr lang="es-ES" sz="2800" b="1" spc="25" dirty="0" smtClean="0">
                <a:latin typeface="Arial" panose="020B0604020202020204" pitchFamily="34" charset="0"/>
                <a:cs typeface="Arial" panose="020B0604020202020204" pitchFamily="34" charset="0"/>
              </a:rPr>
              <a:t> </a:t>
            </a:r>
            <a:r>
              <a:rPr lang="es-ES" sz="2800" b="1" spc="-6" dirty="0" smtClean="0">
                <a:latin typeface="Arial" panose="020B0604020202020204" pitchFamily="34" charset="0"/>
                <a:cs typeface="Arial" panose="020B0604020202020204" pitchFamily="34" charset="0"/>
              </a:rPr>
              <a:t>Relés</a:t>
            </a:r>
            <a:r>
              <a:rPr lang="es-ES" sz="2800" b="1" spc="22"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digitales</a:t>
            </a:r>
            <a:r>
              <a:rPr lang="es-ES" sz="2800" b="1" spc="25" dirty="0" smtClean="0">
                <a:latin typeface="Arial" panose="020B0604020202020204" pitchFamily="34" charset="0"/>
                <a:cs typeface="Arial" panose="020B0604020202020204" pitchFamily="34" charset="0"/>
              </a:rPr>
              <a:t> </a:t>
            </a:r>
            <a:r>
              <a:rPr lang="es-ES" sz="2800" b="1" spc="-6" dirty="0" smtClean="0">
                <a:latin typeface="Arial" panose="020B0604020202020204" pitchFamily="34" charset="0"/>
                <a:cs typeface="Arial" panose="020B0604020202020204" pitchFamily="34" charset="0"/>
              </a:rPr>
              <a:t>estáticos.</a:t>
            </a:r>
            <a:endParaRPr lang="es-ES" sz="28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8486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312820" y="360947"/>
            <a:ext cx="22956254" cy="13288253"/>
          </a:xfrm>
          <a:prstGeom prst="rect">
            <a:avLst/>
          </a:prstGeom>
        </p:spPr>
        <p:txBody>
          <a:bodyPr wrap="square">
            <a:spAutoFit/>
          </a:bodyPr>
          <a:lstStyle/>
          <a:p>
            <a:pPr marL="7936" algn="just"/>
            <a:r>
              <a:rPr lang="es-ES" sz="2800" b="1" dirty="0" smtClean="0">
                <a:latin typeface="Arial" panose="020B0604020202020204" pitchFamily="34" charset="0"/>
                <a:cs typeface="Arial" panose="020B0604020202020204" pitchFamily="34" charset="0"/>
              </a:rPr>
              <a:t>18.4.3</a:t>
            </a:r>
            <a:r>
              <a:rPr lang="es-ES" sz="2800" b="1" spc="16" dirty="0" smtClean="0">
                <a:latin typeface="Arial" panose="020B0604020202020204" pitchFamily="34" charset="0"/>
                <a:cs typeface="Arial" panose="020B0604020202020204" pitchFamily="34" charset="0"/>
              </a:rPr>
              <a:t> </a:t>
            </a:r>
            <a:r>
              <a:rPr lang="es-ES" sz="2800" b="1" spc="-50" dirty="0" smtClean="0">
                <a:latin typeface="Arial" panose="020B0604020202020204" pitchFamily="34" charset="0"/>
                <a:cs typeface="Arial" panose="020B0604020202020204" pitchFamily="34" charset="0"/>
              </a:rPr>
              <a:t>RELÉS</a:t>
            </a:r>
            <a:r>
              <a:rPr lang="es-ES" sz="2800" b="1" spc="16" dirty="0" smtClean="0">
                <a:latin typeface="Arial" panose="020B0604020202020204" pitchFamily="34" charset="0"/>
                <a:cs typeface="Arial" panose="020B0604020202020204" pitchFamily="34" charset="0"/>
              </a:rPr>
              <a:t> </a:t>
            </a:r>
            <a:r>
              <a:rPr lang="es-ES" sz="2800" b="1" spc="-25" dirty="0" smtClean="0">
                <a:latin typeface="Arial" panose="020B0604020202020204" pitchFamily="34" charset="0"/>
                <a:cs typeface="Arial" panose="020B0604020202020204" pitchFamily="34" charset="0"/>
              </a:rPr>
              <a:t>INTELIGENTES</a:t>
            </a:r>
            <a:r>
              <a:rPr lang="es-ES" sz="2800" b="1" spc="16" dirty="0" smtClean="0">
                <a:latin typeface="Arial" panose="020B0604020202020204" pitchFamily="34" charset="0"/>
                <a:cs typeface="Arial" panose="020B0604020202020204" pitchFamily="34" charset="0"/>
              </a:rPr>
              <a:t> </a:t>
            </a:r>
            <a:r>
              <a:rPr lang="es-ES" sz="2800" b="1" spc="-34" dirty="0" smtClean="0">
                <a:latin typeface="Arial" panose="020B0604020202020204" pitchFamily="34" charset="0"/>
                <a:cs typeface="Arial" panose="020B0604020202020204" pitchFamily="34" charset="0"/>
              </a:rPr>
              <a:t>PARA</a:t>
            </a:r>
            <a:r>
              <a:rPr lang="es-ES" sz="2800" b="1" spc="16" dirty="0" smtClean="0">
                <a:latin typeface="Arial" panose="020B0604020202020204" pitchFamily="34" charset="0"/>
                <a:cs typeface="Arial" panose="020B0604020202020204" pitchFamily="34" charset="0"/>
              </a:rPr>
              <a:t> </a:t>
            </a:r>
            <a:r>
              <a:rPr lang="es-ES" sz="2800" b="1" spc="-19" dirty="0" smtClean="0">
                <a:latin typeface="Arial" panose="020B0604020202020204" pitchFamily="34" charset="0"/>
                <a:cs typeface="Arial" panose="020B0604020202020204" pitchFamily="34" charset="0"/>
              </a:rPr>
              <a:t>DISPOSITIVOS</a:t>
            </a:r>
            <a:r>
              <a:rPr lang="es-ES" sz="2800" b="1" spc="19" dirty="0" smtClean="0">
                <a:latin typeface="Arial" panose="020B0604020202020204" pitchFamily="34" charset="0"/>
                <a:cs typeface="Arial" panose="020B0604020202020204" pitchFamily="34" charset="0"/>
              </a:rPr>
              <a:t> </a:t>
            </a:r>
            <a:r>
              <a:rPr lang="es-ES" sz="2800" b="1" spc="-6" dirty="0" smtClean="0">
                <a:latin typeface="Arial" panose="020B0604020202020204" pitchFamily="34" charset="0"/>
                <a:cs typeface="Arial" panose="020B0604020202020204" pitchFamily="34" charset="0"/>
              </a:rPr>
              <a:t>ELECTRÓNICOS</a:t>
            </a:r>
          </a:p>
          <a:p>
            <a:pPr marL="7936" algn="just"/>
            <a:endParaRPr lang="es-ES" sz="2800" dirty="0" smtClean="0">
              <a:latin typeface="Arial" panose="020B0604020202020204" pitchFamily="34" charset="0"/>
              <a:cs typeface="Arial" panose="020B0604020202020204" pitchFamily="34" charset="0"/>
            </a:endParaRPr>
          </a:p>
          <a:p>
            <a:pPr marL="7936" algn="just">
              <a:spcBef>
                <a:spcPts val="62"/>
              </a:spcBef>
            </a:pPr>
            <a:r>
              <a:rPr lang="es-ES" sz="2800" dirty="0" smtClean="0">
                <a:latin typeface="Arial" panose="020B0604020202020204" pitchFamily="34" charset="0"/>
                <a:cs typeface="Arial" panose="020B0604020202020204" pitchFamily="34" charset="0"/>
              </a:rPr>
              <a:t>Los IED se refieren a dispositivos electrónicos inteligentes, que son relés digitales multifuncionales con un algoritmo incorporado y pueden comunicarse con otros IED en la subestación y con el sistema de control de la subestación. </a:t>
            </a:r>
          </a:p>
          <a:p>
            <a:pPr marL="7936" algn="just">
              <a:spcBef>
                <a:spcPts val="62"/>
              </a:spcBef>
            </a:pPr>
            <a:r>
              <a:rPr lang="es-ES" sz="2800" dirty="0" smtClean="0">
                <a:latin typeface="Arial" panose="020B0604020202020204" pitchFamily="34" charset="0"/>
                <a:cs typeface="Arial" panose="020B0604020202020204" pitchFamily="34" charset="0"/>
              </a:rPr>
              <a:t>Estos IED pueden realizar funciones de control y reemplazar el sistema de enclavamiento cableado, el control local del interruptor (CB) y la supervisión del SF6 en un sistema aislado por gas (GIS). Pueden reemplazar el cubículo de control local con el IED del controlador de bahía y también pueden ser un dispositivo de protección que puede funcionar como, por ejemplo, una protección de distancia o una protección de barras. Son comercializados por varios fabricantes diferentes. La ventaja más importante de este tipo de relé es que se puede utilizar en funciones avanzadas de protección adaptativa, donde un relé puede comunicarse con otro relé a través de un protocolo de conexión de comunicación para tomar la decisión de disparo mediante la operación de los dos relés.</a:t>
            </a:r>
          </a:p>
          <a:p>
            <a:pPr marL="7936" algn="just">
              <a:spcBef>
                <a:spcPts val="62"/>
              </a:spcBef>
            </a:pPr>
            <a:endParaRPr lang="es-ES" sz="2800" dirty="0" smtClean="0">
              <a:latin typeface="Arial" panose="020B0604020202020204" pitchFamily="34" charset="0"/>
              <a:cs typeface="Arial" panose="020B0604020202020204" pitchFamily="34" charset="0"/>
            </a:endParaRPr>
          </a:p>
          <a:p>
            <a:pPr marL="7936" algn="just">
              <a:spcBef>
                <a:spcPts val="62"/>
              </a:spcBef>
            </a:pPr>
            <a:r>
              <a:rPr lang="es-ES" sz="2800" b="1" dirty="0" smtClean="0">
                <a:latin typeface="Arial" panose="020B0604020202020204" pitchFamily="34" charset="0"/>
                <a:cs typeface="Arial" panose="020B0604020202020204" pitchFamily="34" charset="0"/>
              </a:rPr>
              <a:t>18.4.3.1 Protección como dispositivo electrónico inteligente</a:t>
            </a:r>
          </a:p>
          <a:p>
            <a:pPr marL="7936" algn="just">
              <a:spcBef>
                <a:spcPts val="62"/>
              </a:spcBef>
            </a:pPr>
            <a:endParaRPr lang="es-ES" sz="2800" dirty="0" smtClean="0">
              <a:latin typeface="Arial" panose="020B0604020202020204" pitchFamily="34" charset="0"/>
              <a:cs typeface="Arial" panose="020B0604020202020204" pitchFamily="34" charset="0"/>
            </a:endParaRPr>
          </a:p>
          <a:p>
            <a:pPr marL="7936" algn="just">
              <a:spcBef>
                <a:spcPts val="62"/>
              </a:spcBef>
            </a:pPr>
            <a:r>
              <a:rPr lang="es-ES" sz="2800" dirty="0" smtClean="0">
                <a:latin typeface="Arial" panose="020B0604020202020204" pitchFamily="34" charset="0"/>
                <a:cs typeface="Arial" panose="020B0604020202020204" pitchFamily="34" charset="0"/>
              </a:rPr>
              <a:t>La mayoría de los fabricantes lo clasifican por el circuito de alimentación, que está protegido por este tipo de IED, por ejemplo, de la siguiente manera.</a:t>
            </a:r>
          </a:p>
          <a:p>
            <a:pPr marL="7936" algn="just">
              <a:spcBef>
                <a:spcPts val="62"/>
              </a:spcBef>
            </a:pPr>
            <a:r>
              <a:rPr lang="es-ES" sz="2800" dirty="0" smtClean="0">
                <a:latin typeface="Arial" panose="020B0604020202020204" pitchFamily="34" charset="0"/>
                <a:cs typeface="Arial" panose="020B0604020202020204" pitchFamily="34" charset="0"/>
              </a:rPr>
              <a:t>El IED de </a:t>
            </a:r>
            <a:r>
              <a:rPr lang="es-ES" sz="2800" b="1" dirty="0" smtClean="0">
                <a:solidFill>
                  <a:srgbClr val="FF0000"/>
                </a:solidFill>
                <a:latin typeface="Arial" panose="020B0604020202020204" pitchFamily="34" charset="0"/>
                <a:cs typeface="Arial" panose="020B0604020202020204" pitchFamily="34" charset="0"/>
              </a:rPr>
              <a:t>protección del alimentador </a:t>
            </a:r>
            <a:r>
              <a:rPr lang="es-ES" sz="2800" dirty="0" smtClean="0">
                <a:latin typeface="Arial" panose="020B0604020202020204" pitchFamily="34" charset="0"/>
                <a:cs typeface="Arial" panose="020B0604020202020204" pitchFamily="34" charset="0"/>
              </a:rPr>
              <a:t>incluye las siguientes funciones y puede incluir más funciones según los requisitos del sistema:</a:t>
            </a:r>
          </a:p>
          <a:p>
            <a:pPr marL="916804" lvl="1" algn="just">
              <a:spcBef>
                <a:spcPts val="62"/>
              </a:spcBef>
            </a:pPr>
            <a:r>
              <a:rPr lang="es-ES" sz="2800" b="1" dirty="0" smtClean="0">
                <a:latin typeface="Arial" panose="020B0604020202020204" pitchFamily="34" charset="0"/>
                <a:cs typeface="Arial" panose="020B0604020202020204" pitchFamily="34" charset="0"/>
              </a:rPr>
              <a:t>Protección contra </a:t>
            </a:r>
            <a:r>
              <a:rPr lang="es-ES" sz="2800" b="1" dirty="0" err="1" smtClean="0">
                <a:latin typeface="Arial" panose="020B0604020202020204" pitchFamily="34" charset="0"/>
                <a:cs typeface="Arial" panose="020B0604020202020204" pitchFamily="34" charset="0"/>
              </a:rPr>
              <a:t>sobrecorriente</a:t>
            </a:r>
            <a:r>
              <a:rPr lang="es-ES" sz="2800" b="1" dirty="0" smtClean="0">
                <a:latin typeface="Arial" panose="020B0604020202020204" pitchFamily="34" charset="0"/>
                <a:cs typeface="Arial" panose="020B0604020202020204" pitchFamily="34" charset="0"/>
              </a:rPr>
              <a:t>: direccional y no direccional;</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de distancia;</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diferencial de línea con conexión de fibra óptica entre los dos lados de la línea;</a:t>
            </a:r>
          </a:p>
          <a:p>
            <a:pPr marL="916804" lvl="1" algn="just">
              <a:spcBef>
                <a:spcPts val="62"/>
              </a:spcBef>
            </a:pPr>
            <a:r>
              <a:rPr lang="es-ES" sz="2800" b="1" dirty="0" smtClean="0">
                <a:latin typeface="Arial" panose="020B0604020202020204" pitchFamily="34" charset="0"/>
                <a:cs typeface="Arial" panose="020B0604020202020204" pitchFamily="34" charset="0"/>
              </a:rPr>
              <a:t>Función de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automático; </a:t>
            </a:r>
          </a:p>
          <a:p>
            <a:pPr marL="916804" lvl="1" algn="just">
              <a:spcBef>
                <a:spcPts val="62"/>
              </a:spcBef>
            </a:pPr>
            <a:r>
              <a:rPr lang="es-ES" sz="2800" b="1" dirty="0" smtClean="0">
                <a:latin typeface="Arial" panose="020B0604020202020204" pitchFamily="34" charset="0"/>
                <a:cs typeface="Arial" panose="020B0604020202020204" pitchFamily="34" charset="0"/>
              </a:rPr>
              <a:t>Función de comprobación de sincronismo.</a:t>
            </a:r>
          </a:p>
          <a:p>
            <a:pPr marL="7936" algn="just">
              <a:spcBef>
                <a:spcPts val="62"/>
              </a:spcBef>
            </a:pPr>
            <a:r>
              <a:rPr lang="es-ES" sz="2800" dirty="0" smtClean="0">
                <a:latin typeface="Arial" panose="020B0604020202020204" pitchFamily="34" charset="0"/>
                <a:cs typeface="Arial" panose="020B0604020202020204" pitchFamily="34" charset="0"/>
              </a:rPr>
              <a:t>El IED de </a:t>
            </a:r>
            <a:r>
              <a:rPr lang="es-ES" sz="2800" b="1" dirty="0" smtClean="0">
                <a:solidFill>
                  <a:srgbClr val="FF0000"/>
                </a:solidFill>
                <a:latin typeface="Arial" panose="020B0604020202020204" pitchFamily="34" charset="0"/>
                <a:cs typeface="Arial" panose="020B0604020202020204" pitchFamily="34" charset="0"/>
              </a:rPr>
              <a:t>protección del generador </a:t>
            </a:r>
            <a:r>
              <a:rPr lang="es-ES" sz="2800" dirty="0" smtClean="0">
                <a:latin typeface="Arial" panose="020B0604020202020204" pitchFamily="34" charset="0"/>
                <a:cs typeface="Arial" panose="020B0604020202020204" pitchFamily="34" charset="0"/>
              </a:rPr>
              <a:t>incluye las siguientes funciones y puede incluir más funciones según los requisitos del sistema:</a:t>
            </a:r>
          </a:p>
          <a:p>
            <a:pPr marL="916804" lvl="1" algn="just">
              <a:spcBef>
                <a:spcPts val="62"/>
              </a:spcBef>
            </a:pPr>
            <a:r>
              <a:rPr lang="es-ES" sz="2800" b="1" dirty="0" smtClean="0">
                <a:latin typeface="Arial" panose="020B0604020202020204" pitchFamily="34" charset="0"/>
                <a:cs typeface="Arial" panose="020B0604020202020204" pitchFamily="34" charset="0"/>
              </a:rPr>
              <a:t>Protección contra </a:t>
            </a:r>
            <a:r>
              <a:rPr lang="es-ES" sz="2800" b="1" dirty="0" err="1" smtClean="0">
                <a:latin typeface="Arial" panose="020B0604020202020204" pitchFamily="34" charset="0"/>
                <a:cs typeface="Arial" panose="020B0604020202020204" pitchFamily="34" charset="0"/>
              </a:rPr>
              <a:t>sobrecorriente</a:t>
            </a:r>
            <a:r>
              <a:rPr lang="es-ES" sz="2800" b="1" dirty="0" smtClean="0">
                <a:latin typeface="Arial" panose="020B0604020202020204" pitchFamily="34" charset="0"/>
                <a:cs typeface="Arial" panose="020B0604020202020204" pitchFamily="34" charset="0"/>
              </a:rPr>
              <a:t> restringida o controlada por tensión;</a:t>
            </a:r>
          </a:p>
          <a:p>
            <a:pPr marL="916804" lvl="1" algn="just">
              <a:spcBef>
                <a:spcPts val="62"/>
              </a:spcBef>
            </a:pPr>
            <a:r>
              <a:rPr lang="es-ES" sz="2800" b="1" dirty="0" smtClean="0">
                <a:latin typeface="Arial" panose="020B0604020202020204" pitchFamily="34" charset="0"/>
                <a:cs typeface="Arial" panose="020B0604020202020204" pitchFamily="34" charset="0"/>
              </a:rPr>
              <a:t>Protección 100% de falla a tierra del estator; </a:t>
            </a:r>
          </a:p>
          <a:p>
            <a:pPr marL="916804" lvl="1" algn="just">
              <a:spcBef>
                <a:spcPts val="62"/>
              </a:spcBef>
            </a:pPr>
            <a:r>
              <a:rPr lang="es-ES" sz="2800" b="1" dirty="0" smtClean="0">
                <a:latin typeface="Arial" panose="020B0604020202020204" pitchFamily="34" charset="0"/>
                <a:cs typeface="Arial" panose="020B0604020202020204" pitchFamily="34" charset="0"/>
              </a:rPr>
              <a:t>95% de protección de falla a tierra del estator;</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diferencial;</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de falla a tierra restringida;</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de la distancia de respaldo;</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de potencia inversa;</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de corriente de fase de secuencia negativa; </a:t>
            </a:r>
          </a:p>
        </p:txBody>
      </p:sp>
    </p:spTree>
    <p:extLst>
      <p:ext uri="{BB962C8B-B14F-4D97-AF65-F5344CB8AC3E}">
        <p14:creationId xmlns:p14="http://schemas.microsoft.com/office/powerpoint/2010/main" val="2239834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312819" y="360947"/>
            <a:ext cx="13499435" cy="13262605"/>
          </a:xfrm>
          <a:prstGeom prst="rect">
            <a:avLst/>
          </a:prstGeom>
        </p:spPr>
        <p:txBody>
          <a:bodyPr wrap="square">
            <a:spAutoFit/>
          </a:bodyPr>
          <a:lstStyle/>
          <a:p>
            <a:pPr marL="916804" lvl="1" algn="just">
              <a:spcBef>
                <a:spcPts val="62"/>
              </a:spcBef>
            </a:pPr>
            <a:r>
              <a:rPr lang="es-ES" sz="2800" b="1" dirty="0" smtClean="0">
                <a:latin typeface="Arial" panose="020B0604020202020204" pitchFamily="34" charset="0"/>
                <a:cs typeface="Arial" panose="020B0604020202020204" pitchFamily="34" charset="0"/>
              </a:rPr>
              <a:t>Pérdida de protección de excitación;</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de desfase; </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de sobre/baja tensión; </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de </a:t>
            </a:r>
            <a:r>
              <a:rPr lang="es-ES" sz="2800" b="1" dirty="0" err="1" smtClean="0">
                <a:latin typeface="Arial" panose="020B0604020202020204" pitchFamily="34" charset="0"/>
                <a:cs typeface="Arial" panose="020B0604020202020204" pitchFamily="34" charset="0"/>
              </a:rPr>
              <a:t>sobrefrecuencia</a:t>
            </a:r>
            <a:r>
              <a:rPr lang="es-ES" sz="2800" b="1" dirty="0" smtClean="0">
                <a:latin typeface="Arial" panose="020B0604020202020204" pitchFamily="34" charset="0"/>
                <a:cs typeface="Arial" panose="020B0604020202020204" pitchFamily="34" charset="0"/>
              </a:rPr>
              <a:t>/</a:t>
            </a:r>
            <a:r>
              <a:rPr lang="es-ES" sz="2800" b="1" dirty="0" err="1" smtClean="0">
                <a:latin typeface="Arial" panose="020B0604020202020204" pitchFamily="34" charset="0"/>
                <a:cs typeface="Arial" panose="020B0604020202020204" pitchFamily="34" charset="0"/>
              </a:rPr>
              <a:t>subfrecuencia</a:t>
            </a:r>
            <a:r>
              <a:rPr lang="es-ES" sz="2800" b="1" dirty="0" smtClean="0">
                <a:latin typeface="Arial" panose="020B0604020202020204" pitchFamily="34" charset="0"/>
                <a:cs typeface="Arial" panose="020B0604020202020204" pitchFamily="34" charset="0"/>
              </a:rPr>
              <a:t>.</a:t>
            </a:r>
          </a:p>
          <a:p>
            <a:pPr marL="7936" algn="just">
              <a:spcBef>
                <a:spcPts val="62"/>
              </a:spcBef>
            </a:pPr>
            <a:endParaRPr lang="es-ES" sz="2800" dirty="0" smtClean="0">
              <a:latin typeface="Arial" panose="020B0604020202020204" pitchFamily="34" charset="0"/>
              <a:cs typeface="Arial" panose="020B0604020202020204" pitchFamily="34" charset="0"/>
            </a:endParaRPr>
          </a:p>
          <a:p>
            <a:pPr marL="7936" algn="just">
              <a:spcBef>
                <a:spcPts val="62"/>
              </a:spcBef>
            </a:pPr>
            <a:r>
              <a:rPr lang="es-ES" sz="2800" dirty="0" smtClean="0">
                <a:latin typeface="Arial" panose="020B0604020202020204" pitchFamily="34" charset="0"/>
                <a:cs typeface="Arial" panose="020B0604020202020204" pitchFamily="34" charset="0"/>
              </a:rPr>
              <a:t>El IED de </a:t>
            </a:r>
            <a:r>
              <a:rPr lang="es-ES" sz="2800" b="1" dirty="0" smtClean="0">
                <a:solidFill>
                  <a:srgbClr val="FF0000"/>
                </a:solidFill>
                <a:latin typeface="Arial" panose="020B0604020202020204" pitchFamily="34" charset="0"/>
                <a:cs typeface="Arial" panose="020B0604020202020204" pitchFamily="34" charset="0"/>
              </a:rPr>
              <a:t>protección de transformador </a:t>
            </a:r>
            <a:r>
              <a:rPr lang="es-ES" sz="2800" dirty="0" smtClean="0">
                <a:latin typeface="Arial" panose="020B0604020202020204" pitchFamily="34" charset="0"/>
                <a:cs typeface="Arial" panose="020B0604020202020204" pitchFamily="34" charset="0"/>
              </a:rPr>
              <a:t>incluye las siguientes funciones y puede incluir más funciones según los requisitos del sistema:</a:t>
            </a:r>
          </a:p>
          <a:p>
            <a:pPr marL="916804" lvl="1" algn="just">
              <a:spcBef>
                <a:spcPts val="62"/>
              </a:spcBef>
            </a:pPr>
            <a:r>
              <a:rPr lang="es-ES" sz="2800" b="1" dirty="0" smtClean="0">
                <a:latin typeface="Arial" panose="020B0604020202020204" pitchFamily="34" charset="0"/>
                <a:cs typeface="Arial" panose="020B0604020202020204" pitchFamily="34" charset="0"/>
              </a:rPr>
              <a:t>Protección térmica de sobrecarga de impedancia de réplica;</a:t>
            </a:r>
          </a:p>
          <a:p>
            <a:pPr marL="916804" lvl="1" algn="just">
              <a:spcBef>
                <a:spcPts val="62"/>
              </a:spcBef>
            </a:pPr>
            <a:r>
              <a:rPr lang="es-ES" sz="2800" b="1" dirty="0" smtClean="0">
                <a:latin typeface="Arial" panose="020B0604020202020204" pitchFamily="34" charset="0"/>
                <a:cs typeface="Arial" panose="020B0604020202020204" pitchFamily="34" charset="0"/>
              </a:rPr>
              <a:t>Protección por </a:t>
            </a:r>
            <a:r>
              <a:rPr lang="es-ES" sz="2800" b="1" dirty="0" err="1" smtClean="0">
                <a:latin typeface="Arial" panose="020B0604020202020204" pitchFamily="34" charset="0"/>
                <a:cs typeface="Arial" panose="020B0604020202020204" pitchFamily="34" charset="0"/>
              </a:rPr>
              <a:t>sobrecorriente</a:t>
            </a:r>
            <a:r>
              <a:rPr lang="es-ES" sz="2800" b="1" dirty="0" smtClean="0">
                <a:latin typeface="Arial" panose="020B0604020202020204" pitchFamily="34" charset="0"/>
                <a:cs typeface="Arial" panose="020B0604020202020204" pitchFamily="34" charset="0"/>
              </a:rPr>
              <a:t> en dos etapas;</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de falla a tierra en dos etapas;</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diferencial;</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de falla a tierra restringida;</a:t>
            </a:r>
          </a:p>
          <a:p>
            <a:pPr marL="916804" lvl="1" algn="just">
              <a:spcBef>
                <a:spcPts val="62"/>
              </a:spcBef>
            </a:pPr>
            <a:r>
              <a:rPr lang="es-ES" sz="2800" b="1" dirty="0" smtClean="0">
                <a:latin typeface="Arial" panose="020B0604020202020204" pitchFamily="34" charset="0"/>
                <a:cs typeface="Arial" panose="020B0604020202020204" pitchFamily="34" charset="0"/>
              </a:rPr>
              <a:t>Entradas binarias para la protección mecánica del transformador, como la protección </a:t>
            </a:r>
            <a:r>
              <a:rPr lang="es-ES" sz="2800" b="1" dirty="0" err="1" smtClean="0">
                <a:latin typeface="Arial" panose="020B0604020202020204" pitchFamily="34" charset="0"/>
                <a:cs typeface="Arial" panose="020B0604020202020204" pitchFamily="34" charset="0"/>
              </a:rPr>
              <a:t>Buchholz</a:t>
            </a:r>
            <a:r>
              <a:rPr lang="es-ES" sz="2800" b="1" dirty="0" smtClean="0">
                <a:latin typeface="Arial" panose="020B0604020202020204" pitchFamily="34" charset="0"/>
                <a:cs typeface="Arial" panose="020B0604020202020204" pitchFamily="34" charset="0"/>
              </a:rPr>
              <a:t>, el valor de seguridad, la protección de la temperatura del devanado y del aceite y el funcionamiento automático del sistema de ventilador de refrigeración;</a:t>
            </a:r>
          </a:p>
          <a:p>
            <a:pPr marL="916804" lvl="1" algn="just">
              <a:spcBef>
                <a:spcPts val="62"/>
              </a:spcBef>
            </a:pPr>
            <a:r>
              <a:rPr lang="es-ES" sz="2800" b="1" dirty="0" smtClean="0">
                <a:latin typeface="Arial" panose="020B0604020202020204" pitchFamily="34" charset="0"/>
                <a:cs typeface="Arial" panose="020B0604020202020204" pitchFamily="34" charset="0"/>
              </a:rPr>
              <a:t>Protección contra </a:t>
            </a:r>
            <a:r>
              <a:rPr lang="es-ES" sz="2800" b="1" dirty="0" err="1" smtClean="0">
                <a:latin typeface="Arial" panose="020B0604020202020204" pitchFamily="34" charset="0"/>
                <a:cs typeface="Arial" panose="020B0604020202020204" pitchFamily="34" charset="0"/>
              </a:rPr>
              <a:t>sobreflujo</a:t>
            </a:r>
            <a:r>
              <a:rPr lang="es-ES" sz="2800" b="1" dirty="0" smtClean="0">
                <a:latin typeface="Arial" panose="020B0604020202020204" pitchFamily="34" charset="0"/>
                <a:cs typeface="Arial" panose="020B0604020202020204" pitchFamily="34" charset="0"/>
              </a:rPr>
              <a:t> (relación tensión/frecuencia). </a:t>
            </a:r>
          </a:p>
          <a:p>
            <a:pPr marL="7936" algn="just">
              <a:spcBef>
                <a:spcPts val="62"/>
              </a:spcBef>
            </a:pPr>
            <a:endParaRPr lang="es-ES" sz="2800" dirty="0" smtClean="0">
              <a:latin typeface="Arial" panose="020B0604020202020204" pitchFamily="34" charset="0"/>
              <a:cs typeface="Arial" panose="020B0604020202020204" pitchFamily="34" charset="0"/>
            </a:endParaRPr>
          </a:p>
          <a:p>
            <a:pPr marL="7936" algn="just">
              <a:spcBef>
                <a:spcPts val="62"/>
              </a:spcBef>
            </a:pPr>
            <a:r>
              <a:rPr lang="es-ES" sz="2800" dirty="0" smtClean="0">
                <a:latin typeface="Arial" panose="020B0604020202020204" pitchFamily="34" charset="0"/>
                <a:cs typeface="Arial" panose="020B0604020202020204" pitchFamily="34" charset="0"/>
              </a:rPr>
              <a:t>El IED de protección de barras incluye las siguientes funciones y puede incluir más funciones según los requisitos del sistema:</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diferencial de barra colectora de alta impedancia o protección diferencial polarizada de baja impedancia: puede ser del tipo centralizado o descentralizado;</a:t>
            </a:r>
          </a:p>
          <a:p>
            <a:pPr marL="916804" lvl="1" algn="just">
              <a:spcBef>
                <a:spcPts val="62"/>
              </a:spcBef>
            </a:pPr>
            <a:r>
              <a:rPr lang="es-ES" sz="2800" b="1" dirty="0" smtClean="0">
                <a:latin typeface="Arial" panose="020B0604020202020204" pitchFamily="34" charset="0"/>
                <a:cs typeface="Arial" panose="020B0604020202020204" pitchFamily="34" charset="0"/>
              </a:rPr>
              <a:t>Protección contra falla de interruptor (BF); </a:t>
            </a:r>
          </a:p>
          <a:p>
            <a:pPr marL="916804" lvl="1" algn="just">
              <a:spcBef>
                <a:spcPts val="62"/>
              </a:spcBef>
            </a:pPr>
            <a:r>
              <a:rPr lang="es-ES" sz="2800" b="1" dirty="0" smtClean="0">
                <a:latin typeface="Arial" panose="020B0604020202020204" pitchFamily="34" charset="0"/>
                <a:cs typeface="Arial" panose="020B0604020202020204" pitchFamily="34" charset="0"/>
              </a:rPr>
              <a:t>Protección de falla de relé.</a:t>
            </a:r>
          </a:p>
          <a:p>
            <a:pPr marL="7936" algn="just">
              <a:spcBef>
                <a:spcPts val="62"/>
              </a:spcBef>
            </a:pPr>
            <a:endParaRPr lang="es-ES" sz="2800" dirty="0" smtClean="0">
              <a:latin typeface="Arial" panose="020B0604020202020204" pitchFamily="34" charset="0"/>
              <a:cs typeface="Arial" panose="020B0604020202020204" pitchFamily="34" charset="0"/>
            </a:endParaRPr>
          </a:p>
          <a:p>
            <a:pPr marL="7936" algn="just">
              <a:spcBef>
                <a:spcPts val="62"/>
              </a:spcBef>
            </a:pPr>
            <a:r>
              <a:rPr lang="es-ES" sz="2800" dirty="0" smtClean="0">
                <a:latin typeface="Arial" panose="020B0604020202020204" pitchFamily="34" charset="0"/>
                <a:cs typeface="Arial" panose="020B0604020202020204" pitchFamily="34" charset="0"/>
              </a:rPr>
              <a:t>Como vemos arriba, observamos que un IED puede realizar muchas funciones de protección que anteriormente eran realizadas por un relé separado para cada función. Esto significa más ahorro de costes y más precisión con el algoritmo integrado dentro del IED. La Figura 18.4.10 ilustra un relé IED de protección.</a:t>
            </a:r>
            <a:endParaRPr lang="es-ES" sz="2800" dirty="0">
              <a:latin typeface="Arial" panose="020B0604020202020204" pitchFamily="34" charset="0"/>
              <a:cs typeface="Arial" panose="020B0604020202020204" pitchFamily="34" charset="0"/>
            </a:endParaRPr>
          </a:p>
        </p:txBody>
      </p:sp>
      <p:pic>
        <p:nvPicPr>
          <p:cNvPr id="2" name="Imagen 1"/>
          <p:cNvPicPr>
            <a:picLocks noChangeAspect="1"/>
          </p:cNvPicPr>
          <p:nvPr/>
        </p:nvPicPr>
        <p:blipFill>
          <a:blip r:embed="rId2"/>
          <a:stretch>
            <a:fillRect/>
          </a:stretch>
        </p:blipFill>
        <p:spPr>
          <a:xfrm>
            <a:off x="13812254" y="4422202"/>
            <a:ext cx="9986210" cy="5140094"/>
          </a:xfrm>
          <a:prstGeom prst="rect">
            <a:avLst/>
          </a:prstGeom>
        </p:spPr>
      </p:pic>
    </p:spTree>
    <p:extLst>
      <p:ext uri="{BB962C8B-B14F-4D97-AF65-F5344CB8AC3E}">
        <p14:creationId xmlns:p14="http://schemas.microsoft.com/office/powerpoint/2010/main" val="1277747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553453" y="450831"/>
            <a:ext cx="22860000" cy="6702156"/>
          </a:xfrm>
          <a:prstGeom prst="rect">
            <a:avLst/>
          </a:prstGeom>
        </p:spPr>
        <p:txBody>
          <a:bodyPr vert="horz" wrap="square" lIns="0" tIns="7938" rIns="0" bIns="0" rtlCol="0">
            <a:spAutoFit/>
          </a:bodyPr>
          <a:lstStyle/>
          <a:p>
            <a:pPr marL="7936" algn="just"/>
            <a:r>
              <a:rPr sz="2800" b="1" dirty="0" smtClean="0">
                <a:latin typeface="Arial" panose="020B0604020202020204" pitchFamily="34" charset="0"/>
                <a:cs typeface="Arial" panose="020B0604020202020204" pitchFamily="34" charset="0"/>
              </a:rPr>
              <a:t>18.4.3.2</a:t>
            </a:r>
            <a:r>
              <a:rPr sz="2800" b="1" spc="107" dirty="0" smtClean="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Control</a:t>
            </a:r>
            <a:r>
              <a:rPr sz="2800" b="1" spc="107"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y</a:t>
            </a:r>
            <a:r>
              <a:rPr sz="2800" b="1" spc="107"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monitoreo</a:t>
            </a:r>
            <a:r>
              <a:rPr sz="2800" b="1" spc="107"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a:t>
            </a:r>
            <a:r>
              <a:rPr sz="2800" b="1" spc="107"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dispositivos</a:t>
            </a:r>
            <a:r>
              <a:rPr sz="2800" b="1" spc="107" dirty="0">
                <a:latin typeface="Arial" panose="020B0604020202020204" pitchFamily="34" charset="0"/>
                <a:cs typeface="Arial" panose="020B0604020202020204" pitchFamily="34" charset="0"/>
              </a:rPr>
              <a:t> </a:t>
            </a:r>
            <a:r>
              <a:rPr sz="2800" b="1" dirty="0" err="1">
                <a:latin typeface="Arial" panose="020B0604020202020204" pitchFamily="34" charset="0"/>
                <a:cs typeface="Arial" panose="020B0604020202020204" pitchFamily="34" charset="0"/>
              </a:rPr>
              <a:t>electrónicos</a:t>
            </a:r>
            <a:r>
              <a:rPr sz="2800" b="1" spc="107" dirty="0">
                <a:latin typeface="Arial" panose="020B0604020202020204" pitchFamily="34" charset="0"/>
                <a:cs typeface="Arial" panose="020B0604020202020204" pitchFamily="34" charset="0"/>
              </a:rPr>
              <a:t> </a:t>
            </a:r>
            <a:r>
              <a:rPr sz="2800" b="1" spc="-6" dirty="0" err="1" smtClean="0">
                <a:latin typeface="Arial" panose="020B0604020202020204" pitchFamily="34" charset="0"/>
                <a:cs typeface="Arial" panose="020B0604020202020204" pitchFamily="34" charset="0"/>
              </a:rPr>
              <a:t>inteligentes</a:t>
            </a:r>
            <a:endParaRPr lang="es-ES" sz="2800" b="1" spc="-6" dirty="0" smtClean="0">
              <a:latin typeface="Arial" panose="020B0604020202020204" pitchFamily="34" charset="0"/>
              <a:cs typeface="Arial" panose="020B0604020202020204" pitchFamily="34" charset="0"/>
            </a:endParaRPr>
          </a:p>
          <a:p>
            <a:pPr marL="7936" algn="just"/>
            <a:endParaRPr sz="2800" dirty="0">
              <a:latin typeface="Arial" panose="020B0604020202020204" pitchFamily="34" charset="0"/>
              <a:cs typeface="Arial" panose="020B0604020202020204" pitchFamily="34" charset="0"/>
            </a:endParaRPr>
          </a:p>
          <a:p>
            <a:pPr marL="7936" marR="3174" algn="just">
              <a:spcBef>
                <a:spcPts val="365"/>
              </a:spcBef>
            </a:pPr>
            <a:r>
              <a:rPr sz="2800" spc="-19" dirty="0">
                <a:latin typeface="Arial" panose="020B0604020202020204" pitchFamily="34" charset="0"/>
                <a:cs typeface="Arial" panose="020B0604020202020204" pitchFamily="34" charset="0"/>
              </a:rPr>
              <a:t>El</a:t>
            </a:r>
            <a:r>
              <a:rPr sz="2800" spc="53"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control</a:t>
            </a:r>
            <a:r>
              <a:rPr sz="2800" spc="53"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y</a:t>
            </a:r>
            <a:r>
              <a:rPr sz="2800" spc="53"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la</a:t>
            </a:r>
            <a:r>
              <a:rPr sz="2800" spc="56"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supervisión</a:t>
            </a:r>
            <a:r>
              <a:rPr sz="2800" spc="53"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de</a:t>
            </a:r>
            <a:r>
              <a:rPr sz="2800" spc="53"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los</a:t>
            </a:r>
            <a:r>
              <a:rPr sz="2800" spc="56" dirty="0">
                <a:latin typeface="Arial" panose="020B0604020202020204" pitchFamily="34" charset="0"/>
                <a:cs typeface="Arial" panose="020B0604020202020204" pitchFamily="34" charset="0"/>
              </a:rPr>
              <a:t> </a:t>
            </a:r>
            <a:r>
              <a:rPr sz="2800" spc="-6" dirty="0">
                <a:latin typeface="Arial" panose="020B0604020202020204" pitchFamily="34" charset="0"/>
                <a:cs typeface="Arial" panose="020B0604020202020204" pitchFamily="34" charset="0"/>
              </a:rPr>
              <a:t>IED</a:t>
            </a:r>
            <a:r>
              <a:rPr sz="2800" spc="53"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incluyen</a:t>
            </a:r>
            <a:r>
              <a:rPr sz="2800" spc="53"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las</a:t>
            </a:r>
            <a:r>
              <a:rPr sz="2800" spc="53"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siguientes</a:t>
            </a:r>
            <a:r>
              <a:rPr sz="2800" spc="56"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funciones</a:t>
            </a:r>
            <a:r>
              <a:rPr sz="2800" spc="53"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y</a:t>
            </a:r>
            <a:r>
              <a:rPr sz="2800" spc="53" dirty="0">
                <a:latin typeface="Arial" panose="020B0604020202020204" pitchFamily="34" charset="0"/>
                <a:cs typeface="Arial" panose="020B0604020202020204" pitchFamily="34" charset="0"/>
              </a:rPr>
              <a:t> </a:t>
            </a:r>
            <a:r>
              <a:rPr sz="2800" spc="-6" dirty="0">
                <a:latin typeface="Arial" panose="020B0604020202020204" pitchFamily="34" charset="0"/>
                <a:cs typeface="Arial" panose="020B0604020202020204" pitchFamily="34" charset="0"/>
              </a:rPr>
              <a:t>pueden </a:t>
            </a:r>
            <a:r>
              <a:rPr sz="2800" dirty="0">
                <a:latin typeface="Arial" panose="020B0604020202020204" pitchFamily="34" charset="0"/>
                <a:cs typeface="Arial" panose="020B0604020202020204" pitchFamily="34" charset="0"/>
              </a:rPr>
              <a:t>incluir</a:t>
            </a:r>
            <a:r>
              <a:rPr sz="2800" spc="84"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más</a:t>
            </a:r>
            <a:r>
              <a:rPr sz="2800" spc="88"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funciones</a:t>
            </a:r>
            <a:r>
              <a:rPr sz="2800" spc="88"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según</a:t>
            </a:r>
            <a:r>
              <a:rPr sz="2800" spc="88"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los</a:t>
            </a:r>
            <a:r>
              <a:rPr sz="2800" spc="88"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requisitos</a:t>
            </a:r>
            <a:r>
              <a:rPr sz="2800" spc="88"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del</a:t>
            </a:r>
            <a:r>
              <a:rPr sz="2800" spc="88" dirty="0">
                <a:latin typeface="Arial" panose="020B0604020202020204" pitchFamily="34" charset="0"/>
                <a:cs typeface="Arial" panose="020B0604020202020204" pitchFamily="34" charset="0"/>
              </a:rPr>
              <a:t> </a:t>
            </a:r>
            <a:r>
              <a:rPr sz="2800" spc="-6" dirty="0" err="1">
                <a:latin typeface="Arial" panose="020B0604020202020204" pitchFamily="34" charset="0"/>
                <a:cs typeface="Arial" panose="020B0604020202020204" pitchFamily="34" charset="0"/>
              </a:rPr>
              <a:t>sistema</a:t>
            </a:r>
            <a:r>
              <a:rPr sz="2800" spc="-6" dirty="0" smtClean="0">
                <a:latin typeface="Arial" panose="020B0604020202020204" pitchFamily="34" charset="0"/>
                <a:cs typeface="Arial" panose="020B0604020202020204" pitchFamily="34" charset="0"/>
              </a:rPr>
              <a:t>:</a:t>
            </a:r>
            <a:endParaRPr lang="es-ES" sz="2800" spc="-6" dirty="0" smtClean="0">
              <a:latin typeface="Arial" panose="020B0604020202020204" pitchFamily="34" charset="0"/>
              <a:cs typeface="Arial" panose="020B0604020202020204" pitchFamily="34" charset="0"/>
            </a:endParaRPr>
          </a:p>
          <a:p>
            <a:pPr marL="7936" marR="3174" algn="just">
              <a:spcBef>
                <a:spcPts val="365"/>
              </a:spcBef>
            </a:pPr>
            <a:endParaRPr sz="2800" dirty="0">
              <a:latin typeface="Arial" panose="020B0604020202020204" pitchFamily="34" charset="0"/>
              <a:cs typeface="Arial" panose="020B0604020202020204" pitchFamily="34" charset="0"/>
            </a:endParaRPr>
          </a:p>
          <a:p>
            <a:pPr marL="1484316" marR="325776" lvl="1" indent="-457200" algn="just">
              <a:spcBef>
                <a:spcPts val="347"/>
              </a:spcBef>
              <a:buFont typeface="Wingdings" panose="05000000000000000000" pitchFamily="2" charset="2"/>
              <a:buChar char="Ø"/>
            </a:pPr>
            <a:r>
              <a:rPr sz="2800" b="1" dirty="0">
                <a:latin typeface="Arial" panose="020B0604020202020204" pitchFamily="34" charset="0"/>
                <a:cs typeface="Arial" panose="020B0604020202020204" pitchFamily="34" charset="0"/>
              </a:rPr>
              <a:t>Conmutación</a:t>
            </a:r>
            <a:r>
              <a:rPr sz="2800" b="1" spc="97"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a:t>
            </a:r>
            <a:r>
              <a:rPr sz="2800" b="1" spc="10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control</a:t>
            </a:r>
            <a:r>
              <a:rPr sz="2800" b="1" spc="10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local</a:t>
            </a:r>
            <a:r>
              <a:rPr sz="2800" b="1" spc="10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a:t>
            </a:r>
            <a:r>
              <a:rPr sz="2800" b="1" spc="97"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interruptores</a:t>
            </a:r>
            <a:r>
              <a:rPr sz="2800" b="1" spc="10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automáticos,</a:t>
            </a:r>
            <a:r>
              <a:rPr sz="2800" b="1" spc="10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aisladores</a:t>
            </a:r>
            <a:r>
              <a:rPr sz="2800" b="1" spc="100" dirty="0">
                <a:latin typeface="Arial" panose="020B0604020202020204" pitchFamily="34" charset="0"/>
                <a:cs typeface="Arial" panose="020B0604020202020204" pitchFamily="34" charset="0"/>
              </a:rPr>
              <a:t> </a:t>
            </a:r>
            <a:r>
              <a:rPr sz="2800" b="1" spc="-31" dirty="0">
                <a:latin typeface="Arial" panose="020B0604020202020204" pitchFamily="34" charset="0"/>
                <a:cs typeface="Arial" panose="020B0604020202020204" pitchFamily="34" charset="0"/>
              </a:rPr>
              <a:t>y</a:t>
            </a:r>
            <a:r>
              <a:rPr sz="2800" b="1" spc="125"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seccionadores</a:t>
            </a:r>
            <a:r>
              <a:rPr sz="2800" b="1" spc="34"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a:t>
            </a:r>
            <a:r>
              <a:rPr sz="2800" b="1" spc="34"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puesta</a:t>
            </a:r>
            <a:r>
              <a:rPr sz="2800" b="1" spc="37"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a</a:t>
            </a:r>
            <a:r>
              <a:rPr sz="2800" b="1" spc="34"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tierra;</a:t>
            </a:r>
            <a:r>
              <a:rPr sz="2800" b="1" spc="34" dirty="0">
                <a:latin typeface="Arial" panose="020B0604020202020204" pitchFamily="34" charset="0"/>
                <a:cs typeface="Arial" panose="020B0604020202020204" pitchFamily="34" charset="0"/>
              </a:rPr>
              <a:t> </a:t>
            </a:r>
            <a:endParaRPr lang="es-ES" sz="2800" b="1" spc="34" dirty="0" smtClean="0">
              <a:latin typeface="Arial" panose="020B0604020202020204" pitchFamily="34" charset="0"/>
              <a:cs typeface="Arial" panose="020B0604020202020204" pitchFamily="34" charset="0"/>
            </a:endParaRPr>
          </a:p>
          <a:p>
            <a:pPr marL="1484316" marR="325776" lvl="1" indent="-457200" algn="just">
              <a:spcBef>
                <a:spcPts val="347"/>
              </a:spcBef>
              <a:buFont typeface="Wingdings" panose="05000000000000000000" pitchFamily="2" charset="2"/>
              <a:buChar char="Ø"/>
            </a:pPr>
            <a:r>
              <a:rPr sz="2800" b="1" dirty="0" err="1" smtClean="0">
                <a:latin typeface="Arial" panose="020B0604020202020204" pitchFamily="34" charset="0"/>
                <a:cs typeface="Arial" panose="020B0604020202020204" pitchFamily="34" charset="0"/>
              </a:rPr>
              <a:t>Medidas</a:t>
            </a:r>
            <a:r>
              <a:rPr sz="2800" b="1" spc="37" dirty="0" smtClean="0">
                <a:latin typeface="Arial" panose="020B0604020202020204" pitchFamily="34" charset="0"/>
                <a:cs typeface="Arial" panose="020B0604020202020204" pitchFamily="34" charset="0"/>
              </a:rPr>
              <a:t> </a:t>
            </a:r>
            <a:r>
              <a:rPr sz="2800" b="1" dirty="0" smtClean="0">
                <a:latin typeface="Arial" panose="020B0604020202020204" pitchFamily="34" charset="0"/>
                <a:cs typeface="Arial" panose="020B0604020202020204" pitchFamily="34" charset="0"/>
              </a:rPr>
              <a:t>que</a:t>
            </a:r>
            <a:r>
              <a:rPr sz="2800" b="1" spc="37" dirty="0" smtClean="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incluyen,P,</a:t>
            </a:r>
            <a:r>
              <a:rPr sz="2800" b="1" spc="34"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Q,</a:t>
            </a:r>
            <a:r>
              <a:rPr sz="2800" b="1" spc="34"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cos</a:t>
            </a:r>
            <a:r>
              <a:rPr sz="2800" b="1" spc="37"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Φ,</a:t>
            </a:r>
            <a:r>
              <a:rPr sz="2800" b="1" spc="34"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I</a:t>
            </a:r>
            <a:r>
              <a:rPr sz="2800" b="1" spc="34"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y</a:t>
            </a:r>
            <a:r>
              <a:rPr sz="2800" b="1" spc="37" dirty="0">
                <a:latin typeface="Arial" panose="020B0604020202020204" pitchFamily="34" charset="0"/>
                <a:cs typeface="Arial" panose="020B0604020202020204" pitchFamily="34" charset="0"/>
              </a:rPr>
              <a:t> </a:t>
            </a:r>
            <a:r>
              <a:rPr sz="2800" b="1" spc="-16" dirty="0">
                <a:latin typeface="Arial" panose="020B0604020202020204" pitchFamily="34" charset="0"/>
                <a:cs typeface="Arial" panose="020B0604020202020204" pitchFamily="34" charset="0"/>
              </a:rPr>
              <a:t>V,</a:t>
            </a:r>
            <a:r>
              <a:rPr sz="2800" b="1" spc="125"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y</a:t>
            </a:r>
            <a:r>
              <a:rPr sz="2800" b="1" spc="1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F</a:t>
            </a:r>
            <a:r>
              <a:rPr sz="2800" b="1" dirty="0" smtClean="0">
                <a:latin typeface="Arial" panose="020B0604020202020204" pitchFamily="34" charset="0"/>
                <a:cs typeface="Arial" panose="020B0604020202020204" pitchFamily="34" charset="0"/>
              </a:rPr>
              <a:t>;</a:t>
            </a:r>
            <a:endParaRPr lang="es-ES" sz="2800" b="1" dirty="0" smtClean="0">
              <a:latin typeface="Arial" panose="020B0604020202020204" pitchFamily="34" charset="0"/>
              <a:cs typeface="Arial" panose="020B0604020202020204" pitchFamily="34" charset="0"/>
            </a:endParaRPr>
          </a:p>
          <a:p>
            <a:pPr marL="1484316" marR="325776" lvl="1" indent="-457200" algn="just">
              <a:spcBef>
                <a:spcPts val="347"/>
              </a:spcBef>
              <a:buFont typeface="Wingdings" panose="05000000000000000000" pitchFamily="2" charset="2"/>
              <a:buChar char="Ø"/>
            </a:pPr>
            <a:r>
              <a:rPr sz="2800" b="1" dirty="0" err="1" smtClean="0">
                <a:latin typeface="Arial" panose="020B0604020202020204" pitchFamily="34" charset="0"/>
                <a:cs typeface="Arial" panose="020B0604020202020204" pitchFamily="34" charset="0"/>
              </a:rPr>
              <a:t>Grabación</a:t>
            </a:r>
            <a:r>
              <a:rPr sz="2800" b="1" spc="10" dirty="0" smtClean="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a:t>
            </a:r>
            <a:r>
              <a:rPr sz="2800" b="1" spc="10" dirty="0">
                <a:latin typeface="Arial" panose="020B0604020202020204" pitchFamily="34" charset="0"/>
                <a:cs typeface="Arial" panose="020B0604020202020204" pitchFamily="34" charset="0"/>
              </a:rPr>
              <a:t> </a:t>
            </a:r>
            <a:r>
              <a:rPr sz="2800" b="1" spc="-6" dirty="0">
                <a:latin typeface="Arial" panose="020B0604020202020204" pitchFamily="34" charset="0"/>
                <a:cs typeface="Arial" panose="020B0604020202020204" pitchFamily="34" charset="0"/>
              </a:rPr>
              <a:t>eventos;</a:t>
            </a:r>
            <a:endParaRPr sz="2800" b="1" dirty="0">
              <a:latin typeface="Arial" panose="020B0604020202020204" pitchFamily="34" charset="0"/>
              <a:cs typeface="Arial" panose="020B0604020202020204" pitchFamily="34" charset="0"/>
            </a:endParaRPr>
          </a:p>
          <a:p>
            <a:pPr marL="1484316" marR="168245" lvl="1" indent="-457200" algn="just">
              <a:spcBef>
                <a:spcPts val="12"/>
              </a:spcBef>
              <a:buFont typeface="Wingdings" panose="05000000000000000000" pitchFamily="2" charset="2"/>
              <a:buChar char="Ø"/>
            </a:pPr>
            <a:r>
              <a:rPr sz="2800" b="1" dirty="0">
                <a:latin typeface="Arial" panose="020B0604020202020204" pitchFamily="34" charset="0"/>
                <a:cs typeface="Arial" panose="020B0604020202020204" pitchFamily="34" charset="0"/>
              </a:rPr>
              <a:t>Enclavamiento</a:t>
            </a:r>
            <a:r>
              <a:rPr sz="2800" b="1" spc="56"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a:t>
            </a:r>
            <a:r>
              <a:rPr sz="2800" b="1" spc="56"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circuitos</a:t>
            </a:r>
            <a:r>
              <a:rPr sz="2800" b="1" spc="6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que</a:t>
            </a:r>
            <a:r>
              <a:rPr sz="2800" b="1" spc="56"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en</a:t>
            </a:r>
            <a:r>
              <a:rPr sz="2800" b="1" spc="6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la</a:t>
            </a:r>
            <a:r>
              <a:rPr sz="2800" b="1" spc="56"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práctica</a:t>
            </a:r>
            <a:r>
              <a:rPr sz="2800" b="1" spc="6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se</a:t>
            </a:r>
            <a:r>
              <a:rPr sz="2800" b="1" spc="56"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realiza</a:t>
            </a:r>
            <a:r>
              <a:rPr sz="2800" b="1" spc="6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mediante</a:t>
            </a:r>
            <a:r>
              <a:rPr sz="2800" b="1" spc="56"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cables</a:t>
            </a:r>
            <a:r>
              <a:rPr sz="2800" b="1" spc="56"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duros</a:t>
            </a:r>
            <a:r>
              <a:rPr sz="2800" b="1" spc="60" dirty="0">
                <a:latin typeface="Arial" panose="020B0604020202020204" pitchFamily="34" charset="0"/>
                <a:cs typeface="Arial" panose="020B0604020202020204" pitchFamily="34" charset="0"/>
              </a:rPr>
              <a:t> </a:t>
            </a:r>
            <a:r>
              <a:rPr sz="2800" b="1" spc="-31" dirty="0">
                <a:latin typeface="Arial" panose="020B0604020202020204" pitchFamily="34" charset="0"/>
                <a:cs typeface="Arial" panose="020B0604020202020204" pitchFamily="34" charset="0"/>
              </a:rPr>
              <a:t>y</a:t>
            </a:r>
            <a:r>
              <a:rPr sz="2800" b="1" dirty="0">
                <a:latin typeface="Arial" panose="020B0604020202020204" pitchFamily="34" charset="0"/>
                <a:cs typeface="Arial" panose="020B0604020202020204" pitchFamily="34" charset="0"/>
              </a:rPr>
              <a:t> enclavamiento</a:t>
            </a:r>
            <a:r>
              <a:rPr sz="2800" b="1" spc="9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a:t>
            </a:r>
            <a:r>
              <a:rPr sz="2800" b="1" spc="9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software</a:t>
            </a:r>
            <a:r>
              <a:rPr sz="2800" b="1" spc="9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en</a:t>
            </a:r>
            <a:r>
              <a:rPr sz="2800" b="1" spc="9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paralelo</a:t>
            </a:r>
            <a:r>
              <a:rPr sz="2800" b="1" spc="9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dentro</a:t>
            </a:r>
            <a:r>
              <a:rPr sz="2800" b="1" spc="90"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del</a:t>
            </a:r>
            <a:r>
              <a:rPr sz="2800" b="1" spc="90" dirty="0">
                <a:latin typeface="Arial" panose="020B0604020202020204" pitchFamily="34" charset="0"/>
                <a:cs typeface="Arial" panose="020B0604020202020204" pitchFamily="34" charset="0"/>
              </a:rPr>
              <a:t> </a:t>
            </a:r>
            <a:r>
              <a:rPr sz="2800" b="1" spc="-12" dirty="0">
                <a:latin typeface="Arial" panose="020B0604020202020204" pitchFamily="34" charset="0"/>
                <a:cs typeface="Arial" panose="020B0604020202020204" pitchFamily="34" charset="0"/>
              </a:rPr>
              <a:t>IED;</a:t>
            </a:r>
            <a:endParaRPr sz="2800" b="1" dirty="0">
              <a:latin typeface="Arial" panose="020B0604020202020204" pitchFamily="34" charset="0"/>
              <a:cs typeface="Arial" panose="020B0604020202020204" pitchFamily="34" charset="0"/>
            </a:endParaRPr>
          </a:p>
          <a:p>
            <a:pPr marL="1484316" marR="38886" lvl="1" indent="-457200" algn="just">
              <a:spcBef>
                <a:spcPts val="56"/>
              </a:spcBef>
              <a:buFont typeface="Wingdings" panose="05000000000000000000" pitchFamily="2" charset="2"/>
              <a:buChar char="Ø"/>
            </a:pPr>
            <a:r>
              <a:rPr sz="2800" b="1" dirty="0">
                <a:latin typeface="Arial" panose="020B0604020202020204" pitchFamily="34" charset="0"/>
                <a:cs typeface="Arial" panose="020B0604020202020204" pitchFamily="34" charset="0"/>
              </a:rPr>
              <a:t>Supervisión</a:t>
            </a:r>
            <a:r>
              <a:rPr sz="2800" b="1" spc="53"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del</a:t>
            </a:r>
            <a:r>
              <a:rPr sz="2800" b="1" spc="53"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circuito</a:t>
            </a:r>
            <a:r>
              <a:rPr sz="2800" b="1" spc="53"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a:t>
            </a:r>
            <a:r>
              <a:rPr sz="2800" b="1" spc="56"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disparo,</a:t>
            </a:r>
            <a:r>
              <a:rPr sz="2800" b="1" spc="53"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pero</a:t>
            </a:r>
            <a:r>
              <a:rPr sz="2800" b="1" spc="53"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algunas</a:t>
            </a:r>
            <a:r>
              <a:rPr sz="2800" b="1" spc="56"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empresas</a:t>
            </a:r>
            <a:r>
              <a:rPr sz="2800" b="1" spc="53"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a:t>
            </a:r>
            <a:r>
              <a:rPr sz="2800" b="1" spc="53"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servicios</a:t>
            </a:r>
            <a:r>
              <a:rPr sz="2800" b="1" spc="56"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públicos</a:t>
            </a:r>
            <a:r>
              <a:rPr sz="2800" b="1" spc="53"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utilizan</a:t>
            </a:r>
            <a:r>
              <a:rPr sz="2800" b="1" spc="53"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un</a:t>
            </a:r>
            <a:r>
              <a:rPr sz="2800" b="1" spc="56"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relé</a:t>
            </a:r>
            <a:r>
              <a:rPr sz="2800" b="1" spc="53" dirty="0">
                <a:latin typeface="Arial" panose="020B0604020202020204" pitchFamily="34" charset="0"/>
                <a:cs typeface="Arial" panose="020B0604020202020204" pitchFamily="34" charset="0"/>
              </a:rPr>
              <a:t> </a:t>
            </a:r>
            <a:r>
              <a:rPr sz="2800" b="1" spc="-6" dirty="0">
                <a:latin typeface="Arial" panose="020B0604020202020204" pitchFamily="34" charset="0"/>
                <a:cs typeface="Arial" panose="020B0604020202020204" pitchFamily="34" charset="0"/>
              </a:rPr>
              <a:t>separado</a:t>
            </a:r>
            <a:r>
              <a:rPr sz="2800" b="1" spc="125"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para</a:t>
            </a:r>
            <a:r>
              <a:rPr sz="2800" b="1" spc="69"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esta</a:t>
            </a:r>
            <a:r>
              <a:rPr sz="2800" b="1" spc="71"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función:</a:t>
            </a:r>
            <a:r>
              <a:rPr sz="2800" b="1" spc="71"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uno</a:t>
            </a:r>
            <a:r>
              <a:rPr sz="2800" b="1" spc="71"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electromecánico</a:t>
            </a:r>
            <a:r>
              <a:rPr sz="2800" b="1" spc="71" dirty="0">
                <a:latin typeface="Arial" panose="020B0604020202020204" pitchFamily="34" charset="0"/>
                <a:cs typeface="Arial" panose="020B0604020202020204" pitchFamily="34" charset="0"/>
              </a:rPr>
              <a:t> </a:t>
            </a:r>
            <a:r>
              <a:rPr sz="2800" b="1" spc="-6" dirty="0">
                <a:latin typeface="Arial" panose="020B0604020202020204" pitchFamily="34" charset="0"/>
                <a:cs typeface="Arial" panose="020B0604020202020204" pitchFamily="34" charset="0"/>
              </a:rPr>
              <a:t>antiguo;</a:t>
            </a:r>
            <a:endParaRPr sz="2800" b="1" dirty="0">
              <a:latin typeface="Arial" panose="020B0604020202020204" pitchFamily="34" charset="0"/>
              <a:cs typeface="Arial" panose="020B0604020202020204" pitchFamily="34" charset="0"/>
            </a:endParaRPr>
          </a:p>
          <a:p>
            <a:pPr marL="1484316" marR="952727" lvl="1" indent="-457200" algn="just">
              <a:buFont typeface="Wingdings" panose="05000000000000000000" pitchFamily="2" charset="2"/>
              <a:buChar char="Ø"/>
            </a:pPr>
            <a:r>
              <a:rPr lang="es-ES" sz="2800" b="1" dirty="0" smtClean="0">
                <a:latin typeface="Arial" panose="020B0604020202020204" pitchFamily="34" charset="0"/>
                <a:cs typeface="Arial" panose="020B0604020202020204" pitchFamily="34" charset="0"/>
              </a:rPr>
              <a:t>M</a:t>
            </a:r>
            <a:r>
              <a:rPr sz="2800" b="1" dirty="0" err="1" smtClean="0">
                <a:latin typeface="Arial" panose="020B0604020202020204" pitchFamily="34" charset="0"/>
                <a:cs typeface="Arial" panose="020B0604020202020204" pitchFamily="34" charset="0"/>
              </a:rPr>
              <a:t>onitoreo</a:t>
            </a:r>
            <a:r>
              <a:rPr sz="2800" b="1" spc="50" dirty="0" smtClean="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a:t>
            </a:r>
            <a:r>
              <a:rPr sz="2800" b="1" spc="47"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gas</a:t>
            </a:r>
            <a:r>
              <a:rPr sz="2800" b="1" spc="50" dirty="0">
                <a:latin typeface="Arial" panose="020B0604020202020204" pitchFamily="34" charset="0"/>
                <a:cs typeface="Arial" panose="020B0604020202020204" pitchFamily="34" charset="0"/>
              </a:rPr>
              <a:t> </a:t>
            </a:r>
            <a:r>
              <a:rPr lang="es-ES" sz="2800" b="1" spc="-37" dirty="0" smtClean="0">
                <a:latin typeface="Arial" panose="020B0604020202020204" pitchFamily="34" charset="0"/>
                <a:cs typeface="Arial" panose="020B0604020202020204" pitchFamily="34" charset="0"/>
              </a:rPr>
              <a:t>SF6 </a:t>
            </a:r>
            <a:r>
              <a:rPr sz="2800" b="1" dirty="0" err="1" smtClean="0">
                <a:latin typeface="Arial" panose="020B0604020202020204" pitchFamily="34" charset="0"/>
                <a:cs typeface="Arial" panose="020B0604020202020204" pitchFamily="34" charset="0"/>
              </a:rPr>
              <a:t>en</a:t>
            </a:r>
            <a:r>
              <a:rPr sz="2800" b="1" spc="50" dirty="0" smtClean="0">
                <a:latin typeface="Arial" panose="020B0604020202020204" pitchFamily="34" charset="0"/>
                <a:cs typeface="Arial" panose="020B0604020202020204" pitchFamily="34" charset="0"/>
              </a:rPr>
              <a:t> </a:t>
            </a:r>
            <a:r>
              <a:rPr sz="2800" b="1" dirty="0" err="1" smtClean="0">
                <a:latin typeface="Arial" panose="020B0604020202020204" pitchFamily="34" charset="0"/>
                <a:cs typeface="Arial" panose="020B0604020202020204" pitchFamily="34" charset="0"/>
              </a:rPr>
              <a:t>sistema</a:t>
            </a:r>
            <a:r>
              <a:rPr lang="es-ES" sz="2800" b="1" dirty="0" smtClean="0">
                <a:latin typeface="Arial" panose="020B0604020202020204" pitchFamily="34" charset="0"/>
                <a:cs typeface="Arial" panose="020B0604020202020204" pitchFamily="34" charset="0"/>
              </a:rPr>
              <a:t>s</a:t>
            </a:r>
            <a:r>
              <a:rPr sz="2800" b="1" spc="50" dirty="0" smtClean="0">
                <a:latin typeface="Arial" panose="020B0604020202020204" pitchFamily="34" charset="0"/>
                <a:cs typeface="Arial" panose="020B0604020202020204" pitchFamily="34" charset="0"/>
              </a:rPr>
              <a:t> </a:t>
            </a:r>
            <a:r>
              <a:rPr sz="2800" b="1" spc="-22" dirty="0">
                <a:latin typeface="Arial" panose="020B0604020202020204" pitchFamily="34" charset="0"/>
                <a:cs typeface="Arial" panose="020B0604020202020204" pitchFamily="34" charset="0"/>
              </a:rPr>
              <a:t>GIS</a:t>
            </a:r>
            <a:r>
              <a:rPr sz="2800" b="1" spc="47" dirty="0">
                <a:latin typeface="Arial" panose="020B0604020202020204" pitchFamily="34" charset="0"/>
                <a:cs typeface="Arial" panose="020B0604020202020204" pitchFamily="34" charset="0"/>
              </a:rPr>
              <a:t> </a:t>
            </a:r>
            <a:r>
              <a:rPr sz="2800" b="1" dirty="0">
                <a:latin typeface="Arial" panose="020B0604020202020204" pitchFamily="34" charset="0"/>
                <a:cs typeface="Arial" panose="020B0604020202020204" pitchFamily="34" charset="0"/>
              </a:rPr>
              <a:t>de</a:t>
            </a:r>
            <a:r>
              <a:rPr sz="2800" b="1" spc="50" dirty="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alta tensión</a:t>
            </a:r>
            <a:r>
              <a:rPr sz="2800" b="1" spc="-6" dirty="0" smtClean="0">
                <a:latin typeface="Arial" panose="020B0604020202020204" pitchFamily="34" charset="0"/>
                <a:cs typeface="Arial" panose="020B0604020202020204" pitchFamily="34" charset="0"/>
              </a:rPr>
              <a:t>;</a:t>
            </a:r>
            <a:r>
              <a:rPr sz="2800" b="1" dirty="0" smtClean="0">
                <a:latin typeface="Arial" panose="020B0604020202020204" pitchFamily="34" charset="0"/>
                <a:cs typeface="Arial" panose="020B0604020202020204" pitchFamily="34" charset="0"/>
              </a:rPr>
              <a:t> </a:t>
            </a:r>
            <a:endParaRPr lang="es-ES" sz="2800" b="1" dirty="0" smtClean="0">
              <a:latin typeface="Arial" panose="020B0604020202020204" pitchFamily="34" charset="0"/>
              <a:cs typeface="Arial" panose="020B0604020202020204" pitchFamily="34" charset="0"/>
            </a:endParaRPr>
          </a:p>
          <a:p>
            <a:pPr marL="1484316" marR="952727" lvl="1" indent="-457200" algn="just">
              <a:buFont typeface="Wingdings" panose="05000000000000000000" pitchFamily="2" charset="2"/>
              <a:buChar char="Ø"/>
            </a:pPr>
            <a:r>
              <a:rPr sz="2800" b="1" dirty="0" err="1" smtClean="0">
                <a:latin typeface="Arial" panose="020B0604020202020204" pitchFamily="34" charset="0"/>
                <a:cs typeface="Arial" panose="020B0604020202020204" pitchFamily="34" charset="0"/>
              </a:rPr>
              <a:t>Grabación</a:t>
            </a:r>
            <a:r>
              <a:rPr sz="2800" b="1" spc="37" dirty="0" smtClean="0">
                <a:latin typeface="Arial" panose="020B0604020202020204" pitchFamily="34" charset="0"/>
                <a:cs typeface="Arial" panose="020B0604020202020204" pitchFamily="34" charset="0"/>
              </a:rPr>
              <a:t> </a:t>
            </a:r>
            <a:r>
              <a:rPr lang="es-ES" sz="2800" b="1" spc="37" dirty="0" smtClean="0">
                <a:latin typeface="Arial" panose="020B0604020202020204" pitchFamily="34" charset="0"/>
                <a:cs typeface="Arial" panose="020B0604020202020204" pitchFamily="34" charset="0"/>
              </a:rPr>
              <a:t>de </a:t>
            </a:r>
            <a:r>
              <a:rPr lang="es-ES" sz="2800" b="1" spc="-6" dirty="0" smtClean="0">
                <a:latin typeface="Arial" panose="020B0604020202020204" pitchFamily="34" charset="0"/>
                <a:cs typeface="Arial" panose="020B0604020202020204" pitchFamily="34" charset="0"/>
              </a:rPr>
              <a:t>secuencias </a:t>
            </a:r>
            <a:r>
              <a:rPr sz="2800" b="1" dirty="0" smtClean="0">
                <a:latin typeface="Arial" panose="020B0604020202020204" pitchFamily="34" charset="0"/>
                <a:cs typeface="Arial" panose="020B0604020202020204" pitchFamily="34" charset="0"/>
              </a:rPr>
              <a:t>de</a:t>
            </a:r>
            <a:r>
              <a:rPr sz="2800" b="1" spc="41" dirty="0" smtClean="0">
                <a:latin typeface="Arial" panose="020B0604020202020204" pitchFamily="34" charset="0"/>
                <a:cs typeface="Arial" panose="020B0604020202020204" pitchFamily="34" charset="0"/>
              </a:rPr>
              <a:t> </a:t>
            </a:r>
            <a:r>
              <a:rPr sz="2800" b="1" dirty="0" err="1" smtClean="0">
                <a:latin typeface="Arial" panose="020B0604020202020204" pitchFamily="34" charset="0"/>
                <a:cs typeface="Arial" panose="020B0604020202020204" pitchFamily="34" charset="0"/>
              </a:rPr>
              <a:t>eventos</a:t>
            </a:r>
            <a:endParaRPr lang="es-ES" sz="2800" b="1" dirty="0" smtClean="0">
              <a:latin typeface="Arial" panose="020B0604020202020204" pitchFamily="34" charset="0"/>
              <a:cs typeface="Arial" panose="020B0604020202020204" pitchFamily="34" charset="0"/>
            </a:endParaRPr>
          </a:p>
          <a:p>
            <a:pPr marL="1484316" marR="952727" lvl="1" indent="-457200" algn="just">
              <a:buFont typeface="Wingdings" panose="05000000000000000000" pitchFamily="2" charset="2"/>
              <a:buChar char="Ø"/>
            </a:pPr>
            <a:endParaRPr lang="es-ES" sz="2800" dirty="0">
              <a:latin typeface="Arial" panose="020B0604020202020204" pitchFamily="34" charset="0"/>
              <a:cs typeface="Arial" panose="020B0604020202020204" pitchFamily="34" charset="0"/>
            </a:endParaRPr>
          </a:p>
          <a:p>
            <a:pPr marL="0" marR="952727" lvl="1" algn="just"/>
            <a:endParaRP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3046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81264" y="615759"/>
            <a:ext cx="22908126" cy="5262979"/>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18.4.3.3 Sistema de control de la subestación</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En la década de 1980, se introdujo un sistema de automatización de subestaciones en el sector de transmisión y distribución en subestaciones, facilitando la ingeniería y reduciendo el costo. La necesidad de un sistema de comunicación que pueda conectar los diferentes tipos de relés de diferentes fabricantes llevó a integrar los IED en la arquitectura de la red de área local (LAN) utilizando un protocolo llamado IEC 61850, que es el estándar más comúnmente utilizado en la actualidad.</a:t>
            </a:r>
          </a:p>
          <a:p>
            <a:pPr algn="just"/>
            <a:r>
              <a:rPr lang="es-ES" sz="2800" dirty="0" smtClean="0">
                <a:latin typeface="Arial" panose="020B0604020202020204" pitchFamily="34" charset="0"/>
                <a:cs typeface="Arial" panose="020B0604020202020204" pitchFamily="34" charset="0"/>
              </a:rPr>
              <a:t>La arquitectura de automatización de la subestación se divide en los siguientes niveles (como se muestra en la Figura 18.4.11):</a:t>
            </a:r>
          </a:p>
          <a:p>
            <a:pPr algn="just"/>
            <a:endParaRPr lang="es-ES" sz="2800" b="1" dirty="0" smtClean="0">
              <a:latin typeface="Arial" panose="020B0604020202020204" pitchFamily="34" charset="0"/>
              <a:cs typeface="Arial" panose="020B0604020202020204" pitchFamily="34" charset="0"/>
            </a:endParaRPr>
          </a:p>
          <a:p>
            <a:pPr marL="457200"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Nivel de la estación maestra;</a:t>
            </a:r>
          </a:p>
          <a:p>
            <a:pPr marL="457200"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Nivel de la estación;</a:t>
            </a:r>
          </a:p>
          <a:p>
            <a:pPr marL="457200"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Nivel de la bahía;</a:t>
            </a:r>
          </a:p>
          <a:p>
            <a:pPr marL="457200"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Nivel de proceso.</a:t>
            </a:r>
            <a:endParaRPr lang="es-ES" sz="2800" b="1" dirty="0">
              <a:latin typeface="Arial" panose="020B0604020202020204" pitchFamily="34" charset="0"/>
              <a:cs typeface="Arial" panose="020B0604020202020204" pitchFamily="34" charset="0"/>
            </a:endParaRPr>
          </a:p>
        </p:txBody>
      </p:sp>
      <p:pic>
        <p:nvPicPr>
          <p:cNvPr id="5" name="object 2"/>
          <p:cNvPicPr/>
          <p:nvPr/>
        </p:nvPicPr>
        <p:blipFill>
          <a:blip r:embed="rId2" cstate="print"/>
          <a:stretch>
            <a:fillRect/>
          </a:stretch>
        </p:blipFill>
        <p:spPr>
          <a:xfrm>
            <a:off x="5919537" y="3943273"/>
            <a:ext cx="14413830" cy="8470230"/>
          </a:xfrm>
          <a:prstGeom prst="rect">
            <a:avLst/>
          </a:prstGeom>
        </p:spPr>
      </p:pic>
      <p:sp>
        <p:nvSpPr>
          <p:cNvPr id="6" name="Rectángulo 5"/>
          <p:cNvSpPr/>
          <p:nvPr/>
        </p:nvSpPr>
        <p:spPr>
          <a:xfrm>
            <a:off x="8448353" y="12822577"/>
            <a:ext cx="9043373" cy="523220"/>
          </a:xfrm>
          <a:prstGeom prst="rect">
            <a:avLst/>
          </a:prstGeom>
        </p:spPr>
        <p:txBody>
          <a:bodyPr wrap="none">
            <a:spAutoFit/>
          </a:bodyPr>
          <a:lstStyle/>
          <a:p>
            <a:pPr algn="just"/>
            <a:r>
              <a:rPr lang="es-ES" sz="2800" b="1" dirty="0" smtClean="0">
                <a:latin typeface="Arial" panose="020B0604020202020204" pitchFamily="34" charset="0"/>
                <a:cs typeface="Arial" panose="020B0604020202020204" pitchFamily="34" charset="0"/>
              </a:rPr>
              <a:t>FIGURA 18.4.11 Niveles de control de subestación.</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378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01575" y="276864"/>
            <a:ext cx="23040477" cy="8589852"/>
          </a:xfrm>
          <a:prstGeom prst="rect">
            <a:avLst/>
          </a:prstGeom>
        </p:spPr>
        <p:txBody>
          <a:bodyPr vert="horz" wrap="square" lIns="0" tIns="7938" rIns="0" bIns="0" rtlCol="0">
            <a:spAutoFit/>
          </a:bodyPr>
          <a:lstStyle/>
          <a:p>
            <a:pPr marL="7936" algn="just">
              <a:spcBef>
                <a:spcPts val="62"/>
              </a:spcBef>
            </a:pPr>
            <a:r>
              <a:rPr lang="es-ES" sz="6000" b="1" spc="-12" dirty="0" smtClean="0">
                <a:latin typeface="Arial" panose="020B0604020202020204" pitchFamily="34" charset="0"/>
                <a:cs typeface="Arial" panose="020B0604020202020204" pitchFamily="34" charset="0"/>
              </a:rPr>
              <a:t>18.5 </a:t>
            </a:r>
            <a:r>
              <a:rPr lang="es-ES" sz="6000" b="1" spc="-6" dirty="0" smtClean="0">
                <a:latin typeface="Arial" panose="020B0604020202020204" pitchFamily="34" charset="0"/>
                <a:cs typeface="Arial" panose="020B0604020202020204" pitchFamily="34" charset="0"/>
              </a:rPr>
              <a:t>Relés</a:t>
            </a:r>
            <a:r>
              <a:rPr lang="es-ES" sz="6000" b="1" spc="-10" dirty="0" smtClean="0">
                <a:latin typeface="Arial" panose="020B0604020202020204" pitchFamily="34" charset="0"/>
                <a:cs typeface="Arial" panose="020B0604020202020204" pitchFamily="34" charset="0"/>
              </a:rPr>
              <a:t> </a:t>
            </a:r>
            <a:r>
              <a:rPr lang="es-ES" sz="6000" b="1" dirty="0" smtClean="0">
                <a:latin typeface="Arial" panose="020B0604020202020204" pitchFamily="34" charset="0"/>
                <a:cs typeface="Arial" panose="020B0604020202020204" pitchFamily="34" charset="0"/>
              </a:rPr>
              <a:t>de</a:t>
            </a:r>
            <a:r>
              <a:rPr lang="es-ES" sz="6000" b="1" spc="-10" dirty="0" smtClean="0">
                <a:latin typeface="Arial" panose="020B0604020202020204" pitchFamily="34" charset="0"/>
                <a:cs typeface="Arial" panose="020B0604020202020204" pitchFamily="34" charset="0"/>
              </a:rPr>
              <a:t> </a:t>
            </a:r>
            <a:r>
              <a:rPr lang="es-ES" sz="6000" b="1" spc="-6" dirty="0" err="1" smtClean="0">
                <a:latin typeface="Arial" panose="020B0604020202020204" pitchFamily="34" charset="0"/>
                <a:cs typeface="Arial" panose="020B0604020202020204" pitchFamily="34" charset="0"/>
              </a:rPr>
              <a:t>sobrecorriente</a:t>
            </a:r>
            <a:endParaRPr lang="es-ES" sz="6000" b="1" dirty="0" smtClean="0">
              <a:latin typeface="Arial" panose="020B0604020202020204" pitchFamily="34" charset="0"/>
              <a:cs typeface="Arial" panose="020B0604020202020204" pitchFamily="34" charset="0"/>
            </a:endParaRPr>
          </a:p>
          <a:p>
            <a:pPr marL="7936" algn="just">
              <a:spcBef>
                <a:spcPts val="737"/>
              </a:spcBef>
            </a:pPr>
            <a:r>
              <a:rPr lang="es-ES" sz="2800" b="1" dirty="0" smtClean="0">
                <a:latin typeface="Arial" panose="020B0604020202020204" pitchFamily="34" charset="0"/>
                <a:cs typeface="Arial" panose="020B0604020202020204" pitchFamily="34" charset="0"/>
              </a:rPr>
              <a:t>18.5.1</a:t>
            </a:r>
            <a:r>
              <a:rPr lang="es-ES" sz="2800" b="1" spc="3" dirty="0" smtClean="0">
                <a:latin typeface="Arial" panose="020B0604020202020204" pitchFamily="34" charset="0"/>
                <a:cs typeface="Arial" panose="020B0604020202020204" pitchFamily="34" charset="0"/>
              </a:rPr>
              <a:t> </a:t>
            </a:r>
            <a:r>
              <a:rPr lang="es-ES" sz="2800" b="1" spc="-6" dirty="0" smtClean="0">
                <a:latin typeface="Arial" panose="020B0604020202020204" pitchFamily="34" charset="0"/>
                <a:cs typeface="Arial" panose="020B0604020202020204" pitchFamily="34" charset="0"/>
              </a:rPr>
              <a:t>INTRODUCCIÓN</a:t>
            </a:r>
            <a:endParaRPr lang="es-ES" sz="2800" b="1" dirty="0" smtClean="0">
              <a:latin typeface="Arial" panose="020B0604020202020204" pitchFamily="34" charset="0"/>
              <a:cs typeface="Arial" panose="020B0604020202020204" pitchFamily="34" charset="0"/>
            </a:endParaRPr>
          </a:p>
          <a:p>
            <a:pPr marL="7936" marR="18252" algn="just">
              <a:spcBef>
                <a:spcPts val="334"/>
              </a:spcBef>
            </a:pPr>
            <a:endParaRPr lang="es-ES" sz="2800" dirty="0" smtClean="0">
              <a:latin typeface="Arial" panose="020B0604020202020204" pitchFamily="34" charset="0"/>
              <a:cs typeface="Arial" panose="020B0604020202020204" pitchFamily="34" charset="0"/>
            </a:endParaRPr>
          </a:p>
          <a:p>
            <a:pPr marL="7936" marR="18252" algn="just">
              <a:spcBef>
                <a:spcPts val="334"/>
              </a:spcBef>
            </a:pPr>
            <a:r>
              <a:rPr lang="es-ES" sz="2800" dirty="0" smtClean="0">
                <a:latin typeface="Arial" panose="020B0604020202020204" pitchFamily="34" charset="0"/>
                <a:cs typeface="Arial" panose="020B0604020202020204" pitchFamily="34" charset="0"/>
              </a:rPr>
              <a:t>Los</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relés</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66" dirty="0" smtClean="0">
                <a:latin typeface="Arial" panose="020B0604020202020204" pitchFamily="34" charset="0"/>
                <a:cs typeface="Arial" panose="020B0604020202020204" pitchFamily="34" charset="0"/>
              </a:rPr>
              <a:t> </a:t>
            </a:r>
            <a:r>
              <a:rPr lang="es-ES" sz="2800" dirty="0" err="1" smtClean="0">
                <a:latin typeface="Arial" panose="020B0604020202020204" pitchFamily="34" charset="0"/>
                <a:cs typeface="Arial" panose="020B0604020202020204" pitchFamily="34" charset="0"/>
              </a:rPr>
              <a:t>sobrecorriente</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pueden</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ajustar</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como</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característica</a:t>
            </a:r>
            <a:r>
              <a:rPr lang="es-ES" sz="2800" spc="62"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DT</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o</a:t>
            </a:r>
            <a:r>
              <a:rPr lang="es-ES" sz="2800" spc="66"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característica</a:t>
            </a:r>
            <a:r>
              <a:rPr lang="es-ES" sz="2800" dirty="0" smtClean="0">
                <a:latin typeface="Arial" panose="020B0604020202020204" pitchFamily="34" charset="0"/>
                <a:cs typeface="Arial" panose="020B0604020202020204" pitchFamily="34" charset="0"/>
              </a:rPr>
              <a:t> de</a:t>
            </a:r>
            <a:r>
              <a:rPr lang="es-ES" sz="2800" spc="7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tiempo</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mínimo</a:t>
            </a:r>
            <a:r>
              <a:rPr lang="es-ES" sz="2800" spc="7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definido</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inverso</a:t>
            </a:r>
            <a:r>
              <a:rPr lang="es-ES" sz="2800" spc="7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(IDMT),</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y</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a:t>
            </a:r>
            <a:r>
              <a:rPr lang="es-ES" sz="2800" spc="7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pueden</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aplicar</a:t>
            </a:r>
            <a:r>
              <a:rPr lang="es-ES" sz="2800" spc="7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para</a:t>
            </a:r>
            <a:r>
              <a:rPr lang="es-ES" sz="2800" spc="7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proteger</a:t>
            </a:r>
            <a:r>
              <a:rPr lang="es-ES" sz="2800" spc="75"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líneas</a:t>
            </a:r>
            <a:r>
              <a:rPr lang="es-ES" sz="2800" dirty="0" smtClean="0">
                <a:latin typeface="Arial" panose="020B0604020202020204" pitchFamily="34" charset="0"/>
                <a:cs typeface="Arial" panose="020B0604020202020204" pitchFamily="34" charset="0"/>
              </a:rPr>
              <a:t> aéreas</a:t>
            </a:r>
            <a:r>
              <a:rPr lang="es-ES" sz="2800" spc="6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y</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coordinarse</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con</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un</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tiempo</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6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coordinación</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óptimo</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0,4</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segundos</a:t>
            </a:r>
            <a:r>
              <a:rPr lang="es-ES" sz="2800" spc="7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como</a:t>
            </a:r>
            <a:r>
              <a:rPr lang="es-ES" sz="2800" spc="71" dirty="0" smtClean="0">
                <a:latin typeface="Arial" panose="020B0604020202020204" pitchFamily="34" charset="0"/>
                <a:cs typeface="Arial" panose="020B0604020202020204" pitchFamily="34" charset="0"/>
              </a:rPr>
              <a:t> </a:t>
            </a:r>
            <a:r>
              <a:rPr lang="es-ES" sz="2800" spc="-16" dirty="0" smtClean="0">
                <a:latin typeface="Arial" panose="020B0604020202020204" pitchFamily="34" charset="0"/>
                <a:cs typeface="Arial" panose="020B0604020202020204" pitchFamily="34" charset="0"/>
              </a:rPr>
              <a:t>se</a:t>
            </a:r>
            <a:r>
              <a:rPr lang="es-ES" sz="2800" dirty="0" smtClean="0">
                <a:latin typeface="Arial" panose="020B0604020202020204" pitchFamily="34" charset="0"/>
                <a:cs typeface="Arial" panose="020B0604020202020204" pitchFamily="34" charset="0"/>
              </a:rPr>
              <a:t> muestra</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69" dirty="0" smtClean="0">
                <a:latin typeface="Arial" panose="020B0604020202020204" pitchFamily="34" charset="0"/>
                <a:cs typeface="Arial" panose="020B0604020202020204" pitchFamily="34" charset="0"/>
              </a:rPr>
              <a:t> </a:t>
            </a:r>
            <a:r>
              <a:rPr lang="es-ES" sz="2800" dirty="0" smtClean="0">
                <a:solidFill>
                  <a:srgbClr val="007FAC"/>
                </a:solidFill>
                <a:latin typeface="Arial" panose="020B0604020202020204" pitchFamily="34" charset="0"/>
                <a:cs typeface="Arial" panose="020B0604020202020204" pitchFamily="34" charset="0"/>
              </a:rPr>
              <a:t>Higos.</a:t>
            </a:r>
            <a:r>
              <a:rPr lang="es-ES" sz="2800" spc="69" dirty="0" smtClean="0">
                <a:solidFill>
                  <a:srgbClr val="007FAC"/>
                </a:solidFill>
                <a:latin typeface="Arial" panose="020B0604020202020204" pitchFamily="34" charset="0"/>
                <a:cs typeface="Arial" panose="020B0604020202020204" pitchFamily="34" charset="0"/>
              </a:rPr>
              <a:t> </a:t>
            </a:r>
            <a:r>
              <a:rPr lang="es-ES" sz="2800" dirty="0" smtClean="0">
                <a:solidFill>
                  <a:srgbClr val="007FAC"/>
                </a:solidFill>
                <a:latin typeface="Arial" panose="020B0604020202020204" pitchFamily="34" charset="0"/>
                <a:cs typeface="Arial" panose="020B0604020202020204" pitchFamily="34" charset="0"/>
              </a:rPr>
              <a:t>18.5.1</a:t>
            </a:r>
            <a:r>
              <a:rPr lang="es-ES" sz="2800" spc="69" dirty="0" smtClean="0">
                <a:solidFill>
                  <a:srgbClr val="007FAC"/>
                </a:solidFill>
                <a:latin typeface="Arial" panose="020B0604020202020204" pitchFamily="34" charset="0"/>
                <a:cs typeface="Arial" panose="020B0604020202020204" pitchFamily="34" charset="0"/>
              </a:rPr>
              <a:t> </a:t>
            </a:r>
            <a:r>
              <a:rPr lang="es-ES" sz="2800" dirty="0" smtClean="0">
                <a:solidFill>
                  <a:srgbClr val="007FAC"/>
                </a:solidFill>
                <a:latin typeface="Arial" panose="020B0604020202020204" pitchFamily="34" charset="0"/>
                <a:cs typeface="Arial" panose="020B0604020202020204" pitchFamily="34" charset="0"/>
              </a:rPr>
              <a:t>y</a:t>
            </a:r>
            <a:r>
              <a:rPr lang="es-ES" sz="2800" spc="69" dirty="0" smtClean="0">
                <a:solidFill>
                  <a:srgbClr val="007FAC"/>
                </a:solidFill>
                <a:latin typeface="Arial" panose="020B0604020202020204" pitchFamily="34" charset="0"/>
                <a:cs typeface="Arial" panose="020B0604020202020204" pitchFamily="34" charset="0"/>
              </a:rPr>
              <a:t> </a:t>
            </a:r>
            <a:r>
              <a:rPr lang="es-ES" sz="2800" dirty="0" smtClean="0">
                <a:solidFill>
                  <a:srgbClr val="007FAC"/>
                </a:solidFill>
                <a:latin typeface="Arial" panose="020B0604020202020204" pitchFamily="34" charset="0"/>
                <a:cs typeface="Arial" panose="020B0604020202020204" pitchFamily="34" charset="0"/>
              </a:rPr>
              <a:t>18.5.2</a:t>
            </a:r>
            <a:r>
              <a:rPr lang="es-ES" sz="2800" dirty="0" smtClean="0">
                <a:latin typeface="Arial" panose="020B0604020202020204" pitchFamily="34" charset="0"/>
                <a:cs typeface="Arial" panose="020B0604020202020204" pitchFamily="34" charset="0"/>
              </a:rPr>
              <a:t>para</a:t>
            </a:r>
            <a:r>
              <a:rPr lang="es-ES" sz="2800" spc="6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lograr</a:t>
            </a:r>
            <a:r>
              <a:rPr lang="es-ES" sz="2800" spc="6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selectividad</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y</a:t>
            </a:r>
            <a:r>
              <a:rPr lang="es-ES" sz="2800" spc="6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coordinación</a:t>
            </a:r>
            <a:r>
              <a:rPr lang="es-ES" sz="2800" spc="69"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por</a:t>
            </a:r>
            <a:r>
              <a:rPr lang="es-ES" sz="2800" spc="69"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gradación</a:t>
            </a:r>
            <a:r>
              <a:rPr lang="es-ES" sz="2800" dirty="0" smtClean="0">
                <a:latin typeface="Arial" panose="020B0604020202020204" pitchFamily="34" charset="0"/>
                <a:cs typeface="Arial" panose="020B0604020202020204" pitchFamily="34" charset="0"/>
              </a:rPr>
              <a:t> temporal</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con</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las</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dos</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filosofías</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disponibles,</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a:t>
            </a:r>
            <a:r>
              <a:rPr lang="es-ES" sz="2800" spc="66"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saber:</a:t>
            </a:r>
            <a:endParaRPr lang="es-ES" sz="2800" dirty="0" smtClean="0">
              <a:latin typeface="Arial" panose="020B0604020202020204" pitchFamily="34" charset="0"/>
              <a:cs typeface="Arial" panose="020B0604020202020204" pitchFamily="34" charset="0"/>
            </a:endParaRPr>
          </a:p>
          <a:p>
            <a:pPr marL="1431154" lvl="1" indent="-514350" algn="just">
              <a:spcBef>
                <a:spcPts val="525"/>
              </a:spcBef>
              <a:buFont typeface="+mj-lt"/>
              <a:buAutoNum type="arabicPeriod"/>
              <a:tabLst>
                <a:tab pos="78567" algn="l"/>
              </a:tabLst>
            </a:pPr>
            <a:r>
              <a:rPr lang="es-ES" sz="2800" b="1" dirty="0" smtClean="0">
                <a:latin typeface="Arial" panose="020B0604020202020204" pitchFamily="34" charset="0"/>
                <a:cs typeface="Arial" panose="020B0604020202020204" pitchFamily="34" charset="0"/>
              </a:rPr>
              <a:t>Tiempo</a:t>
            </a:r>
            <a:r>
              <a:rPr lang="es-ES" sz="2800" b="1" spc="116"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definido;</a:t>
            </a:r>
            <a:r>
              <a:rPr lang="es-ES" sz="2800" b="1" spc="119" dirty="0" smtClean="0">
                <a:latin typeface="Arial" panose="020B0604020202020204" pitchFamily="34" charset="0"/>
                <a:cs typeface="Arial" panose="020B0604020202020204" pitchFamily="34" charset="0"/>
              </a:rPr>
              <a:t> </a:t>
            </a:r>
            <a:r>
              <a:rPr lang="es-ES" sz="2800" b="1" spc="-31" dirty="0" smtClean="0">
                <a:latin typeface="Arial" panose="020B0604020202020204" pitchFamily="34" charset="0"/>
                <a:cs typeface="Arial" panose="020B0604020202020204" pitchFamily="34" charset="0"/>
              </a:rPr>
              <a:t>o</a:t>
            </a:r>
            <a:endParaRPr lang="es-ES" sz="2800" b="1" dirty="0" smtClean="0">
              <a:latin typeface="Arial" panose="020B0604020202020204" pitchFamily="34" charset="0"/>
              <a:cs typeface="Arial" panose="020B0604020202020204" pitchFamily="34" charset="0"/>
            </a:endParaRPr>
          </a:p>
          <a:p>
            <a:pPr marL="1431154" lvl="1" indent="-514350" algn="just">
              <a:spcBef>
                <a:spcPts val="147"/>
              </a:spcBef>
              <a:buFont typeface="+mj-lt"/>
              <a:buAutoNum type="arabicPeriod"/>
              <a:tabLst>
                <a:tab pos="78567" algn="l"/>
              </a:tabLst>
            </a:pPr>
            <a:r>
              <a:rPr lang="es-ES" sz="2800" b="1" dirty="0" smtClean="0">
                <a:latin typeface="Arial" panose="020B0604020202020204" pitchFamily="34" charset="0"/>
                <a:cs typeface="Arial" panose="020B0604020202020204" pitchFamily="34" charset="0"/>
              </a:rPr>
              <a:t>Tiempo</a:t>
            </a:r>
            <a:r>
              <a:rPr lang="es-ES" sz="2800" b="1" spc="131"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mínimo</a:t>
            </a:r>
            <a:r>
              <a:rPr lang="es-ES" sz="2800" b="1" spc="131" dirty="0" smtClean="0">
                <a:latin typeface="Arial" panose="020B0604020202020204" pitchFamily="34" charset="0"/>
                <a:cs typeface="Arial" panose="020B0604020202020204" pitchFamily="34" charset="0"/>
              </a:rPr>
              <a:t> </a:t>
            </a:r>
            <a:r>
              <a:rPr lang="es-ES" sz="2800" b="1" dirty="0" smtClean="0">
                <a:latin typeface="Arial" panose="020B0604020202020204" pitchFamily="34" charset="0"/>
                <a:cs typeface="Arial" panose="020B0604020202020204" pitchFamily="34" charset="0"/>
              </a:rPr>
              <a:t>definido</a:t>
            </a:r>
            <a:r>
              <a:rPr lang="es-ES" sz="2800" b="1" spc="131" dirty="0" smtClean="0">
                <a:latin typeface="Arial" panose="020B0604020202020204" pitchFamily="34" charset="0"/>
                <a:cs typeface="Arial" panose="020B0604020202020204" pitchFamily="34" charset="0"/>
              </a:rPr>
              <a:t> </a:t>
            </a:r>
            <a:r>
              <a:rPr lang="es-ES" sz="2800" b="1" spc="-6" dirty="0" smtClean="0">
                <a:latin typeface="Arial" panose="020B0604020202020204" pitchFamily="34" charset="0"/>
                <a:cs typeface="Arial" panose="020B0604020202020204" pitchFamily="34" charset="0"/>
              </a:rPr>
              <a:t>inverso.</a:t>
            </a:r>
            <a:endParaRPr lang="es-ES" sz="2800" b="1" dirty="0" smtClean="0">
              <a:latin typeface="Arial" panose="020B0604020202020204" pitchFamily="34" charset="0"/>
              <a:cs typeface="Arial" panose="020B0604020202020204" pitchFamily="34" charset="0"/>
            </a:endParaRPr>
          </a:p>
          <a:p>
            <a:pPr marL="7936" marR="3174" indent="110311" algn="just">
              <a:spcBef>
                <a:spcPts val="362"/>
              </a:spcBef>
            </a:pPr>
            <a:r>
              <a:rPr lang="es-ES" sz="2800" dirty="0" smtClean="0">
                <a:latin typeface="Arial" panose="020B0604020202020204" pitchFamily="34" charset="0"/>
                <a:cs typeface="Arial" panose="020B0604020202020204" pitchFamily="34" charset="0"/>
              </a:rPr>
              <a:t>Para</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primera</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opción,</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los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clasifican</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utilizando</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un</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intervalo</a:t>
            </a:r>
            <a:r>
              <a:rPr lang="es-ES" sz="2800" spc="53"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DT</a:t>
            </a:r>
            <a:r>
              <a:rPr lang="es-ES" sz="2800" spc="53" dirty="0" smtClean="0">
                <a:latin typeface="Arial" panose="020B0604020202020204" pitchFamily="34" charset="0"/>
                <a:cs typeface="Arial" panose="020B0604020202020204" pitchFamily="34" charset="0"/>
              </a:rPr>
              <a:t> </a:t>
            </a:r>
            <a:r>
              <a:rPr lang="es-ES" sz="2800" spc="-16" dirty="0" smtClean="0">
                <a:latin typeface="Arial" panose="020B0604020202020204" pitchFamily="34" charset="0"/>
                <a:cs typeface="Arial" panose="020B0604020202020204" pitchFamily="34" charset="0"/>
              </a:rPr>
              <a:t>de</a:t>
            </a:r>
            <a:r>
              <a:rPr lang="es-ES" sz="2800" spc="2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aproximadamente</a:t>
            </a:r>
            <a:r>
              <a:rPr lang="es-ES" sz="2800" spc="5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0,5</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segundos,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un</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valor</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óptimo</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0,4</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segundos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relé.</a:t>
            </a:r>
            <a:r>
              <a:rPr lang="es-ES" sz="2800" spc="53" dirty="0" smtClean="0">
                <a:latin typeface="Arial" panose="020B0604020202020204" pitchFamily="34" charset="0"/>
                <a:cs typeface="Arial" panose="020B0604020202020204" pitchFamily="34" charset="0"/>
              </a:rPr>
              <a:t> </a:t>
            </a:r>
            <a:r>
              <a:rPr lang="es-ES" sz="2800" spc="-12" dirty="0" smtClean="0">
                <a:latin typeface="Arial" panose="020B0604020202020204" pitchFamily="34" charset="0"/>
                <a:cs typeface="Arial" panose="020B0604020202020204" pitchFamily="34" charset="0"/>
              </a:rPr>
              <a:t>R3,</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53"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extremo</a:t>
            </a:r>
            <a:r>
              <a:rPr lang="es-ES" sz="2800" spc="12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red,</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está</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configurado</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para</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operar</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tiempo</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más</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rápido</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posible,</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mientras</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que</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su</a:t>
            </a:r>
            <a:r>
              <a:rPr lang="es-ES" sz="2800" spc="62" dirty="0" smtClean="0">
                <a:latin typeface="Arial" panose="020B0604020202020204" pitchFamily="34" charset="0"/>
                <a:cs typeface="Arial" panose="020B0604020202020204" pitchFamily="34" charset="0"/>
              </a:rPr>
              <a:t> </a:t>
            </a:r>
            <a:r>
              <a:rPr lang="es-ES" sz="2800" spc="-12" dirty="0" smtClean="0">
                <a:latin typeface="Arial" panose="020B0604020202020204" pitchFamily="34" charset="0"/>
                <a:cs typeface="Arial" panose="020B0604020202020204" pitchFamily="34" charset="0"/>
              </a:rPr>
              <a:t>relé</a:t>
            </a:r>
            <a:r>
              <a:rPr lang="es-ES" sz="2800" spc="12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aguas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arriba</a:t>
            </a:r>
            <a:r>
              <a:rPr lang="es-ES" sz="2800" spc="56" dirty="0" smtClean="0">
                <a:latin typeface="Arial" panose="020B0604020202020204" pitchFamily="34" charset="0"/>
                <a:cs typeface="Arial" panose="020B0604020202020204" pitchFamily="34" charset="0"/>
              </a:rPr>
              <a:t> </a:t>
            </a:r>
            <a:r>
              <a:rPr lang="es-ES" sz="2800" spc="-25" dirty="0" smtClean="0">
                <a:latin typeface="Arial" panose="020B0604020202020204" pitchFamily="34" charset="0"/>
                <a:cs typeface="Arial" panose="020B0604020202020204" pitchFamily="34" charset="0"/>
              </a:rPr>
              <a:t>R2</a:t>
            </a:r>
            <a:r>
              <a:rPr lang="es-ES" sz="2800" spc="34"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establece</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0,5</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segundos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más</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alto.</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Los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tiempos</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funcionamiento</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del</a:t>
            </a:r>
            <a:r>
              <a:rPr lang="es-ES" sz="2800" spc="56" dirty="0" smtClean="0">
                <a:latin typeface="Arial" panose="020B0604020202020204" pitchFamily="34" charset="0"/>
                <a:cs typeface="Arial" panose="020B0604020202020204" pitchFamily="34" charset="0"/>
              </a:rPr>
              <a:t> </a:t>
            </a:r>
            <a:r>
              <a:rPr lang="es-ES" sz="2800" spc="-12" dirty="0" smtClean="0">
                <a:latin typeface="Arial" panose="020B0604020202020204" pitchFamily="34" charset="0"/>
                <a:cs typeface="Arial" panose="020B0604020202020204" pitchFamily="34" charset="0"/>
              </a:rPr>
              <a:t>relé</a:t>
            </a:r>
            <a:r>
              <a:rPr lang="es-ES" sz="2800" spc="12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aumentan</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secuencialmente</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intervalos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0,5</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segundos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cada</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sección,</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volviendo</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a:t>
            </a:r>
            <a:r>
              <a:rPr lang="es-ES" sz="2800" spc="53"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fuente</a:t>
            </a:r>
            <a:r>
              <a:rPr lang="es-ES" sz="2800" spc="12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como</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muestra</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 la Figura</a:t>
            </a:r>
            <a:r>
              <a:rPr lang="es-ES" sz="2800" spc="62" dirty="0" smtClean="0">
                <a:solidFill>
                  <a:srgbClr val="007FAC"/>
                </a:solidFill>
                <a:latin typeface="Arial" panose="020B0604020202020204" pitchFamily="34" charset="0"/>
                <a:cs typeface="Arial" panose="020B0604020202020204" pitchFamily="34" charset="0"/>
              </a:rPr>
              <a:t> </a:t>
            </a:r>
            <a:r>
              <a:rPr lang="es-ES" sz="2800" spc="-6" dirty="0" smtClean="0">
                <a:solidFill>
                  <a:srgbClr val="007FAC"/>
                </a:solidFill>
                <a:latin typeface="Arial" panose="020B0604020202020204" pitchFamily="34" charset="0"/>
                <a:cs typeface="Arial" panose="020B0604020202020204" pitchFamily="34" charset="0"/>
              </a:rPr>
              <a:t>18.5.1</a:t>
            </a:r>
            <a:r>
              <a:rPr lang="es-ES" sz="2800" spc="-6" dirty="0" smtClean="0">
                <a:latin typeface="Arial" panose="020B0604020202020204" pitchFamily="34" charset="0"/>
                <a:cs typeface="Arial" panose="020B0604020202020204" pitchFamily="34" charset="0"/>
              </a:rPr>
              <a:t>.</a:t>
            </a:r>
            <a:endParaRPr lang="es-ES" sz="2800" dirty="0" smtClean="0">
              <a:latin typeface="Arial" panose="020B0604020202020204" pitchFamily="34" charset="0"/>
              <a:cs typeface="Arial" panose="020B0604020202020204" pitchFamily="34" charset="0"/>
            </a:endParaRPr>
          </a:p>
          <a:p>
            <a:pPr marL="7936" marR="11904" indent="110311" algn="just">
              <a:spcBef>
                <a:spcPts val="6"/>
              </a:spcBef>
            </a:pPr>
            <a:r>
              <a:rPr lang="es-ES" sz="2800" spc="-19" dirty="0" smtClean="0">
                <a:latin typeface="Arial" panose="020B0604020202020204" pitchFamily="34" charset="0"/>
                <a:cs typeface="Arial" panose="020B0604020202020204" pitchFamily="34" charset="0"/>
              </a:rPr>
              <a:t>El</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problema</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con</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esta</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filosofía</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que</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cuanto</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más</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cerca</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está</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falla</a:t>
            </a:r>
            <a:r>
              <a:rPr lang="es-ES" sz="2800" spc="3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4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a:t>
            </a:r>
            <a:r>
              <a:rPr lang="es-ES" sz="2800" spc="37"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fuente,</a:t>
            </a:r>
            <a:r>
              <a:rPr lang="es-ES" sz="2800" spc="125"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mayor</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corriente</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falla</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y</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más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lento</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el</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tiempo</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limpieza,</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que</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exactamente</a:t>
            </a:r>
            <a:r>
              <a:rPr lang="es-ES" sz="2800" spc="56" dirty="0" smtClean="0">
                <a:latin typeface="Arial" panose="020B0604020202020204" pitchFamily="34" charset="0"/>
                <a:cs typeface="Arial" panose="020B0604020202020204" pitchFamily="34" charset="0"/>
              </a:rPr>
              <a:t> </a:t>
            </a:r>
            <a:r>
              <a:rPr lang="es-ES" sz="2800" spc="-16" dirty="0" smtClean="0">
                <a:latin typeface="Arial" panose="020B0604020202020204" pitchFamily="34" charset="0"/>
                <a:cs typeface="Arial" panose="020B0604020202020204" pitchFamily="34" charset="0"/>
              </a:rPr>
              <a:t>lo</a:t>
            </a:r>
            <a:r>
              <a:rPr lang="es-ES" sz="2800" dirty="0" smtClean="0">
                <a:latin typeface="Arial" panose="020B0604020202020204" pitchFamily="34" charset="0"/>
                <a:cs typeface="Arial" panose="020B0604020202020204" pitchFamily="34" charset="0"/>
              </a:rPr>
              <a:t> opuesto</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lo</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que</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deberíamos</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estar</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tratando</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lograr.</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Por</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otro</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lado,</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las</a:t>
            </a:r>
            <a:r>
              <a:rPr lang="es-ES" sz="2800" spc="6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curvas</a:t>
            </a:r>
            <a:r>
              <a:rPr lang="es-ES" sz="2800" spc="66"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inversas,</a:t>
            </a:r>
            <a:r>
              <a:rPr lang="es-ES" sz="2800" dirty="0" smtClean="0">
                <a:latin typeface="Arial" panose="020B0604020202020204" pitchFamily="34" charset="0"/>
                <a:cs typeface="Arial" panose="020B0604020202020204" pitchFamily="34" charset="0"/>
              </a:rPr>
              <a:t> como</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muestra</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 la Figura</a:t>
            </a:r>
            <a:r>
              <a:rPr lang="es-ES" sz="2800" spc="62" dirty="0" smtClean="0">
                <a:solidFill>
                  <a:srgbClr val="007FAC"/>
                </a:solidFill>
                <a:latin typeface="Arial" panose="020B0604020202020204" pitchFamily="34" charset="0"/>
                <a:cs typeface="Arial" panose="020B0604020202020204" pitchFamily="34" charset="0"/>
              </a:rPr>
              <a:t> </a:t>
            </a:r>
            <a:r>
              <a:rPr lang="es-ES" sz="2800" dirty="0" smtClean="0">
                <a:solidFill>
                  <a:srgbClr val="007FAC"/>
                </a:solidFill>
                <a:latin typeface="Arial" panose="020B0604020202020204" pitchFamily="34" charset="0"/>
                <a:cs typeface="Arial" panose="020B0604020202020204" pitchFamily="34" charset="0"/>
              </a:rPr>
              <a:t>18.5.2</a:t>
            </a:r>
            <a:r>
              <a:rPr lang="es-ES" sz="2800" dirty="0" smtClean="0">
                <a:latin typeface="Arial" panose="020B0604020202020204" pitchFamily="34" charset="0"/>
                <a:cs typeface="Arial" panose="020B0604020202020204" pitchFamily="34" charset="0"/>
              </a:rPr>
              <a:t>,</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operan</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más</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rápido</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con</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corrientes</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falla</a:t>
            </a:r>
            <a:r>
              <a:rPr lang="es-ES" sz="2800" spc="60"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más</a:t>
            </a:r>
            <a:r>
              <a:rPr lang="es-ES" sz="2800" spc="62"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altas</a:t>
            </a:r>
            <a:r>
              <a:rPr lang="es-ES" sz="2800" spc="60" dirty="0" smtClean="0">
                <a:latin typeface="Arial" panose="020B0604020202020204" pitchFamily="34" charset="0"/>
                <a:cs typeface="Arial" panose="020B0604020202020204" pitchFamily="34" charset="0"/>
              </a:rPr>
              <a:t> </a:t>
            </a:r>
            <a:r>
              <a:rPr lang="es-ES" sz="2800" spc="-31" dirty="0" smtClean="0">
                <a:latin typeface="Arial" panose="020B0604020202020204" pitchFamily="34" charset="0"/>
                <a:cs typeface="Arial" panose="020B0604020202020204" pitchFamily="34" charset="0"/>
              </a:rPr>
              <a:t>y</a:t>
            </a:r>
            <a:r>
              <a:rPr lang="es-ES" sz="2800" dirty="0" smtClean="0">
                <a:latin typeface="Arial" panose="020B0604020202020204" pitchFamily="34" charset="0"/>
                <a:cs typeface="Arial" panose="020B0604020202020204" pitchFamily="34" charset="0"/>
              </a:rPr>
              <a:t> más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lento</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con</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corrientes</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falla</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más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bajas,</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ofreciendo</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así</a:t>
            </a:r>
            <a:r>
              <a:rPr lang="es-ES" sz="2800" spc="56"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características</a:t>
            </a:r>
            <a:r>
              <a:rPr lang="es-ES" sz="2800" spc="5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que</a:t>
            </a:r>
            <a:r>
              <a:rPr lang="es-ES" sz="2800" spc="56" dirty="0" smtClean="0">
                <a:latin typeface="Arial" panose="020B0604020202020204" pitchFamily="34" charset="0"/>
                <a:cs typeface="Arial" panose="020B0604020202020204" pitchFamily="34" charset="0"/>
              </a:rPr>
              <a:t> </a:t>
            </a:r>
            <a:r>
              <a:rPr lang="es-ES" sz="2800" spc="-16" dirty="0" smtClean="0">
                <a:latin typeface="Arial" panose="020B0604020202020204" pitchFamily="34" charset="0"/>
                <a:cs typeface="Arial" panose="020B0604020202020204" pitchFamily="34" charset="0"/>
              </a:rPr>
              <a:t>se</a:t>
            </a:r>
            <a:r>
              <a:rPr lang="es-ES" sz="2800" dirty="0" smtClean="0">
                <a:latin typeface="Arial" panose="020B0604020202020204" pitchFamily="34" charset="0"/>
                <a:cs typeface="Arial" panose="020B0604020202020204" pitchFamily="34" charset="0"/>
              </a:rPr>
              <a:t> desean.</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Esto</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explica</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por</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qué</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filosofía</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IDMT</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se</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ha</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convertido</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en</a:t>
            </a:r>
            <a:r>
              <a:rPr lang="es-ES" sz="2800" spc="47"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una</a:t>
            </a:r>
            <a:r>
              <a:rPr lang="es-ES" sz="2800" spc="43"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práctica</a:t>
            </a:r>
            <a:r>
              <a:rPr lang="es-ES" sz="2800" spc="47"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estándar</a:t>
            </a:r>
            <a:r>
              <a:rPr lang="es-ES" sz="2800" dirty="0" smtClean="0">
                <a:latin typeface="Arial" panose="020B0604020202020204" pitchFamily="34" charset="0"/>
                <a:cs typeface="Arial" panose="020B0604020202020204" pitchFamily="34" charset="0"/>
              </a:rPr>
              <a:t> en</a:t>
            </a:r>
            <a:r>
              <a:rPr lang="es-ES" sz="2800" spc="28"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muchos</a:t>
            </a:r>
            <a:r>
              <a:rPr lang="es-ES" sz="2800" spc="3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países</a:t>
            </a:r>
            <a:r>
              <a:rPr lang="es-ES" sz="2800" spc="3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a</a:t>
            </a:r>
            <a:r>
              <a:rPr lang="es-ES" sz="2800" spc="3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lo</a:t>
            </a:r>
            <a:r>
              <a:rPr lang="es-ES" sz="2800" spc="3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largo</a:t>
            </a:r>
            <a:r>
              <a:rPr lang="es-ES" sz="2800" spc="28"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de</a:t>
            </a:r>
            <a:r>
              <a:rPr lang="es-ES" sz="2800" spc="31" dirty="0" smtClean="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los</a:t>
            </a:r>
            <a:r>
              <a:rPr lang="es-ES" sz="2800" spc="31" dirty="0" smtClean="0">
                <a:latin typeface="Arial" panose="020B0604020202020204" pitchFamily="34" charset="0"/>
                <a:cs typeface="Arial" panose="020B0604020202020204" pitchFamily="34" charset="0"/>
              </a:rPr>
              <a:t> </a:t>
            </a:r>
            <a:r>
              <a:rPr lang="es-ES" sz="2800" spc="-6" dirty="0" smtClean="0">
                <a:latin typeface="Arial" panose="020B0604020202020204" pitchFamily="34" charset="0"/>
                <a:cs typeface="Arial" panose="020B0604020202020204" pitchFamily="34" charset="0"/>
              </a:rPr>
              <a:t>años.</a:t>
            </a:r>
            <a:endParaRPr lang="es-ES" sz="2800" dirty="0" smtClean="0">
              <a:latin typeface="Arial" panose="020B0604020202020204" pitchFamily="34" charset="0"/>
              <a:cs typeface="Arial" panose="020B0604020202020204" pitchFamily="34" charset="0"/>
            </a:endParaRPr>
          </a:p>
          <a:p>
            <a:pPr marL="118248" algn="just">
              <a:spcBef>
                <a:spcPts val="278"/>
              </a:spcBef>
            </a:pPr>
            <a:endParaRPr sz="28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601575" y="7914522"/>
            <a:ext cx="10756235" cy="4838952"/>
          </a:xfrm>
          <a:prstGeom prst="rect">
            <a:avLst/>
          </a:prstGeom>
        </p:spPr>
      </p:pic>
      <p:pic>
        <p:nvPicPr>
          <p:cNvPr id="5" name="Imagen 4"/>
          <p:cNvPicPr>
            <a:picLocks noChangeAspect="1"/>
          </p:cNvPicPr>
          <p:nvPr/>
        </p:nvPicPr>
        <p:blipFill>
          <a:blip r:embed="rId3"/>
          <a:stretch>
            <a:fillRect/>
          </a:stretch>
        </p:blipFill>
        <p:spPr>
          <a:xfrm>
            <a:off x="12873789" y="7555832"/>
            <a:ext cx="10768263" cy="5654842"/>
          </a:xfrm>
          <a:prstGeom prst="rect">
            <a:avLst/>
          </a:prstGeom>
        </p:spPr>
      </p:pic>
      <p:sp>
        <p:nvSpPr>
          <p:cNvPr id="6" name="Rectángulo 5"/>
          <p:cNvSpPr/>
          <p:nvPr/>
        </p:nvSpPr>
        <p:spPr>
          <a:xfrm>
            <a:off x="14503206" y="13018169"/>
            <a:ext cx="7509428" cy="523220"/>
          </a:xfrm>
          <a:prstGeom prst="rect">
            <a:avLst/>
          </a:prstGeom>
        </p:spPr>
        <p:txBody>
          <a:bodyPr wrap="none">
            <a:spAutoFit/>
          </a:bodyPr>
          <a:lstStyle/>
          <a:p>
            <a:r>
              <a:rPr lang="es-ES" sz="2800" b="1" dirty="0" smtClean="0"/>
              <a:t>FIGURA 18.5.2 Tiempo mínimo definido inverso.</a:t>
            </a:r>
            <a:endParaRPr lang="es-ES" sz="2800" b="1" dirty="0"/>
          </a:p>
        </p:txBody>
      </p:sp>
      <p:sp>
        <p:nvSpPr>
          <p:cNvPr id="7" name="Rectángulo 6"/>
          <p:cNvSpPr/>
          <p:nvPr/>
        </p:nvSpPr>
        <p:spPr>
          <a:xfrm>
            <a:off x="2591296" y="12822580"/>
            <a:ext cx="6776792" cy="523220"/>
          </a:xfrm>
          <a:prstGeom prst="rect">
            <a:avLst/>
          </a:prstGeom>
        </p:spPr>
        <p:txBody>
          <a:bodyPr wrap="none">
            <a:spAutoFit/>
          </a:bodyPr>
          <a:lstStyle/>
          <a:p>
            <a:r>
              <a:rPr lang="es-ES" sz="2800" b="1" dirty="0" smtClean="0"/>
              <a:t>FIGURA 18.5.1 Filosofía del tiempo definido.</a:t>
            </a:r>
            <a:endParaRPr lang="es-ES" sz="2800" b="1" dirty="0"/>
          </a:p>
        </p:txBody>
      </p:sp>
    </p:spTree>
    <p:extLst>
      <p:ext uri="{BB962C8B-B14F-4D97-AF65-F5344CB8AC3E}">
        <p14:creationId xmlns:p14="http://schemas.microsoft.com/office/powerpoint/2010/main" val="138006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396051" y="561927"/>
            <a:ext cx="23089591" cy="5693866"/>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18.5.2 PROTECCIÓN CONTRA SOBRECORRIENTE NO DIRECCIONAL Y FALLA A TIERRA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Tipos de características de relé utilizados en relés de </a:t>
            </a:r>
            <a:r>
              <a:rPr lang="es-ES" sz="2800" dirty="0" err="1" smtClean="0">
                <a:latin typeface="Arial" panose="020B0604020202020204" pitchFamily="34" charset="0"/>
                <a:cs typeface="Arial" panose="020B0604020202020204" pitchFamily="34" charset="0"/>
              </a:rPr>
              <a:t>sobrecorriente</a:t>
            </a:r>
            <a:r>
              <a:rPr lang="es-ES" sz="2800" dirty="0" smtClean="0">
                <a:latin typeface="Arial" panose="020B0604020202020204" pitchFamily="34" charset="0"/>
                <a:cs typeface="Arial" panose="020B0604020202020204" pitchFamily="34" charset="0"/>
              </a:rPr>
              <a:t> (OC) y falla a tierra (EF) de la siguiente manera:</a:t>
            </a:r>
          </a:p>
          <a:p>
            <a:pPr algn="just"/>
            <a:endParaRPr lang="es-ES" sz="2800" dirty="0" smtClean="0">
              <a:latin typeface="Arial" panose="020B0604020202020204" pitchFamily="34" charset="0"/>
              <a:cs typeface="Arial" panose="020B0604020202020204" pitchFamily="34" charset="0"/>
            </a:endParaRPr>
          </a:p>
          <a:p>
            <a:pPr lvl="1" algn="just"/>
            <a:r>
              <a:rPr lang="es-ES" sz="2800" b="1" dirty="0" smtClean="0">
                <a:latin typeface="Arial" panose="020B0604020202020204" pitchFamily="34" charset="0"/>
                <a:cs typeface="Arial" panose="020B0604020202020204" pitchFamily="34" charset="0"/>
              </a:rPr>
              <a:t>1. Inverso estándar (SI) (inverso normal);</a:t>
            </a:r>
          </a:p>
          <a:p>
            <a:pPr lvl="1" algn="just"/>
            <a:r>
              <a:rPr lang="es-ES" sz="2800" b="1" dirty="0" smtClean="0">
                <a:latin typeface="Arial" panose="020B0604020202020204" pitchFamily="34" charset="0"/>
                <a:cs typeface="Arial" panose="020B0604020202020204" pitchFamily="34" charset="0"/>
              </a:rPr>
              <a:t>2. Muy inverso (VI);</a:t>
            </a:r>
          </a:p>
          <a:p>
            <a:pPr lvl="1" algn="just"/>
            <a:r>
              <a:rPr lang="es-ES" sz="2800" b="1" dirty="0" smtClean="0">
                <a:latin typeface="Arial" panose="020B0604020202020204" pitchFamily="34" charset="0"/>
                <a:cs typeface="Arial" panose="020B0604020202020204" pitchFamily="34" charset="0"/>
              </a:rPr>
              <a:t>3. Extremadamente inverso (EI);</a:t>
            </a:r>
          </a:p>
          <a:p>
            <a:pPr lvl="1" algn="just"/>
            <a:r>
              <a:rPr lang="es-ES" sz="2800" b="1" dirty="0" smtClean="0">
                <a:latin typeface="Arial" panose="020B0604020202020204" pitchFamily="34" charset="0"/>
                <a:cs typeface="Arial" panose="020B0604020202020204" pitchFamily="34" charset="0"/>
              </a:rPr>
              <a:t>4. Inversa de tiempo largo;</a:t>
            </a:r>
          </a:p>
          <a:p>
            <a:pPr lvl="1" algn="just"/>
            <a:r>
              <a:rPr lang="es-ES" sz="2800" b="1" dirty="0" smtClean="0">
                <a:latin typeface="Arial" panose="020B0604020202020204" pitchFamily="34" charset="0"/>
                <a:cs typeface="Arial" panose="020B0604020202020204" pitchFamily="34" charset="0"/>
              </a:rPr>
              <a:t>5. DT D2 (0,1-2,0 s);</a:t>
            </a:r>
          </a:p>
          <a:p>
            <a:pPr lvl="1" algn="just"/>
            <a:r>
              <a:rPr lang="es-ES" sz="2800" b="1" dirty="0" smtClean="0">
                <a:latin typeface="Arial" panose="020B0604020202020204" pitchFamily="34" charset="0"/>
                <a:cs typeface="Arial" panose="020B0604020202020204" pitchFamily="34" charset="0"/>
              </a:rPr>
              <a:t>6. DT D4 (0,2-4 s);</a:t>
            </a:r>
          </a:p>
          <a:p>
            <a:pPr marL="1423218" lvl="1" indent="-514350" algn="just">
              <a:buAutoNum type="arabicPeriod" startAt="7"/>
            </a:pPr>
            <a:r>
              <a:rPr lang="es-ES" sz="2800" b="1" dirty="0" smtClean="0">
                <a:latin typeface="Arial" panose="020B0604020202020204" pitchFamily="34" charset="0"/>
                <a:cs typeface="Arial" panose="020B0604020202020204" pitchFamily="34" charset="0"/>
              </a:rPr>
              <a:t> DT D8 (0,4-8,0 s).</a:t>
            </a:r>
          </a:p>
          <a:p>
            <a:pPr marL="514350" indent="-514350" algn="just">
              <a:buAutoNum type="arabicPeriod" startAt="7"/>
            </a:pPr>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Las siguientes son características operativas típicas en uso:</a:t>
            </a:r>
            <a:endParaRPr lang="es-ES" sz="28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2"/>
          <a:stretch>
            <a:fillRect/>
          </a:stretch>
        </p:blipFill>
        <p:spPr>
          <a:xfrm>
            <a:off x="1356268" y="6255793"/>
            <a:ext cx="2878848" cy="1709112"/>
          </a:xfrm>
          <a:prstGeom prst="rect">
            <a:avLst/>
          </a:prstGeom>
        </p:spPr>
      </p:pic>
      <p:sp>
        <p:nvSpPr>
          <p:cNvPr id="9" name="Rectángulo 8"/>
          <p:cNvSpPr/>
          <p:nvPr/>
        </p:nvSpPr>
        <p:spPr>
          <a:xfrm>
            <a:off x="396051" y="8237266"/>
            <a:ext cx="23089591" cy="523220"/>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Falla a tierra de tiempo largo </a:t>
            </a:r>
            <a:r>
              <a:rPr lang="es-ES" sz="2800" dirty="0" err="1" smtClean="0">
                <a:latin typeface="Arial" panose="020B0604020202020204" pitchFamily="34" charset="0"/>
                <a:cs typeface="Arial" panose="020B0604020202020204" pitchFamily="34" charset="0"/>
              </a:rPr>
              <a:t>standby</a:t>
            </a:r>
            <a:r>
              <a:rPr lang="es-ES" sz="2800" dirty="0" smtClean="0">
                <a:latin typeface="Arial" panose="020B0604020202020204" pitchFamily="34" charset="0"/>
                <a:cs typeface="Arial" panose="020B0604020202020204" pitchFamily="34" charset="0"/>
              </a:rPr>
              <a:t> dónde t = tiempo (s) de funcionamiento del relé, I = corriente (múltiplo del ajuste del </a:t>
            </a:r>
            <a:r>
              <a:rPr lang="es-ES" sz="2800" dirty="0" err="1" smtClean="0">
                <a:latin typeface="Arial" panose="020B0604020202020204" pitchFamily="34" charset="0"/>
                <a:cs typeface="Arial" panose="020B0604020202020204" pitchFamily="34" charset="0"/>
              </a:rPr>
              <a:t>plug</a:t>
            </a:r>
            <a:r>
              <a:rPr lang="es-ES" sz="2800" dirty="0" smtClean="0">
                <a:latin typeface="Arial" panose="020B0604020202020204" pitchFamily="34" charset="0"/>
                <a:cs typeface="Arial" panose="020B0604020202020204" pitchFamily="34" charset="0"/>
              </a:rPr>
              <a:t>).</a:t>
            </a:r>
            <a:endParaRPr lang="es-ES" sz="2800" dirty="0">
              <a:latin typeface="Arial" panose="020B0604020202020204" pitchFamily="34" charset="0"/>
              <a:cs typeface="Arial" panose="020B0604020202020204" pitchFamily="34" charset="0"/>
            </a:endParaRPr>
          </a:p>
        </p:txBody>
      </p:sp>
      <p:pic>
        <p:nvPicPr>
          <p:cNvPr id="10" name="Imagen 9"/>
          <p:cNvPicPr>
            <a:picLocks noChangeAspect="1"/>
          </p:cNvPicPr>
          <p:nvPr/>
        </p:nvPicPr>
        <p:blipFill>
          <a:blip r:embed="rId3"/>
          <a:stretch>
            <a:fillRect/>
          </a:stretch>
        </p:blipFill>
        <p:spPr>
          <a:xfrm>
            <a:off x="6551653" y="8237266"/>
            <a:ext cx="1341062" cy="599825"/>
          </a:xfrm>
          <a:prstGeom prst="rect">
            <a:avLst/>
          </a:prstGeom>
        </p:spPr>
      </p:pic>
    </p:spTree>
    <p:extLst>
      <p:ext uri="{BB962C8B-B14F-4D97-AF65-F5344CB8AC3E}">
        <p14:creationId xmlns:p14="http://schemas.microsoft.com/office/powerpoint/2010/main" val="2977862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4008" y="524405"/>
            <a:ext cx="23197887" cy="8279190"/>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18.5.3 PRINCIPIOS DE TIEMPO/SELECTIVIDAD ACTUAL</a:t>
            </a:r>
          </a:p>
          <a:p>
            <a:pPr algn="just"/>
            <a:r>
              <a:rPr lang="es-ES" sz="2800" b="1" dirty="0" smtClean="0">
                <a:latin typeface="Arial" panose="020B0604020202020204" pitchFamily="34" charset="0"/>
                <a:cs typeface="Arial" panose="020B0604020202020204" pitchFamily="34" charset="0"/>
              </a:rPr>
              <a:t>18.5.3.1 Selectividad por tiempo</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En un sistema radial, se puede usar un intervalo de Selectividad de tiempo de 0.4 s para la Selectividad de tiempo de fallas como se muestra en la Figura 18.5.3.</a:t>
            </a: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ctr"/>
            <a:r>
              <a:rPr lang="es-ES" sz="2800" b="1" dirty="0" smtClean="0">
                <a:latin typeface="Arial" panose="020B0604020202020204" pitchFamily="34" charset="0"/>
                <a:cs typeface="Arial" panose="020B0604020202020204" pitchFamily="34" charset="0"/>
              </a:rPr>
              <a:t>FIGURA 18.5.3 Sistema de potencia radial con Selectividad de tiempo de </a:t>
            </a:r>
            <a:r>
              <a:rPr lang="es-ES" sz="2800" b="1" dirty="0" err="1" smtClean="0">
                <a:latin typeface="Arial" panose="020B0604020202020204" pitchFamily="34" charset="0"/>
                <a:cs typeface="Arial" panose="020B0604020202020204" pitchFamily="34" charset="0"/>
              </a:rPr>
              <a:t>sobrecorriente</a:t>
            </a:r>
            <a:r>
              <a:rPr lang="es-ES" sz="2800" b="1" dirty="0" smtClean="0">
                <a:latin typeface="Arial" panose="020B0604020202020204" pitchFamily="34" charset="0"/>
                <a:cs typeface="Arial" panose="020B0604020202020204" pitchFamily="34" charset="0"/>
              </a:rPr>
              <a:t>.</a:t>
            </a:r>
          </a:p>
          <a:p>
            <a:pPr algn="just"/>
            <a:endParaRPr lang="es-ES" sz="2800" dirty="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El primer interruptor en disparar por falla F es el interruptor D, luego el interruptor C después de 0,4 s, luego el interruptor B después de 0,4 s y finalmente el interruptor A después de 0,4 s.</a:t>
            </a:r>
          </a:p>
          <a:p>
            <a:pPr algn="ctr"/>
            <a:endParaRPr lang="es-ES" sz="2800" b="1" dirty="0" smtClean="0">
              <a:latin typeface="Arial" panose="020B0604020202020204" pitchFamily="34" charset="0"/>
              <a:cs typeface="Arial" panose="020B0604020202020204" pitchFamily="34" charset="0"/>
            </a:endParaRPr>
          </a:p>
          <a:p>
            <a:pPr algn="ctr"/>
            <a:r>
              <a:rPr lang="es-ES" sz="2800" b="1" dirty="0" smtClean="0">
                <a:latin typeface="Arial" panose="020B0604020202020204" pitchFamily="34" charset="0"/>
                <a:cs typeface="Arial" panose="020B0604020202020204" pitchFamily="34" charset="0"/>
              </a:rPr>
              <a:t>t4 = t, t3 = t +0,4, t2 = (t +0.4+0,4), t1 = (t +0.4+0.4+0,4)</a:t>
            </a:r>
          </a:p>
          <a:p>
            <a:pPr algn="just"/>
            <a:endParaRPr lang="es-ES" sz="2800" dirty="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5654842" y="2430380"/>
            <a:ext cx="12007516" cy="2674520"/>
          </a:xfrm>
          <a:prstGeom prst="rect">
            <a:avLst/>
          </a:prstGeom>
        </p:spPr>
      </p:pic>
      <p:sp>
        <p:nvSpPr>
          <p:cNvPr id="4" name="Rectángulo 3"/>
          <p:cNvSpPr/>
          <p:nvPr/>
        </p:nvSpPr>
        <p:spPr>
          <a:xfrm>
            <a:off x="384008" y="8026405"/>
            <a:ext cx="23197887" cy="2246769"/>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18.5.3.2 Selectividad por corriente</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En este caso, la Selectividad depende de la corriente y del hecho de que la corriente de falla depende de la posición de la falla debido a la diferencia en los valores de impedancia entre la fuente y la falla, por lo tanto, los relés se configuran en diferentes configuraciones de corriente de tal manera que sólo el relé más cercano a la falla dispara su interruptor primero, como se muestra en la Figura 18.5.4.</a:t>
            </a:r>
            <a:endParaRPr lang="es-ES" sz="28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384008" y="10273175"/>
            <a:ext cx="11839074" cy="2659895"/>
          </a:xfrm>
          <a:prstGeom prst="rect">
            <a:avLst/>
          </a:prstGeom>
        </p:spPr>
      </p:pic>
      <p:sp>
        <p:nvSpPr>
          <p:cNvPr id="6" name="Rectángulo 5"/>
          <p:cNvSpPr/>
          <p:nvPr/>
        </p:nvSpPr>
        <p:spPr>
          <a:xfrm>
            <a:off x="-1335505" y="12933070"/>
            <a:ext cx="18504567" cy="523220"/>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18.5.4 Sistema de potencia radial selectividad de corriente de </a:t>
            </a:r>
            <a:r>
              <a:rPr lang="es-ES" sz="2800" b="1" dirty="0" err="1" smtClean="0">
                <a:latin typeface="Arial" panose="020B0604020202020204" pitchFamily="34" charset="0"/>
                <a:cs typeface="Arial" panose="020B0604020202020204" pitchFamily="34" charset="0"/>
              </a:rPr>
              <a:t>sobrecorriente</a:t>
            </a:r>
            <a:r>
              <a:rPr lang="es-ES" sz="2800" b="1" dirty="0" smtClean="0">
                <a:latin typeface="Arial" panose="020B0604020202020204" pitchFamily="34" charset="0"/>
                <a:cs typeface="Arial" panose="020B0604020202020204" pitchFamily="34" charset="0"/>
              </a:rPr>
              <a:t>.</a:t>
            </a:r>
            <a:endParaRPr lang="es-ES" sz="2800" b="1" dirty="0">
              <a:latin typeface="Arial" panose="020B0604020202020204" pitchFamily="34" charset="0"/>
              <a:cs typeface="Arial" panose="020B0604020202020204" pitchFamily="34" charset="0"/>
            </a:endParaRPr>
          </a:p>
        </p:txBody>
      </p:sp>
      <p:sp>
        <p:nvSpPr>
          <p:cNvPr id="7" name="Rectángulo 6"/>
          <p:cNvSpPr/>
          <p:nvPr/>
        </p:nvSpPr>
        <p:spPr>
          <a:xfrm>
            <a:off x="12896850" y="11006356"/>
            <a:ext cx="12074525" cy="1193532"/>
          </a:xfrm>
          <a:prstGeom prst="rect">
            <a:avLst/>
          </a:prstGeom>
        </p:spPr>
        <p:txBody>
          <a:bodyPr>
            <a:spAutoFit/>
          </a:bodyPr>
          <a:lstStyle/>
          <a:p>
            <a:r>
              <a:rPr lang="es-ES" b="1" dirty="0" smtClean="0"/>
              <a:t>F1&gt;F2 &gt;F3 &gt;F4</a:t>
            </a:r>
          </a:p>
          <a:p>
            <a:r>
              <a:rPr lang="es-ES" b="1" dirty="0" err="1" smtClean="0"/>
              <a:t>Iset</a:t>
            </a:r>
            <a:r>
              <a:rPr lang="es-ES" b="1" dirty="0" smtClean="0"/>
              <a:t> 1 &gt; </a:t>
            </a:r>
            <a:r>
              <a:rPr lang="es-ES" b="1" dirty="0" err="1" smtClean="0"/>
              <a:t>Iset</a:t>
            </a:r>
            <a:r>
              <a:rPr lang="es-ES" b="1" dirty="0" smtClean="0"/>
              <a:t> 2 &gt; </a:t>
            </a:r>
            <a:r>
              <a:rPr lang="es-ES" b="1" dirty="0" err="1" smtClean="0"/>
              <a:t>Iset</a:t>
            </a:r>
            <a:r>
              <a:rPr lang="es-ES" b="1" dirty="0" smtClean="0"/>
              <a:t> 3 &gt;</a:t>
            </a:r>
            <a:r>
              <a:rPr lang="es-ES" b="1" dirty="0" err="1" smtClean="0"/>
              <a:t>Iset</a:t>
            </a:r>
            <a:r>
              <a:rPr lang="es-ES" b="1" dirty="0" smtClean="0"/>
              <a:t> 4</a:t>
            </a:r>
            <a:endParaRPr lang="es-ES" b="1" dirty="0"/>
          </a:p>
        </p:txBody>
      </p:sp>
    </p:spTree>
    <p:extLst>
      <p:ext uri="{BB962C8B-B14F-4D97-AF65-F5344CB8AC3E}">
        <p14:creationId xmlns:p14="http://schemas.microsoft.com/office/powerpoint/2010/main" val="1137900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ángulo 15"/>
          <p:cNvSpPr/>
          <p:nvPr/>
        </p:nvSpPr>
        <p:spPr>
          <a:xfrm>
            <a:off x="384007" y="529303"/>
            <a:ext cx="10853487" cy="3970318"/>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18.5.3.3 Selectividad por corriente y tiempo</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Selectividad se puede hacer tanto con tiempo como con corriente.</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18.5.4 PROTECCIÓN CONTRA FALLAS A TIERRA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Esta protección se puede realizar utilizando la siguiente conexión de TC en conexión residual, como se muestra en la Figura 18.5.5.</a:t>
            </a:r>
            <a:endParaRPr lang="es-ES" sz="2800" dirty="0">
              <a:latin typeface="Arial" panose="020B0604020202020204" pitchFamily="34" charset="0"/>
              <a:cs typeface="Arial" panose="020B0604020202020204" pitchFamily="34" charset="0"/>
            </a:endParaRPr>
          </a:p>
        </p:txBody>
      </p:sp>
      <p:pic>
        <p:nvPicPr>
          <p:cNvPr id="17" name="Imagen 16"/>
          <p:cNvPicPr>
            <a:picLocks noChangeAspect="1"/>
          </p:cNvPicPr>
          <p:nvPr/>
        </p:nvPicPr>
        <p:blipFill>
          <a:blip r:embed="rId2"/>
          <a:stretch>
            <a:fillRect/>
          </a:stretch>
        </p:blipFill>
        <p:spPr>
          <a:xfrm>
            <a:off x="11622505" y="529303"/>
            <a:ext cx="11983453" cy="12464802"/>
          </a:xfrm>
          <a:prstGeom prst="rect">
            <a:avLst/>
          </a:prstGeom>
        </p:spPr>
      </p:pic>
      <p:sp>
        <p:nvSpPr>
          <p:cNvPr id="18" name="Rectángulo 17"/>
          <p:cNvSpPr/>
          <p:nvPr/>
        </p:nvSpPr>
        <p:spPr>
          <a:xfrm>
            <a:off x="1009649" y="7560645"/>
            <a:ext cx="10997865" cy="954107"/>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18.5.5 Conexión residual de transformadores de </a:t>
            </a:r>
          </a:p>
          <a:p>
            <a:pPr algn="ctr"/>
            <a:r>
              <a:rPr lang="es-ES" sz="2800" b="1" dirty="0" smtClean="0">
                <a:latin typeface="Arial" panose="020B0604020202020204" pitchFamily="34" charset="0"/>
                <a:cs typeface="Arial" panose="020B0604020202020204" pitchFamily="34" charset="0"/>
              </a:rPr>
              <a:t>corriente a relés de falla a tierra.</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8701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04325" y="554175"/>
            <a:ext cx="5559592" cy="12588061"/>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18.5.5 RELÉS DIRECCIONALES</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Los relés direccionales se utilizan para disparar en una sola dirección tomando un </a:t>
            </a:r>
            <a:r>
              <a:rPr lang="es-ES" sz="2800" dirty="0" err="1" smtClean="0">
                <a:latin typeface="Arial" panose="020B0604020202020204" pitchFamily="34" charset="0"/>
                <a:cs typeface="Arial" panose="020B0604020202020204" pitchFamily="34" charset="0"/>
              </a:rPr>
              <a:t>fasor</a:t>
            </a:r>
            <a:r>
              <a:rPr lang="es-ES" sz="2800" dirty="0" smtClean="0">
                <a:latin typeface="Arial" panose="020B0604020202020204" pitchFamily="34" charset="0"/>
                <a:cs typeface="Arial" panose="020B0604020202020204" pitchFamily="34" charset="0"/>
              </a:rPr>
              <a:t> de tensión como referencia al </a:t>
            </a:r>
            <a:r>
              <a:rPr lang="es-ES" sz="2800" dirty="0" err="1" smtClean="0">
                <a:latin typeface="Arial" panose="020B0604020202020204" pitchFamily="34" charset="0"/>
                <a:cs typeface="Arial" panose="020B0604020202020204" pitchFamily="34" charset="0"/>
              </a:rPr>
              <a:t>fasor</a:t>
            </a:r>
            <a:r>
              <a:rPr lang="es-ES" sz="2800" dirty="0" smtClean="0">
                <a:latin typeface="Arial" panose="020B0604020202020204" pitchFamily="34" charset="0"/>
                <a:cs typeface="Arial" panose="020B0604020202020204" pitchFamily="34" charset="0"/>
              </a:rPr>
              <a:t> de corriente. La tensión de referencia se llama señal de polarización.</a:t>
            </a:r>
          </a:p>
          <a:p>
            <a:pPr algn="just"/>
            <a:r>
              <a:rPr lang="es-ES" sz="2800" dirty="0" smtClean="0">
                <a:latin typeface="Arial" panose="020B0604020202020204" pitchFamily="34" charset="0"/>
                <a:cs typeface="Arial" panose="020B0604020202020204" pitchFamily="34" charset="0"/>
              </a:rPr>
              <a:t>El ángulo por el cual la corriente aplicada al relé se desplaza de la tensión aplicada al relé, en el factor de potencia de la unidad, se llama conexión del relé, por ejemplo, conexión de 90 grados entre IR y VST.</a:t>
            </a:r>
          </a:p>
          <a:p>
            <a:pPr algn="just"/>
            <a:r>
              <a:rPr lang="es-ES" sz="2800" dirty="0" smtClean="0">
                <a:latin typeface="Arial" panose="020B0604020202020204" pitchFamily="34" charset="0"/>
                <a:cs typeface="Arial" panose="020B0604020202020204" pitchFamily="34" charset="0"/>
              </a:rPr>
              <a:t>El ángulo del relé que produce el par máximo es el ángulo de par máximo (MTA).</a:t>
            </a:r>
          </a:p>
          <a:p>
            <a:pPr algn="just"/>
            <a:r>
              <a:rPr lang="es-ES" sz="2800" dirty="0" smtClean="0">
                <a:latin typeface="Arial" panose="020B0604020202020204" pitchFamily="34" charset="0"/>
                <a:cs typeface="Arial" panose="020B0604020202020204" pitchFamily="34" charset="0"/>
              </a:rPr>
              <a:t>Como se muestra en la Figura 18.5.6, la conexión del relé es de 90 grados entre la tensión de polarización VST y entrada de corriente al relé IR y el MTA es de 45 grados entre la línea de par máximo y la tensión de polarización de referencia VST (Tabla 18.5.1).</a:t>
            </a:r>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6063916" y="385629"/>
            <a:ext cx="9192125" cy="12440034"/>
          </a:xfrm>
          <a:prstGeom prst="rect">
            <a:avLst/>
          </a:prstGeom>
        </p:spPr>
      </p:pic>
      <p:sp>
        <p:nvSpPr>
          <p:cNvPr id="4" name="Rectángulo 3"/>
          <p:cNvSpPr/>
          <p:nvPr/>
        </p:nvSpPr>
        <p:spPr>
          <a:xfrm>
            <a:off x="14424859" y="9275093"/>
            <a:ext cx="6437899" cy="1384995"/>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18.5.6 Conexión de 90 grados Ángulo de par máximo </a:t>
            </a:r>
          </a:p>
          <a:p>
            <a:pPr algn="ctr"/>
            <a:r>
              <a:rPr lang="es-ES" sz="2800" b="1" dirty="0" smtClean="0">
                <a:latin typeface="Arial" panose="020B0604020202020204" pitchFamily="34" charset="0"/>
                <a:cs typeface="Arial" panose="020B0604020202020204" pitchFamily="34" charset="0"/>
              </a:rPr>
              <a:t>de 45 grados.</a:t>
            </a:r>
            <a:endParaRPr lang="es-ES" sz="2800" b="1"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12873791" y="554175"/>
            <a:ext cx="10684041" cy="4959151"/>
          </a:xfrm>
          <a:prstGeom prst="rect">
            <a:avLst/>
          </a:prstGeom>
        </p:spPr>
      </p:pic>
    </p:spTree>
    <p:extLst>
      <p:ext uri="{BB962C8B-B14F-4D97-AF65-F5344CB8AC3E}">
        <p14:creationId xmlns:p14="http://schemas.microsoft.com/office/powerpoint/2010/main" val="3364171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432135" y="478325"/>
            <a:ext cx="23342265" cy="1815882"/>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Como se muestra en la Figura 18.5.7, la conexión del relé es de 90 grados entre la tensión de polarización VST y la entrada de corriente al relé IR y el MTA está a 30 grados entre la línea de par máximo y la tensión de polarización de referencia VST (Tabla 18.5.2).</a:t>
            </a:r>
          </a:p>
          <a:p>
            <a:pPr algn="just"/>
            <a:r>
              <a:rPr lang="es-ES" sz="2800" dirty="0" smtClean="0">
                <a:latin typeface="Arial" panose="020B0604020202020204" pitchFamily="34" charset="0"/>
                <a:cs typeface="Arial" panose="020B0604020202020204" pitchFamily="34" charset="0"/>
              </a:rPr>
              <a:t>Como se muestra en la Figura 18.5.8, la conexión del relé es de 30 grados entre la tensión de polarización VRT y entrada de corriente al relé IR y el MTA es 0 grados entre la línea de par máximo y la tensión de polarización de referencia V RT (Tabla 18.5.3).</a:t>
            </a:r>
            <a:endParaRPr lang="es-ES" sz="28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2"/>
          <a:stretch>
            <a:fillRect/>
          </a:stretch>
        </p:blipFill>
        <p:spPr>
          <a:xfrm>
            <a:off x="432135" y="2586538"/>
            <a:ext cx="8735927" cy="9517230"/>
          </a:xfrm>
          <a:prstGeom prst="rect">
            <a:avLst/>
          </a:prstGeom>
        </p:spPr>
      </p:pic>
      <p:sp>
        <p:nvSpPr>
          <p:cNvPr id="8" name="Rectángulo 7"/>
          <p:cNvSpPr/>
          <p:nvPr/>
        </p:nvSpPr>
        <p:spPr>
          <a:xfrm>
            <a:off x="432135" y="12331005"/>
            <a:ext cx="7484645" cy="1384995"/>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18.5.7 Conexión de 90 grados Ángulo de par </a:t>
            </a:r>
          </a:p>
          <a:p>
            <a:pPr algn="ctr"/>
            <a:r>
              <a:rPr lang="es-ES" sz="2800" b="1" dirty="0" smtClean="0">
                <a:latin typeface="Arial" panose="020B0604020202020204" pitchFamily="34" charset="0"/>
                <a:cs typeface="Arial" panose="020B0604020202020204" pitchFamily="34" charset="0"/>
              </a:rPr>
              <a:t>máximo de 30 grados.</a:t>
            </a:r>
            <a:endParaRPr lang="es-ES" sz="2800" b="1"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3"/>
          <a:stretch>
            <a:fillRect/>
          </a:stretch>
        </p:blipFill>
        <p:spPr>
          <a:xfrm>
            <a:off x="6545178" y="2294206"/>
            <a:ext cx="7026442" cy="4811321"/>
          </a:xfrm>
          <a:prstGeom prst="rect">
            <a:avLst/>
          </a:prstGeom>
        </p:spPr>
      </p:pic>
      <p:pic>
        <p:nvPicPr>
          <p:cNvPr id="10" name="Imagen 9"/>
          <p:cNvPicPr>
            <a:picLocks noChangeAspect="1"/>
          </p:cNvPicPr>
          <p:nvPr/>
        </p:nvPicPr>
        <p:blipFill rotWithShape="1">
          <a:blip r:embed="rId4"/>
          <a:srcRect t="1141"/>
          <a:stretch/>
        </p:blipFill>
        <p:spPr>
          <a:xfrm>
            <a:off x="15496674" y="2695074"/>
            <a:ext cx="8277726" cy="9408694"/>
          </a:xfrm>
          <a:prstGeom prst="rect">
            <a:avLst/>
          </a:prstGeom>
        </p:spPr>
      </p:pic>
      <p:sp>
        <p:nvSpPr>
          <p:cNvPr id="11" name="Rectángulo 10"/>
          <p:cNvSpPr/>
          <p:nvPr/>
        </p:nvSpPr>
        <p:spPr>
          <a:xfrm>
            <a:off x="14221326" y="12284679"/>
            <a:ext cx="9932487" cy="954107"/>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18.5.8 Ángulo de par máximo de conexión de 30 grados a cero grados.</a:t>
            </a:r>
            <a:endParaRPr lang="es-ES" sz="2800" b="1" dirty="0">
              <a:latin typeface="Arial" panose="020B0604020202020204" pitchFamily="34" charset="0"/>
              <a:cs typeface="Arial" panose="020B0604020202020204" pitchFamily="34" charset="0"/>
            </a:endParaRPr>
          </a:p>
        </p:txBody>
      </p:sp>
      <p:pic>
        <p:nvPicPr>
          <p:cNvPr id="12" name="Imagen 11"/>
          <p:cNvPicPr>
            <a:picLocks noChangeAspect="1"/>
          </p:cNvPicPr>
          <p:nvPr/>
        </p:nvPicPr>
        <p:blipFill>
          <a:blip r:embed="rId5"/>
          <a:stretch>
            <a:fillRect/>
          </a:stretch>
        </p:blipFill>
        <p:spPr>
          <a:xfrm>
            <a:off x="9360570" y="7594164"/>
            <a:ext cx="7026442" cy="4690515"/>
          </a:xfrm>
          <a:prstGeom prst="rect">
            <a:avLst/>
          </a:prstGeom>
        </p:spPr>
      </p:pic>
    </p:spTree>
    <p:extLst>
      <p:ext uri="{BB962C8B-B14F-4D97-AF65-F5344CB8AC3E}">
        <p14:creationId xmlns:p14="http://schemas.microsoft.com/office/powerpoint/2010/main" val="634313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504324" y="692039"/>
            <a:ext cx="23173824" cy="523220"/>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Ver en la Figura 18.5.9 las conexiones de relés direccionales y en la Figura 18.5.10 una conexión de tensión residual.</a:t>
            </a:r>
            <a:endParaRPr lang="es-ES" sz="28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504324" y="2222331"/>
            <a:ext cx="11142244" cy="6656973"/>
          </a:xfrm>
          <a:prstGeom prst="rect">
            <a:avLst/>
          </a:prstGeom>
        </p:spPr>
      </p:pic>
      <p:sp>
        <p:nvSpPr>
          <p:cNvPr id="7" name="Rectángulo 6"/>
          <p:cNvSpPr/>
          <p:nvPr/>
        </p:nvSpPr>
        <p:spPr>
          <a:xfrm>
            <a:off x="1512865" y="8879304"/>
            <a:ext cx="8742586" cy="523220"/>
          </a:xfrm>
          <a:prstGeom prst="rect">
            <a:avLst/>
          </a:prstGeom>
        </p:spPr>
        <p:txBody>
          <a:bodyPr wrap="none">
            <a:spAutoFit/>
          </a:bodyPr>
          <a:lstStyle/>
          <a:p>
            <a:pPr algn="ctr"/>
            <a:r>
              <a:rPr lang="es-ES" sz="2800" b="1" dirty="0" smtClean="0">
                <a:latin typeface="Arial" panose="020B0604020202020204" pitchFamily="34" charset="0"/>
                <a:cs typeface="Arial" panose="020B0604020202020204" pitchFamily="34" charset="0"/>
              </a:rPr>
              <a:t>FIGURA 18.5.9 Conexiones de relés direccionales.</a:t>
            </a:r>
            <a:endParaRPr lang="es-ES" sz="2800" b="1"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3"/>
          <a:stretch>
            <a:fillRect/>
          </a:stretch>
        </p:blipFill>
        <p:spPr>
          <a:xfrm>
            <a:off x="12103768" y="2222331"/>
            <a:ext cx="11574379" cy="6656973"/>
          </a:xfrm>
          <a:prstGeom prst="rect">
            <a:avLst/>
          </a:prstGeom>
        </p:spPr>
      </p:pic>
      <p:sp>
        <p:nvSpPr>
          <p:cNvPr id="9" name="Rectángulo 8"/>
          <p:cNvSpPr/>
          <p:nvPr/>
        </p:nvSpPr>
        <p:spPr>
          <a:xfrm>
            <a:off x="9336505" y="8879304"/>
            <a:ext cx="16242631" cy="523220"/>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18.5.10 Conexión delta abierto con tensión residual.</a:t>
            </a:r>
            <a:endParaRPr lang="es-ES" sz="2800" b="1" dirty="0">
              <a:latin typeface="Arial" panose="020B0604020202020204" pitchFamily="34" charset="0"/>
              <a:cs typeface="Arial" panose="020B0604020202020204" pitchFamily="34" charset="0"/>
            </a:endParaRPr>
          </a:p>
        </p:txBody>
      </p:sp>
      <p:sp>
        <p:nvSpPr>
          <p:cNvPr id="10" name="Rectángulo 9"/>
          <p:cNvSpPr/>
          <p:nvPr/>
        </p:nvSpPr>
        <p:spPr>
          <a:xfrm>
            <a:off x="504324" y="9886376"/>
            <a:ext cx="23005381" cy="3416320"/>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El MTA recomendado para relés direccionales es el siguiente:</a:t>
            </a:r>
          </a:p>
          <a:p>
            <a:pPr algn="just"/>
            <a:endParaRPr lang="es-ES" sz="2800" dirty="0" smtClean="0">
              <a:latin typeface="Arial" panose="020B0604020202020204" pitchFamily="34" charset="0"/>
              <a:cs typeface="Arial" panose="020B0604020202020204" pitchFamily="34" charset="0"/>
            </a:endParaRPr>
          </a:p>
          <a:p>
            <a:pPr marL="1366068" lvl="1" indent="-457200" algn="just">
              <a:buFont typeface="Wingdings" panose="05000000000000000000" pitchFamily="2" charset="2"/>
              <a:buChar char="Ø"/>
            </a:pPr>
            <a:r>
              <a:rPr lang="es-ES" sz="3200" b="1" dirty="0" smtClean="0">
                <a:latin typeface="Arial" panose="020B0604020202020204" pitchFamily="34" charset="0"/>
                <a:cs typeface="Arial" panose="020B0604020202020204" pitchFamily="34" charset="0"/>
              </a:rPr>
              <a:t>Cero grados para sistemas con puesta a tierra por resistencia;</a:t>
            </a:r>
          </a:p>
          <a:p>
            <a:pPr marL="1366068" lvl="1" indent="-457200" algn="just">
              <a:buFont typeface="Wingdings" panose="05000000000000000000" pitchFamily="2" charset="2"/>
              <a:buChar char="Ø"/>
            </a:pPr>
            <a:r>
              <a:rPr lang="es-ES" sz="3200" b="1" dirty="0" smtClean="0">
                <a:latin typeface="Arial" panose="020B0604020202020204" pitchFamily="34" charset="0"/>
                <a:cs typeface="Arial" panose="020B0604020202020204" pitchFamily="34" charset="0"/>
              </a:rPr>
              <a:t>Cuarenta y cinco grados para el sistema de distribución del factor de potencia de retraso sólidamente conectado a tierra;</a:t>
            </a:r>
          </a:p>
          <a:p>
            <a:pPr marL="1366068" lvl="1" indent="-457200" algn="just">
              <a:buFont typeface="Wingdings" panose="05000000000000000000" pitchFamily="2" charset="2"/>
              <a:buChar char="Ø"/>
            </a:pPr>
            <a:r>
              <a:rPr lang="es-ES" sz="3200" b="1" dirty="0" smtClean="0">
                <a:latin typeface="Arial" panose="020B0604020202020204" pitchFamily="34" charset="0"/>
                <a:cs typeface="Arial" panose="020B0604020202020204" pitchFamily="34" charset="0"/>
              </a:rPr>
              <a:t>Sesenta grados para sistemas de transmisión, con factor de potencia en retraso, sólidamente conectados a tierra.</a:t>
            </a:r>
            <a:endParaRPr lang="es-E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4737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456197" y="512993"/>
            <a:ext cx="23125698" cy="4401205"/>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18.5.5.1 Selectividad de relés direccionales y de </a:t>
            </a:r>
            <a:r>
              <a:rPr lang="es-ES" sz="2800" b="1" dirty="0" err="1" smtClean="0">
                <a:latin typeface="Arial" panose="020B0604020202020204" pitchFamily="34" charset="0"/>
                <a:cs typeface="Arial" panose="020B0604020202020204" pitchFamily="34" charset="0"/>
              </a:rPr>
              <a:t>sobrecorriente</a:t>
            </a:r>
            <a:r>
              <a:rPr lang="es-ES" sz="2800" b="1" dirty="0" smtClean="0">
                <a:latin typeface="Arial" panose="020B0604020202020204" pitchFamily="34" charset="0"/>
                <a:cs typeface="Arial" panose="020B0604020202020204" pitchFamily="34" charset="0"/>
              </a:rPr>
              <a:t> del circuito principal en anillo</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Referirse a la Figura 18.5.11 para el método de Selectividad para un circuito principal en anillo.</a:t>
            </a:r>
          </a:p>
          <a:p>
            <a:pPr algn="just"/>
            <a:endParaRPr lang="es-ES" sz="2800" dirty="0" smtClean="0">
              <a:latin typeface="Arial" panose="020B0604020202020204" pitchFamily="34" charset="0"/>
              <a:cs typeface="Arial" panose="020B0604020202020204" pitchFamily="34" charset="0"/>
            </a:endParaRPr>
          </a:p>
          <a:p>
            <a:pPr marL="1423218" lvl="1" indent="-514350" algn="just">
              <a:buFont typeface="+mj-lt"/>
              <a:buAutoNum type="arabicPeriod"/>
            </a:pPr>
            <a:r>
              <a:rPr lang="es-ES" sz="2800" b="1" dirty="0" smtClean="0">
                <a:latin typeface="Arial" panose="020B0604020202020204" pitchFamily="34" charset="0"/>
                <a:cs typeface="Arial" panose="020B0604020202020204" pitchFamily="34" charset="0"/>
              </a:rPr>
              <a:t>Anillo abierto en A </a:t>
            </a:r>
          </a:p>
          <a:p>
            <a:pPr marL="1347788" lvl="1" algn="just"/>
            <a:r>
              <a:rPr lang="es-ES" sz="2800" b="1" dirty="0" smtClean="0">
                <a:latin typeface="Arial" panose="020B0604020202020204" pitchFamily="34" charset="0"/>
                <a:cs typeface="Arial" panose="020B0604020202020204" pitchFamily="34" charset="0"/>
              </a:rPr>
              <a:t>Escalonamiento en A´- E´ - D´ - C´ - B´</a:t>
            </a:r>
          </a:p>
          <a:p>
            <a:pPr marL="1423218" lvl="1" indent="-514350" algn="just">
              <a:buFont typeface="+mj-lt"/>
              <a:buAutoNum type="arabicPeriod" startAt="2"/>
            </a:pPr>
            <a:r>
              <a:rPr lang="es-ES" sz="2800" b="1" dirty="0" smtClean="0">
                <a:latin typeface="Arial" panose="020B0604020202020204" pitchFamily="34" charset="0"/>
                <a:cs typeface="Arial" panose="020B0604020202020204" pitchFamily="34" charset="0"/>
              </a:rPr>
              <a:t>Anillo abierto en A´ </a:t>
            </a:r>
          </a:p>
          <a:p>
            <a:pPr marL="1347788" lvl="1" algn="just"/>
            <a:r>
              <a:rPr lang="es-ES" sz="2800" b="1" dirty="0" smtClean="0">
                <a:latin typeface="Arial" panose="020B0604020202020204" pitchFamily="34" charset="0"/>
                <a:cs typeface="Arial" panose="020B0604020202020204" pitchFamily="34" charset="0"/>
              </a:rPr>
              <a:t>Escalonamiento en A – B – C – D – E</a:t>
            </a:r>
          </a:p>
          <a:p>
            <a:pPr marL="1347788" lvl="1" algn="just"/>
            <a:endParaRPr lang="es-ES" sz="2800" b="1"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Los tiempos de Selectividad se dan como ejemplo en la Figura 18.5.11, los relés B, C, D´, E´ también pueden ser relés no direccionales.</a:t>
            </a:r>
            <a:endParaRPr lang="es-ES" sz="28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2"/>
          <a:stretch>
            <a:fillRect/>
          </a:stretch>
        </p:blipFill>
        <p:spPr>
          <a:xfrm>
            <a:off x="3296654" y="5480806"/>
            <a:ext cx="16868272" cy="6141699"/>
          </a:xfrm>
          <a:prstGeom prst="rect">
            <a:avLst/>
          </a:prstGeom>
        </p:spPr>
      </p:pic>
      <p:sp>
        <p:nvSpPr>
          <p:cNvPr id="8" name="Rectángulo 7"/>
          <p:cNvSpPr/>
          <p:nvPr/>
        </p:nvSpPr>
        <p:spPr>
          <a:xfrm>
            <a:off x="6231857" y="11712059"/>
            <a:ext cx="10997866" cy="954107"/>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18.5.11 Método de Selectividad para un circuito principal en anillo.</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7091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28387" y="419593"/>
            <a:ext cx="23125697" cy="1815882"/>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18.5.6 CURVAS IEC Y CURVAS ANSI/IEEE. CARACTERÍSTICAS DEL RELÉ DE SOBRECORRIENTE</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a. </a:t>
            </a:r>
            <a:r>
              <a:rPr lang="es-ES" sz="2800" b="1" dirty="0" smtClean="0">
                <a:latin typeface="Arial" panose="020B0604020202020204" pitchFamily="34" charset="0"/>
                <a:cs typeface="Arial" panose="020B0604020202020204" pitchFamily="34" charset="0"/>
              </a:rPr>
              <a:t>Curvas IEC 60255 </a:t>
            </a:r>
            <a:r>
              <a:rPr lang="es-ES" sz="2800" dirty="0" smtClean="0">
                <a:latin typeface="Arial" panose="020B0604020202020204" pitchFamily="34" charset="0"/>
                <a:cs typeface="Arial" panose="020B0604020202020204" pitchFamily="34" charset="0"/>
              </a:rPr>
              <a:t>característica del relé de </a:t>
            </a:r>
            <a:r>
              <a:rPr lang="es-ES" sz="2800" dirty="0" err="1" smtClean="0">
                <a:latin typeface="Arial" panose="020B0604020202020204" pitchFamily="34" charset="0"/>
                <a:cs typeface="Arial" panose="020B0604020202020204" pitchFamily="34" charset="0"/>
              </a:rPr>
              <a:t>sobrecorriente</a:t>
            </a:r>
            <a:r>
              <a:rPr lang="es-ES" sz="2800" dirty="0" smtClean="0">
                <a:latin typeface="Arial" panose="020B0604020202020204" pitchFamily="34" charset="0"/>
                <a:cs typeface="Arial" panose="020B0604020202020204" pitchFamily="34" charset="0"/>
              </a:rPr>
              <a:t> (Tabla 18.5.4)</a:t>
            </a:r>
          </a:p>
          <a:p>
            <a:pPr algn="just"/>
            <a:r>
              <a:rPr lang="es-ES" sz="2800" dirty="0" smtClean="0">
                <a:latin typeface="Arial" panose="020B0604020202020204" pitchFamily="34" charset="0"/>
                <a:cs typeface="Arial" panose="020B0604020202020204" pitchFamily="34" charset="0"/>
              </a:rPr>
              <a:t>b. </a:t>
            </a:r>
            <a:r>
              <a:rPr lang="es-ES" sz="2800" b="1" dirty="0" smtClean="0">
                <a:latin typeface="Arial" panose="020B0604020202020204" pitchFamily="34" charset="0"/>
                <a:cs typeface="Arial" panose="020B0604020202020204" pitchFamily="34" charset="0"/>
              </a:rPr>
              <a:t>Curvas ANSI/IEEE </a:t>
            </a:r>
            <a:r>
              <a:rPr lang="es-ES" sz="2800" dirty="0" smtClean="0">
                <a:latin typeface="Arial" panose="020B0604020202020204" pitchFamily="34" charset="0"/>
                <a:cs typeface="Arial" panose="020B0604020202020204" pitchFamily="34" charset="0"/>
              </a:rPr>
              <a:t>característica del relé de </a:t>
            </a:r>
            <a:r>
              <a:rPr lang="es-ES" sz="2800" dirty="0" err="1" smtClean="0">
                <a:latin typeface="Arial" panose="020B0604020202020204" pitchFamily="34" charset="0"/>
                <a:cs typeface="Arial" panose="020B0604020202020204" pitchFamily="34" charset="0"/>
              </a:rPr>
              <a:t>sobrecorriente</a:t>
            </a:r>
            <a:r>
              <a:rPr lang="es-ES" sz="2800" dirty="0" smtClean="0">
                <a:latin typeface="Arial" panose="020B0604020202020204" pitchFamily="34" charset="0"/>
                <a:cs typeface="Arial" panose="020B0604020202020204" pitchFamily="34" charset="0"/>
              </a:rPr>
              <a:t> (Tabla 18.5.5)</a:t>
            </a:r>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1442788" y="2626893"/>
            <a:ext cx="9505949" cy="5265823"/>
          </a:xfrm>
          <a:prstGeom prst="rect">
            <a:avLst/>
          </a:prstGeom>
        </p:spPr>
      </p:pic>
      <p:pic>
        <p:nvPicPr>
          <p:cNvPr id="4" name="Imagen 3"/>
          <p:cNvPicPr>
            <a:picLocks noChangeAspect="1"/>
          </p:cNvPicPr>
          <p:nvPr/>
        </p:nvPicPr>
        <p:blipFill>
          <a:blip r:embed="rId3"/>
          <a:stretch>
            <a:fillRect/>
          </a:stretch>
        </p:blipFill>
        <p:spPr>
          <a:xfrm>
            <a:off x="12765714" y="2626893"/>
            <a:ext cx="9805528" cy="3942349"/>
          </a:xfrm>
          <a:prstGeom prst="rect">
            <a:avLst/>
          </a:prstGeom>
        </p:spPr>
      </p:pic>
      <p:pic>
        <p:nvPicPr>
          <p:cNvPr id="5" name="Imagen 4"/>
          <p:cNvPicPr>
            <a:picLocks noChangeAspect="1"/>
          </p:cNvPicPr>
          <p:nvPr/>
        </p:nvPicPr>
        <p:blipFill>
          <a:blip r:embed="rId4"/>
          <a:stretch>
            <a:fillRect/>
          </a:stretch>
        </p:blipFill>
        <p:spPr>
          <a:xfrm>
            <a:off x="12765714" y="6960659"/>
            <a:ext cx="9805528" cy="6225951"/>
          </a:xfrm>
          <a:prstGeom prst="rect">
            <a:avLst/>
          </a:prstGeom>
        </p:spPr>
      </p:pic>
      <p:pic>
        <p:nvPicPr>
          <p:cNvPr id="6" name="Imagen 5"/>
          <p:cNvPicPr>
            <a:picLocks noChangeAspect="1"/>
          </p:cNvPicPr>
          <p:nvPr/>
        </p:nvPicPr>
        <p:blipFill>
          <a:blip r:embed="rId5"/>
          <a:stretch>
            <a:fillRect/>
          </a:stretch>
        </p:blipFill>
        <p:spPr>
          <a:xfrm>
            <a:off x="1442788" y="8284134"/>
            <a:ext cx="9505950" cy="4902476"/>
          </a:xfrm>
          <a:prstGeom prst="rect">
            <a:avLst/>
          </a:prstGeom>
        </p:spPr>
      </p:pic>
    </p:spTree>
    <p:extLst>
      <p:ext uri="{BB962C8B-B14F-4D97-AF65-F5344CB8AC3E}">
        <p14:creationId xmlns:p14="http://schemas.microsoft.com/office/powerpoint/2010/main" val="3471368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0260" y="459968"/>
            <a:ext cx="23029445" cy="3262432"/>
          </a:xfrm>
          <a:prstGeom prst="rect">
            <a:avLst/>
          </a:prstGeom>
        </p:spPr>
        <p:txBody>
          <a:bodyPr wrap="square">
            <a:spAutoFit/>
          </a:bodyPr>
          <a:lstStyle/>
          <a:p>
            <a:pPr algn="just"/>
            <a:r>
              <a:rPr lang="es-ES" sz="6600" b="1" dirty="0" smtClean="0">
                <a:latin typeface="Arial" panose="020B0604020202020204" pitchFamily="34" charset="0"/>
                <a:cs typeface="Arial" panose="020B0604020202020204" pitchFamily="34" charset="0"/>
              </a:rPr>
              <a:t>18.6 Protección a distancia</a:t>
            </a:r>
          </a:p>
          <a:p>
            <a:pPr algn="just"/>
            <a:r>
              <a:rPr lang="es-ES" sz="2800" b="1" dirty="0" smtClean="0">
                <a:latin typeface="Arial" panose="020B0604020202020204" pitchFamily="34" charset="0"/>
                <a:cs typeface="Arial" panose="020B0604020202020204" pitchFamily="34" charset="0"/>
              </a:rPr>
              <a:t>18.6.1 PRINCIPIOS BÁSICOS</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protección de distancia, como su nombre lo indica, significa que el relé detectará las fallas en la línea de transmisión del sistema de potencia dentro de una distancia específica; la impedancia de la línea de transmisión es una función de la longitud o distancia de la línea, como se muestra en la Figura 18.6.1.</a:t>
            </a:r>
            <a:endParaRPr lang="es-ES" sz="2800" dirty="0">
              <a:latin typeface="Arial" panose="020B0604020202020204" pitchFamily="34" charset="0"/>
              <a:cs typeface="Arial" panose="020B0604020202020204" pitchFamily="34" charset="0"/>
            </a:endParaRPr>
          </a:p>
        </p:txBody>
      </p:sp>
      <p:sp>
        <p:nvSpPr>
          <p:cNvPr id="3" name="Rectángulo 2"/>
          <p:cNvSpPr/>
          <p:nvPr/>
        </p:nvSpPr>
        <p:spPr>
          <a:xfrm>
            <a:off x="480260" y="6536534"/>
            <a:ext cx="9117689" cy="523220"/>
          </a:xfrm>
          <a:prstGeom prst="rect">
            <a:avLst/>
          </a:prstGeom>
        </p:spPr>
        <p:txBody>
          <a:bodyPr wrap="none">
            <a:spAutoFit/>
          </a:bodyPr>
          <a:lstStyle/>
          <a:p>
            <a:r>
              <a:rPr lang="es-ES" sz="2800" b="1" dirty="0" smtClean="0">
                <a:latin typeface="Arial" panose="020B0604020202020204" pitchFamily="34" charset="0"/>
                <a:cs typeface="Arial" panose="020B0604020202020204" pitchFamily="34" charset="0"/>
              </a:rPr>
              <a:t>FIGURA 18.6.1 Principio de protección de distancia.</a:t>
            </a:r>
            <a:endParaRPr lang="es-ES" sz="2800" b="1"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480260" y="3665502"/>
            <a:ext cx="11310687" cy="2871031"/>
          </a:xfrm>
          <a:prstGeom prst="rect">
            <a:avLst/>
          </a:prstGeom>
        </p:spPr>
      </p:pic>
      <p:sp>
        <p:nvSpPr>
          <p:cNvPr id="5" name="Rectángulo 4"/>
          <p:cNvSpPr/>
          <p:nvPr/>
        </p:nvSpPr>
        <p:spPr>
          <a:xfrm>
            <a:off x="12343398" y="2801845"/>
            <a:ext cx="11166308" cy="4401205"/>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El relé de distancia barraca constantemente en la dirección de la línea la corriente y la tensión medida en la ubicación del relé en los dos extremos de la línea. ZF = impedancia de falla, </a:t>
            </a: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b="1"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VF = tensión de falla, e IF = corriente de falla.</a:t>
            </a:r>
          </a:p>
          <a:p>
            <a:pPr algn="just"/>
            <a:r>
              <a:rPr lang="es-ES" sz="2800" b="1" dirty="0" err="1" smtClean="0">
                <a:latin typeface="Arial" panose="020B0604020202020204" pitchFamily="34" charset="0"/>
                <a:cs typeface="Arial" panose="020B0604020202020204" pitchFamily="34" charset="0"/>
              </a:rPr>
              <a:t>Zp</a:t>
            </a:r>
            <a:r>
              <a:rPr lang="es-ES" sz="2800" b="1" dirty="0" smtClean="0">
                <a:latin typeface="Arial" panose="020B0604020202020204" pitchFamily="34" charset="0"/>
                <a:cs typeface="Arial" panose="020B0604020202020204" pitchFamily="34" charset="0"/>
              </a:rPr>
              <a:t> = </a:t>
            </a:r>
            <a:r>
              <a:rPr lang="es-ES" sz="2800" b="1" dirty="0" err="1" smtClean="0">
                <a:latin typeface="Arial" panose="020B0604020202020204" pitchFamily="34" charset="0"/>
                <a:cs typeface="Arial" panose="020B0604020202020204" pitchFamily="34" charset="0"/>
              </a:rPr>
              <a:t>Zs</a:t>
            </a:r>
            <a:r>
              <a:rPr lang="es-ES" sz="2800" b="1" dirty="0" smtClean="0">
                <a:latin typeface="Arial" panose="020B0604020202020204" pitchFamily="34" charset="0"/>
                <a:cs typeface="Arial" panose="020B0604020202020204" pitchFamily="34" charset="0"/>
              </a:rPr>
              <a:t>*(Relación CT/relación VT), </a:t>
            </a:r>
          </a:p>
          <a:p>
            <a:pPr algn="just"/>
            <a:endParaRPr lang="es-ES" sz="2800" dirty="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donde </a:t>
            </a:r>
            <a:r>
              <a:rPr lang="es-ES" sz="2800" dirty="0" err="1" smtClean="0">
                <a:latin typeface="Arial" panose="020B0604020202020204" pitchFamily="34" charset="0"/>
                <a:cs typeface="Arial" panose="020B0604020202020204" pitchFamily="34" charset="0"/>
              </a:rPr>
              <a:t>Zs</a:t>
            </a:r>
            <a:r>
              <a:rPr lang="es-ES" sz="2800" dirty="0" smtClean="0">
                <a:latin typeface="Arial" panose="020B0604020202020204" pitchFamily="34" charset="0"/>
                <a:cs typeface="Arial" panose="020B0604020202020204" pitchFamily="34" charset="0"/>
              </a:rPr>
              <a:t> = impedancia secundaria, </a:t>
            </a:r>
            <a:r>
              <a:rPr lang="es-ES" sz="2800" dirty="0" err="1" smtClean="0">
                <a:latin typeface="Arial" panose="020B0604020202020204" pitchFamily="34" charset="0"/>
                <a:cs typeface="Arial" panose="020B0604020202020204" pitchFamily="34" charset="0"/>
              </a:rPr>
              <a:t>Zp</a:t>
            </a:r>
            <a:r>
              <a:rPr lang="es-ES" sz="2800" dirty="0" smtClean="0">
                <a:latin typeface="Arial" panose="020B0604020202020204" pitchFamily="34" charset="0"/>
                <a:cs typeface="Arial" panose="020B0604020202020204" pitchFamily="34" charset="0"/>
              </a:rPr>
              <a:t> = impedancia primaria.</a:t>
            </a:r>
            <a:endParaRPr lang="es-ES" sz="28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3"/>
          <a:stretch>
            <a:fillRect/>
          </a:stretch>
        </p:blipFill>
        <p:spPr>
          <a:xfrm>
            <a:off x="276224" y="8903369"/>
            <a:ext cx="11105650" cy="3135506"/>
          </a:xfrm>
          <a:prstGeom prst="rect">
            <a:avLst/>
          </a:prstGeom>
        </p:spPr>
      </p:pic>
      <p:sp>
        <p:nvSpPr>
          <p:cNvPr id="8" name="Rectángulo 7"/>
          <p:cNvSpPr/>
          <p:nvPr/>
        </p:nvSpPr>
        <p:spPr>
          <a:xfrm>
            <a:off x="276224" y="7326639"/>
            <a:ext cx="23029445" cy="523220"/>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La mejor manera de estudiar la protección de distancia es </a:t>
            </a:r>
            <a:r>
              <a:rPr lang="es-ES" sz="2800" dirty="0" err="1" smtClean="0">
                <a:latin typeface="Arial" panose="020B0604020202020204" pitchFamily="34" charset="0"/>
                <a:cs typeface="Arial" panose="020B0604020202020204" pitchFamily="34" charset="0"/>
              </a:rPr>
              <a:t>barracar</a:t>
            </a:r>
            <a:r>
              <a:rPr lang="es-ES" sz="2800" dirty="0" smtClean="0">
                <a:latin typeface="Arial" panose="020B0604020202020204" pitchFamily="34" charset="0"/>
                <a:cs typeface="Arial" panose="020B0604020202020204" pitchFamily="34" charset="0"/>
              </a:rPr>
              <a:t> el relé de haz balanceado simple como se muestra en la Figura 18.6.2.</a:t>
            </a:r>
            <a:endParaRPr lang="es-ES" sz="2800" dirty="0">
              <a:latin typeface="Arial" panose="020B0604020202020204" pitchFamily="34" charset="0"/>
              <a:cs typeface="Arial" panose="020B0604020202020204" pitchFamily="34" charset="0"/>
            </a:endParaRPr>
          </a:p>
        </p:txBody>
      </p:sp>
      <p:sp>
        <p:nvSpPr>
          <p:cNvPr id="9" name="Rectángulo 8"/>
          <p:cNvSpPr/>
          <p:nvPr/>
        </p:nvSpPr>
        <p:spPr>
          <a:xfrm>
            <a:off x="480260" y="12038874"/>
            <a:ext cx="10396287" cy="954107"/>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18.6.2 Principio de protección de distancia de haz </a:t>
            </a:r>
          </a:p>
          <a:p>
            <a:pPr algn="just"/>
            <a:r>
              <a:rPr lang="es-ES" sz="2800" b="1" dirty="0" smtClean="0">
                <a:latin typeface="Arial" panose="020B0604020202020204" pitchFamily="34" charset="0"/>
                <a:cs typeface="Arial" panose="020B0604020202020204" pitchFamily="34" charset="0"/>
              </a:rPr>
              <a:t>equilibrado simple.</a:t>
            </a:r>
            <a:endParaRPr lang="es-ES" sz="2800" b="1" dirty="0">
              <a:latin typeface="Arial" panose="020B0604020202020204" pitchFamily="34" charset="0"/>
              <a:cs typeface="Arial" panose="020B0604020202020204" pitchFamily="34" charset="0"/>
            </a:endParaRPr>
          </a:p>
        </p:txBody>
      </p:sp>
      <p:pic>
        <p:nvPicPr>
          <p:cNvPr id="10" name="Imagen 9"/>
          <p:cNvPicPr>
            <a:picLocks noChangeAspect="1"/>
          </p:cNvPicPr>
          <p:nvPr/>
        </p:nvPicPr>
        <p:blipFill>
          <a:blip r:embed="rId4"/>
          <a:stretch>
            <a:fillRect/>
          </a:stretch>
        </p:blipFill>
        <p:spPr>
          <a:xfrm>
            <a:off x="2671009" y="8015667"/>
            <a:ext cx="1684421" cy="1149153"/>
          </a:xfrm>
          <a:prstGeom prst="rect">
            <a:avLst/>
          </a:prstGeom>
        </p:spPr>
      </p:pic>
      <p:sp>
        <p:nvSpPr>
          <p:cNvPr id="11" name="Rectángulo 10"/>
          <p:cNvSpPr/>
          <p:nvPr/>
        </p:nvSpPr>
        <p:spPr>
          <a:xfrm>
            <a:off x="11080583" y="8485963"/>
            <a:ext cx="12429122" cy="3970318"/>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La bobina de tensión se alimenta con la salida de tensión secundaria del VT y la bobina de corriente se alimenta con la salida de corriente del CT. El par resultante de la bobina de corriente es el par de funcionamiento, pero el par resultante de la bobina de tensión es el par de restricción en el funcionamiento normal del sistema de potencia. Los dos pares están equilibrados pero, durante la condición de falla, la tensión cae y la corriente aumenta, lo que aumenta el par de operación, lo que hace que el relé cierre el contacto de disparo y luego transfiera la CC positiva al relé de disparo y luego al CB de la línea.</a:t>
            </a:r>
            <a:endParaRPr lang="es-E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9978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4008" y="561119"/>
            <a:ext cx="23173824" cy="3539430"/>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18.6.2 ANÁLISIS DEL CIRCUITO DE PROTECCIÓN DE DISTANCIA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El análisis del circuito de protección de distancia se ilustra en la Figura 18.6.3.</a:t>
            </a:r>
          </a:p>
          <a:p>
            <a:pPr algn="just"/>
            <a:r>
              <a:rPr lang="es-ES" sz="2800" dirty="0" smtClean="0">
                <a:latin typeface="Arial" panose="020B0604020202020204" pitchFamily="34" charset="0"/>
                <a:cs typeface="Arial" panose="020B0604020202020204" pitchFamily="34" charset="0"/>
              </a:rPr>
              <a:t>La impedancia es medida por el relé en la ubicación del relé es ZR = VR/IR = ZL + </a:t>
            </a:r>
            <a:r>
              <a:rPr lang="es-ES" sz="2800" dirty="0" err="1" smtClean="0">
                <a:latin typeface="Arial" panose="020B0604020202020204" pitchFamily="34" charset="0"/>
                <a:cs typeface="Arial" panose="020B0604020202020204" pitchFamily="34" charset="0"/>
              </a:rPr>
              <a:t>Zcarga</a:t>
            </a:r>
            <a:r>
              <a:rPr lang="es-ES" sz="2800" dirty="0" smtClean="0">
                <a:latin typeface="Arial" panose="020B0604020202020204" pitchFamily="34" charset="0"/>
                <a:cs typeface="Arial" panose="020B0604020202020204" pitchFamily="34" charset="0"/>
              </a:rPr>
              <a:t> en condición normal, pero en condición de falla, la impedancia es medida por el relé en el punto de relé: ZR = VR/IR = ZF.</a:t>
            </a:r>
          </a:p>
          <a:p>
            <a:pPr algn="just"/>
            <a:r>
              <a:rPr lang="es-ES" sz="2800" dirty="0" smtClean="0">
                <a:latin typeface="Arial" panose="020B0604020202020204" pitchFamily="34" charset="0"/>
                <a:cs typeface="Arial" panose="020B0604020202020204" pitchFamily="34" charset="0"/>
              </a:rPr>
              <a:t>El relé también funcionará si ZF &lt; Z, dónde Z = impedancia ajustada en el relé.</a:t>
            </a:r>
          </a:p>
          <a:p>
            <a:pPr algn="just"/>
            <a:r>
              <a:rPr lang="es-ES" sz="2800" dirty="0" smtClean="0">
                <a:latin typeface="Arial" panose="020B0604020202020204" pitchFamily="34" charset="0"/>
                <a:cs typeface="Arial" panose="020B0604020202020204" pitchFamily="34" charset="0"/>
              </a:rPr>
              <a:t>Una creciente VR tiene un efecto de restricción, por lo que esta tensión se llama tensión de restricción, y un aumento de IR tiene un efecto operativo, y esta corriente se llama corriente operativa.</a:t>
            </a:r>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rotWithShape="1">
          <a:blip r:embed="rId2"/>
          <a:srcRect t="3689"/>
          <a:stretch/>
        </p:blipFill>
        <p:spPr>
          <a:xfrm>
            <a:off x="384007" y="4491915"/>
            <a:ext cx="13307930" cy="4940844"/>
          </a:xfrm>
          <a:prstGeom prst="rect">
            <a:avLst/>
          </a:prstGeom>
        </p:spPr>
      </p:pic>
      <p:sp>
        <p:nvSpPr>
          <p:cNvPr id="4" name="Rectángulo 3"/>
          <p:cNvSpPr/>
          <p:nvPr/>
        </p:nvSpPr>
        <p:spPr>
          <a:xfrm>
            <a:off x="1026321" y="9634703"/>
            <a:ext cx="10944599" cy="523220"/>
          </a:xfrm>
          <a:prstGeom prst="rect">
            <a:avLst/>
          </a:prstGeom>
        </p:spPr>
        <p:txBody>
          <a:bodyPr wrap="none">
            <a:spAutoFit/>
          </a:bodyPr>
          <a:lstStyle/>
          <a:p>
            <a:pPr algn="just"/>
            <a:r>
              <a:rPr lang="es-ES" sz="2800" b="1" dirty="0" smtClean="0">
                <a:latin typeface="Arial" panose="020B0604020202020204" pitchFamily="34" charset="0"/>
                <a:cs typeface="Arial" panose="020B0604020202020204" pitchFamily="34" charset="0"/>
              </a:rPr>
              <a:t>FIGURA 18.6.3 Análisis de circuitos de protección a distancia.</a:t>
            </a:r>
            <a:endParaRPr lang="es-ES" sz="2800" b="1" dirty="0">
              <a:latin typeface="Arial" panose="020B0604020202020204" pitchFamily="34" charset="0"/>
              <a:cs typeface="Arial" panose="020B0604020202020204" pitchFamily="34" charset="0"/>
            </a:endParaRPr>
          </a:p>
        </p:txBody>
      </p:sp>
      <p:sp>
        <p:nvSpPr>
          <p:cNvPr id="5" name="Rectángulo 4"/>
          <p:cNvSpPr/>
          <p:nvPr/>
        </p:nvSpPr>
        <p:spPr>
          <a:xfrm>
            <a:off x="289323" y="10557081"/>
            <a:ext cx="13307929" cy="2677656"/>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18.6.3 CARACTERÍSTICAS DE FUNCIONAMIENTO DEL RELÉ DE DISTANCIA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Los límites de funcionamiento del relé se trazan, en un diagrama R-X, su característica de impedancia es un círculo con su centro en el origen de las coordenadas R-X y su radio será el ajuste del relé (alcance del relé) en ohmios como se muestra en la Figura 18.6.4.</a:t>
            </a:r>
            <a:endParaRPr lang="es-ES" sz="28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rotWithShape="1">
          <a:blip r:embed="rId3"/>
          <a:srcRect t="2401"/>
          <a:stretch/>
        </p:blipFill>
        <p:spPr>
          <a:xfrm>
            <a:off x="14101011" y="4491915"/>
            <a:ext cx="9456822" cy="8742822"/>
          </a:xfrm>
          <a:prstGeom prst="rect">
            <a:avLst/>
          </a:prstGeom>
        </p:spPr>
      </p:pic>
      <p:sp>
        <p:nvSpPr>
          <p:cNvPr id="7" name="Rectángulo 6"/>
          <p:cNvSpPr/>
          <p:nvPr/>
        </p:nvSpPr>
        <p:spPr>
          <a:xfrm>
            <a:off x="16064079" y="3623495"/>
            <a:ext cx="6756903" cy="954107"/>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18.6.4 Característica del plan simple del relé de distancia.</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2566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04322" y="399495"/>
            <a:ext cx="23149761" cy="523220"/>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Como se muestra en la Figura 18.6.5, el relé de distancia con característica de plano es un relé no direccional.</a:t>
            </a:r>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504321" y="1166401"/>
            <a:ext cx="10781299" cy="9297152"/>
          </a:xfrm>
          <a:prstGeom prst="rect">
            <a:avLst/>
          </a:prstGeom>
        </p:spPr>
      </p:pic>
      <p:sp>
        <p:nvSpPr>
          <p:cNvPr id="4" name="Rectángulo 3"/>
          <p:cNvSpPr/>
          <p:nvPr/>
        </p:nvSpPr>
        <p:spPr>
          <a:xfrm>
            <a:off x="568134" y="10371220"/>
            <a:ext cx="10717486" cy="523220"/>
          </a:xfrm>
          <a:prstGeom prst="rect">
            <a:avLst/>
          </a:prstGeom>
        </p:spPr>
        <p:txBody>
          <a:bodyPr wrap="none">
            <a:spAutoFit/>
          </a:bodyPr>
          <a:lstStyle/>
          <a:p>
            <a:r>
              <a:rPr lang="es-ES" sz="2800" b="1" dirty="0" smtClean="0">
                <a:latin typeface="Arial" panose="020B0604020202020204" pitchFamily="34" charset="0"/>
                <a:cs typeface="Arial" panose="020B0604020202020204" pitchFamily="34" charset="0"/>
              </a:rPr>
              <a:t>FIGURA 18.6.5 Característica de impedancia de plan simple.</a:t>
            </a:r>
            <a:endParaRPr lang="es-ES" sz="2800" b="1" dirty="0">
              <a:latin typeface="Arial" panose="020B0604020202020204" pitchFamily="34" charset="0"/>
              <a:cs typeface="Arial" panose="020B0604020202020204" pitchFamily="34" charset="0"/>
            </a:endParaRPr>
          </a:p>
        </p:txBody>
      </p:sp>
      <p:sp>
        <p:nvSpPr>
          <p:cNvPr id="5" name="Rectángulo 4"/>
          <p:cNvSpPr/>
          <p:nvPr/>
        </p:nvSpPr>
        <p:spPr>
          <a:xfrm>
            <a:off x="11285620" y="922715"/>
            <a:ext cx="12368463" cy="2677656"/>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Esto significa que el relé puede disparar para fallas en la dirección hacia adelante en la línea de transmisión, y también para fallas hacia atrás del relé en la dirección inversa.</a:t>
            </a:r>
          </a:p>
          <a:p>
            <a:pPr algn="just"/>
            <a:r>
              <a:rPr lang="es-ES" sz="2800" dirty="0" smtClean="0">
                <a:latin typeface="Arial" panose="020B0604020202020204" pitchFamily="34" charset="0"/>
                <a:cs typeface="Arial" panose="020B0604020202020204" pitchFamily="34" charset="0"/>
              </a:rPr>
              <a:t>Se utilizan otra características para darle al relé la característica direccional para ver fallas en la dirección hacia delante en la línea solamente. Esto se llama </a:t>
            </a:r>
            <a:r>
              <a:rPr lang="es-ES" sz="2800" b="1" i="1" dirty="0" smtClean="0">
                <a:latin typeface="Arial" panose="020B0604020202020204" pitchFamily="34" charset="0"/>
                <a:cs typeface="Arial" panose="020B0604020202020204" pitchFamily="34" charset="0"/>
              </a:rPr>
              <a:t>característica </a:t>
            </a:r>
            <a:r>
              <a:rPr lang="es-ES" sz="2800" b="1" i="1" dirty="0" err="1" smtClean="0">
                <a:latin typeface="Arial" panose="020B0604020202020204" pitchFamily="34" charset="0"/>
                <a:cs typeface="Arial" panose="020B0604020202020204" pitchFamily="34" charset="0"/>
              </a:rPr>
              <a:t>Mho</a:t>
            </a:r>
            <a:r>
              <a:rPr lang="es-ES" sz="2800" dirty="0" smtClean="0">
                <a:latin typeface="Arial" panose="020B0604020202020204" pitchFamily="34" charset="0"/>
                <a:cs typeface="Arial" panose="020B0604020202020204" pitchFamily="34" charset="0"/>
              </a:rPr>
              <a:t>, como se muestra en la Figura 18.6.6.</a:t>
            </a:r>
            <a:endParaRPr lang="es-ES" sz="28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3"/>
          <a:stretch>
            <a:fillRect/>
          </a:stretch>
        </p:blipFill>
        <p:spPr>
          <a:xfrm>
            <a:off x="12536905" y="4031258"/>
            <a:ext cx="10106527" cy="7681330"/>
          </a:xfrm>
          <a:prstGeom prst="rect">
            <a:avLst/>
          </a:prstGeom>
        </p:spPr>
      </p:pic>
      <p:sp>
        <p:nvSpPr>
          <p:cNvPr id="7" name="Rectángulo 6"/>
          <p:cNvSpPr/>
          <p:nvPr/>
        </p:nvSpPr>
        <p:spPr>
          <a:xfrm>
            <a:off x="12739577" y="11634228"/>
            <a:ext cx="9701182" cy="523220"/>
          </a:xfrm>
          <a:prstGeom prst="rect">
            <a:avLst/>
          </a:prstGeom>
        </p:spPr>
        <p:txBody>
          <a:bodyPr wrap="none">
            <a:spAutoFit/>
          </a:bodyPr>
          <a:lstStyle/>
          <a:p>
            <a:r>
              <a:rPr lang="es-ES" sz="2800" b="1" dirty="0" smtClean="0">
                <a:latin typeface="Arial" panose="020B0604020202020204" pitchFamily="34" charset="0"/>
                <a:cs typeface="Arial" panose="020B0604020202020204" pitchFamily="34" charset="0"/>
              </a:rPr>
              <a:t>FIGURA 18.6.6 Característica del relé de distancia </a:t>
            </a:r>
            <a:r>
              <a:rPr lang="es-ES" sz="2800" b="1" dirty="0" err="1" smtClean="0">
                <a:latin typeface="Arial" panose="020B0604020202020204" pitchFamily="34" charset="0"/>
                <a:cs typeface="Arial" panose="020B0604020202020204" pitchFamily="34" charset="0"/>
              </a:rPr>
              <a:t>Mho</a:t>
            </a:r>
            <a:r>
              <a:rPr lang="es-ES" sz="2800" b="1" dirty="0" smtClean="0">
                <a:latin typeface="Arial" panose="020B0604020202020204" pitchFamily="34" charset="0"/>
                <a:cs typeface="Arial" panose="020B0604020202020204" pitchFamily="34" charset="0"/>
              </a:rPr>
              <a:t>.</a:t>
            </a:r>
            <a:endParaRPr lang="es-ES" sz="2800" b="1" dirty="0">
              <a:latin typeface="Arial" panose="020B0604020202020204" pitchFamily="34" charset="0"/>
              <a:cs typeface="Arial" panose="020B0604020202020204" pitchFamily="34" charset="0"/>
            </a:endParaRPr>
          </a:p>
        </p:txBody>
      </p:sp>
      <p:sp>
        <p:nvSpPr>
          <p:cNvPr id="8" name="Rectángulo 7"/>
          <p:cNvSpPr/>
          <p:nvPr/>
        </p:nvSpPr>
        <p:spPr>
          <a:xfrm>
            <a:off x="504321" y="10894440"/>
            <a:ext cx="23149762" cy="2677656"/>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Las principales ventajas de esta característica </a:t>
            </a:r>
            <a:r>
              <a:rPr lang="es-ES" sz="2800" dirty="0" err="1" smtClean="0">
                <a:latin typeface="Arial" panose="020B0604020202020204" pitchFamily="34" charset="0"/>
                <a:cs typeface="Arial" panose="020B0604020202020204" pitchFamily="34" charset="0"/>
              </a:rPr>
              <a:t>Mho</a:t>
            </a:r>
            <a:r>
              <a:rPr lang="es-ES" sz="2800" dirty="0" smtClean="0">
                <a:latin typeface="Arial" panose="020B0604020202020204" pitchFamily="34" charset="0"/>
                <a:cs typeface="Arial" panose="020B0604020202020204" pitchFamily="34" charset="0"/>
              </a:rPr>
              <a:t> son las siguientes:</a:t>
            </a:r>
          </a:p>
          <a:p>
            <a:pPr marL="1423218" lvl="1" indent="-514350" algn="just">
              <a:buFont typeface="+mj-lt"/>
              <a:buAutoNum type="arabicPeriod"/>
            </a:pPr>
            <a:r>
              <a:rPr lang="es-ES" sz="2800" b="1" dirty="0" smtClean="0">
                <a:latin typeface="Arial" panose="020B0604020202020204" pitchFamily="34" charset="0"/>
                <a:cs typeface="Arial" panose="020B0604020202020204" pitchFamily="34" charset="0"/>
              </a:rPr>
              <a:t>Es una característica muy popular;</a:t>
            </a:r>
          </a:p>
          <a:p>
            <a:pPr marL="1423218" lvl="1" indent="-514350" algn="just">
              <a:buFont typeface="+mj-lt"/>
              <a:buAutoNum type="arabicPeriod"/>
            </a:pPr>
            <a:r>
              <a:rPr lang="es-ES" sz="2800" b="1" dirty="0" smtClean="0">
                <a:latin typeface="Arial" panose="020B0604020202020204" pitchFamily="34" charset="0"/>
                <a:cs typeface="Arial" panose="020B0604020202020204" pitchFamily="34" charset="0"/>
              </a:rPr>
              <a:t>Es muy simple;</a:t>
            </a:r>
          </a:p>
          <a:p>
            <a:pPr marL="1423218" lvl="1" indent="-514350" algn="just">
              <a:buFont typeface="+mj-lt"/>
              <a:buAutoNum type="arabicPeriod"/>
            </a:pPr>
            <a:r>
              <a:rPr lang="es-ES" sz="2800" b="1" dirty="0" smtClean="0">
                <a:latin typeface="Arial" panose="020B0604020202020204" pitchFamily="34" charset="0"/>
                <a:cs typeface="Arial" panose="020B0604020202020204" pitchFamily="34" charset="0"/>
              </a:rPr>
              <a:t>Tiene más inmunidad a los cambios de potencia.</a:t>
            </a:r>
          </a:p>
          <a:p>
            <a:pPr algn="just"/>
            <a:r>
              <a:rPr lang="es-ES" sz="2800" dirty="0" smtClean="0">
                <a:latin typeface="Arial" panose="020B0604020202020204" pitchFamily="34" charset="0"/>
                <a:cs typeface="Arial" panose="020B0604020202020204" pitchFamily="34" charset="0"/>
              </a:rPr>
              <a:t>Sin embargo, la desventaja de esta característica es que puede funcionar en condición de carga, por lo que se debe cuidar este punto a la hora de ajustar el relé de distancia.</a:t>
            </a:r>
            <a:endParaRPr lang="es-E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2708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53454" y="459538"/>
            <a:ext cx="23052504" cy="9140964"/>
          </a:xfrm>
          <a:prstGeom prst="rect">
            <a:avLst/>
          </a:prstGeom>
        </p:spPr>
        <p:txBody>
          <a:bodyPr wrap="square">
            <a:spAutoFit/>
          </a:bodyPr>
          <a:lstStyle/>
          <a:p>
            <a:pPr algn="just"/>
            <a:r>
              <a:rPr lang="es-ES" sz="2800" dirty="0" smtClean="0"/>
              <a:t>Para tener una buena coordinación en una aplicación de relé a distancia en líneas de transmisión de alta tensión, usamos tres zonas o más, como se muestra en la Figura 18.6.7.</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b="1" dirty="0" smtClean="0"/>
              <a:t>FIGURA 18.6.7 Zonas de protección de relé de distancia.</a:t>
            </a:r>
          </a:p>
          <a:p>
            <a:pPr algn="just"/>
            <a:endParaRPr lang="es-ES" sz="2800" dirty="0" smtClean="0"/>
          </a:p>
        </p:txBody>
      </p:sp>
      <p:pic>
        <p:nvPicPr>
          <p:cNvPr id="7" name="Imagen 6"/>
          <p:cNvPicPr>
            <a:picLocks noChangeAspect="1"/>
          </p:cNvPicPr>
          <p:nvPr/>
        </p:nvPicPr>
        <p:blipFill rotWithShape="1">
          <a:blip r:embed="rId2"/>
          <a:srcRect t="1984"/>
          <a:stretch/>
        </p:blipFill>
        <p:spPr>
          <a:xfrm>
            <a:off x="553454" y="1708484"/>
            <a:ext cx="7964904" cy="6809874"/>
          </a:xfrm>
          <a:prstGeom prst="rect">
            <a:avLst/>
          </a:prstGeom>
        </p:spPr>
      </p:pic>
      <p:sp>
        <p:nvSpPr>
          <p:cNvPr id="8" name="Rectángulo 7"/>
          <p:cNvSpPr/>
          <p:nvPr/>
        </p:nvSpPr>
        <p:spPr>
          <a:xfrm>
            <a:off x="9094871" y="1040801"/>
            <a:ext cx="14511087" cy="5262979"/>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La zona 1 está configurada al 80% de la línea de la característica </a:t>
            </a:r>
            <a:r>
              <a:rPr lang="es-ES" sz="2800" dirty="0" err="1" smtClean="0">
                <a:latin typeface="Arial" panose="020B0604020202020204" pitchFamily="34" charset="0"/>
                <a:cs typeface="Arial" panose="020B0604020202020204" pitchFamily="34" charset="0"/>
              </a:rPr>
              <a:t>Mho</a:t>
            </a:r>
            <a:r>
              <a:rPr lang="es-ES" sz="2800" dirty="0" smtClean="0">
                <a:latin typeface="Arial" panose="020B0604020202020204" pitchFamily="34" charset="0"/>
                <a:cs typeface="Arial" panose="020B0604020202020204" pitchFamily="34" charset="0"/>
              </a:rPr>
              <a:t> y se usa para disparar la línea instantáneamente en aproximadamente un ciclo basado en un sistema de 50 Hz (20 ms), este tiempo de operación es diferente de un fabricante a otro y puede ser menor, depende de la velocidad de funcionamiento del relé.</a:t>
            </a:r>
          </a:p>
          <a:p>
            <a:pPr algn="just"/>
            <a:r>
              <a:rPr lang="es-ES" sz="2800" dirty="0" smtClean="0">
                <a:latin typeface="Arial" panose="020B0604020202020204" pitchFamily="34" charset="0"/>
                <a:cs typeface="Arial" panose="020B0604020202020204" pitchFamily="34" charset="0"/>
              </a:rPr>
              <a:t>La zona 2 se establece en aproximadamente al 120% de la línea de la característica </a:t>
            </a:r>
            <a:r>
              <a:rPr lang="es-ES" sz="2800" dirty="0" err="1" smtClean="0">
                <a:latin typeface="Arial" panose="020B0604020202020204" pitchFamily="34" charset="0"/>
                <a:cs typeface="Arial" panose="020B0604020202020204" pitchFamily="34" charset="0"/>
              </a:rPr>
              <a:t>Mho</a:t>
            </a:r>
            <a:r>
              <a:rPr lang="es-ES" sz="2800" dirty="0" smtClean="0">
                <a:latin typeface="Arial" panose="020B0604020202020204" pitchFamily="34" charset="0"/>
                <a:cs typeface="Arial" panose="020B0604020202020204" pitchFamily="34" charset="0"/>
              </a:rPr>
              <a:t> para cubrir la parte restante de la línea (esto significa el 20% restante) y un disparo en un retardo de tiempo establecido en aproximadamente 500 ms. </a:t>
            </a:r>
          </a:p>
          <a:p>
            <a:pPr algn="just"/>
            <a:r>
              <a:rPr lang="es-ES" sz="2800" dirty="0" smtClean="0">
                <a:latin typeface="Arial" panose="020B0604020202020204" pitchFamily="34" charset="0"/>
                <a:cs typeface="Arial" panose="020B0604020202020204" pitchFamily="34" charset="0"/>
              </a:rPr>
              <a:t>La zona 3 se establece aproximadamente al 225% de la línea como característica de desplazamiento-</a:t>
            </a:r>
            <a:r>
              <a:rPr lang="es-ES" sz="2800" dirty="0" err="1" smtClean="0">
                <a:latin typeface="Arial" panose="020B0604020202020204" pitchFamily="34" charset="0"/>
                <a:cs typeface="Arial" panose="020B0604020202020204" pitchFamily="34" charset="0"/>
              </a:rPr>
              <a:t>Mho</a:t>
            </a:r>
            <a:r>
              <a:rPr lang="es-ES" sz="2800" dirty="0" smtClean="0">
                <a:latin typeface="Arial" panose="020B0604020202020204" pitchFamily="34" charset="0"/>
                <a:cs typeface="Arial" panose="020B0604020202020204" pitchFamily="34" charset="0"/>
              </a:rPr>
              <a:t> para cubrir las otras secciones de la línea, pero para disparar en aproximadamente 1000 ms, esta zona también se usa como un elemento de inicio en el relé de distancia y esta característica de desplazamiento-</a:t>
            </a:r>
            <a:r>
              <a:rPr lang="es-ES" sz="2800" dirty="0" err="1" smtClean="0">
                <a:latin typeface="Arial" panose="020B0604020202020204" pitchFamily="34" charset="0"/>
                <a:cs typeface="Arial" panose="020B0604020202020204" pitchFamily="34" charset="0"/>
              </a:rPr>
              <a:t>Mho</a:t>
            </a:r>
            <a:r>
              <a:rPr lang="es-ES" sz="2800" dirty="0" smtClean="0">
                <a:latin typeface="Arial" panose="020B0604020202020204" pitchFamily="34" charset="0"/>
                <a:cs typeface="Arial" panose="020B0604020202020204" pitchFamily="34" charset="0"/>
              </a:rPr>
              <a:t> tiene las siguientes ventajas:</a:t>
            </a:r>
            <a:endParaRPr lang="es-ES" sz="2800"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3"/>
          <a:stretch>
            <a:fillRect/>
          </a:stretch>
        </p:blipFill>
        <p:spPr>
          <a:xfrm>
            <a:off x="15183853" y="6303781"/>
            <a:ext cx="8422105" cy="7136998"/>
          </a:xfrm>
          <a:prstGeom prst="rect">
            <a:avLst/>
          </a:prstGeom>
        </p:spPr>
      </p:pic>
      <p:sp>
        <p:nvSpPr>
          <p:cNvPr id="10" name="Rectángulo 9"/>
          <p:cNvSpPr/>
          <p:nvPr/>
        </p:nvSpPr>
        <p:spPr>
          <a:xfrm>
            <a:off x="553454" y="8832817"/>
            <a:ext cx="14606335" cy="4401205"/>
          </a:xfrm>
          <a:prstGeom prst="rect">
            <a:avLst/>
          </a:prstGeom>
        </p:spPr>
        <p:txBody>
          <a:bodyPr wrap="square">
            <a:spAutoFit/>
          </a:bodyPr>
          <a:lstStyle/>
          <a:p>
            <a:pPr algn="just"/>
            <a:endParaRPr lang="es-ES" sz="2800" dirty="0" smtClean="0">
              <a:latin typeface="Arial" panose="020B0604020202020204" pitchFamily="34" charset="0"/>
              <a:cs typeface="Arial" panose="020B0604020202020204" pitchFamily="34" charset="0"/>
            </a:endParaRPr>
          </a:p>
          <a:p>
            <a:pPr marL="514350" indent="-514350" algn="just">
              <a:buFont typeface="+mj-lt"/>
              <a:buAutoNum type="arabicPeriod"/>
            </a:pPr>
            <a:r>
              <a:rPr lang="es-ES" sz="2800" b="1" dirty="0" smtClean="0">
                <a:latin typeface="Arial" panose="020B0604020202020204" pitchFamily="34" charset="0"/>
                <a:cs typeface="Arial" panose="020B0604020202020204" pitchFamily="34" charset="0"/>
              </a:rPr>
              <a:t>Funciona como protección de respaldo para fallas en barras en sentido inverso de la línea;</a:t>
            </a:r>
          </a:p>
          <a:p>
            <a:pPr marL="514350" indent="-514350" algn="just">
              <a:buFont typeface="+mj-lt"/>
              <a:buAutoNum type="arabicPeriod"/>
            </a:pPr>
            <a:r>
              <a:rPr lang="es-ES" sz="2800" b="1" dirty="0" smtClean="0">
                <a:latin typeface="Arial" panose="020B0604020202020204" pitchFamily="34" charset="0"/>
                <a:cs typeface="Arial" panose="020B0604020202020204" pitchFamily="34" charset="0"/>
              </a:rPr>
              <a:t>Proporcionar una protección de respaldo local para fallas cercanas cerca de la barra colectora del extremo local de la línea de transmisión para fallas que tienen una tensión cercana a cero y que la zona 1 en dirección de avance no puede ver;</a:t>
            </a:r>
          </a:p>
          <a:p>
            <a:pPr marL="514350" indent="-514350" algn="just">
              <a:buFont typeface="+mj-lt"/>
              <a:buAutoNum type="arabicPeriod"/>
            </a:pPr>
            <a:r>
              <a:rPr lang="es-ES" sz="2800" b="1" dirty="0" smtClean="0">
                <a:latin typeface="Arial" panose="020B0604020202020204" pitchFamily="34" charset="0"/>
                <a:cs typeface="Arial" panose="020B0604020202020204" pitchFamily="34" charset="0"/>
              </a:rPr>
              <a:t>Se utiliza en un esquema de bloqueo de </a:t>
            </a:r>
            <a:r>
              <a:rPr lang="es-ES" sz="2800" b="1" dirty="0" err="1" smtClean="0">
                <a:latin typeface="Arial" panose="020B0604020202020204" pitchFamily="34" charset="0"/>
                <a:cs typeface="Arial" panose="020B0604020202020204" pitchFamily="34" charset="0"/>
              </a:rPr>
              <a:t>sobrealcance</a:t>
            </a:r>
            <a:r>
              <a:rPr lang="es-ES" sz="2800" b="1" dirty="0" smtClean="0">
                <a:latin typeface="Arial" panose="020B0604020202020204" pitchFamily="34" charset="0"/>
                <a:cs typeface="Arial" panose="020B0604020202020204" pitchFamily="34" charset="0"/>
              </a:rPr>
              <a:t> permisivo en la protección de distancia, que se explica en secciones posteriores de este capítulo.</a:t>
            </a:r>
          </a:p>
          <a:p>
            <a:pPr algn="just"/>
            <a:r>
              <a:rPr lang="es-ES" sz="2800" dirty="0" smtClean="0">
                <a:latin typeface="Arial" panose="020B0604020202020204" pitchFamily="34" charset="0"/>
                <a:cs typeface="Arial" panose="020B0604020202020204" pitchFamily="34" charset="0"/>
              </a:rPr>
              <a:t>Cuando se ajusta esta zona hay que cuidar que no invada la zona de carga, lo que provoca disparos innecesarios, como se muestra en la Figura 18.6.8.</a:t>
            </a:r>
            <a:endParaRPr lang="es-ES" sz="2800" dirty="0">
              <a:latin typeface="Arial" panose="020B0604020202020204" pitchFamily="34" charset="0"/>
              <a:cs typeface="Arial" panose="020B0604020202020204" pitchFamily="34" charset="0"/>
            </a:endParaRPr>
          </a:p>
        </p:txBody>
      </p:sp>
      <p:sp>
        <p:nvSpPr>
          <p:cNvPr id="11" name="Rectángulo 10"/>
          <p:cNvSpPr/>
          <p:nvPr/>
        </p:nvSpPr>
        <p:spPr>
          <a:xfrm>
            <a:off x="10658976" y="6998033"/>
            <a:ext cx="6449929" cy="954107"/>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18.6.8 Invasión de carga en protección a distancia.</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517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56198" y="320488"/>
            <a:ext cx="23197886" cy="954107"/>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Para superar este problema utilizamos una característica con forma lenticular u ocho y características cuadriláteras, que evitan la invasión del área de carga, como se muestra en la Figura 18.6.9.</a:t>
            </a:r>
            <a:endParaRPr lang="es-ES" sz="28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2"/>
          <a:stretch>
            <a:fillRect/>
          </a:stretch>
        </p:blipFill>
        <p:spPr>
          <a:xfrm>
            <a:off x="456197" y="1130654"/>
            <a:ext cx="7677149" cy="10769464"/>
          </a:xfrm>
          <a:prstGeom prst="rect">
            <a:avLst/>
          </a:prstGeom>
        </p:spPr>
      </p:pic>
      <p:sp>
        <p:nvSpPr>
          <p:cNvPr id="8" name="Rectángulo 7"/>
          <p:cNvSpPr/>
          <p:nvPr/>
        </p:nvSpPr>
        <p:spPr>
          <a:xfrm>
            <a:off x="323351" y="11681273"/>
            <a:ext cx="8880307" cy="1815882"/>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18.6.9 Característica de relé de distancia especial utilizada como solución para las incursiones a la zona de carga y el efecto de resistencia de arco de falla.</a:t>
            </a:r>
            <a:endParaRPr lang="es-ES" sz="2800" b="1" dirty="0">
              <a:latin typeface="Arial" panose="020B0604020202020204" pitchFamily="34" charset="0"/>
              <a:cs typeface="Arial" panose="020B0604020202020204" pitchFamily="34" charset="0"/>
            </a:endParaRPr>
          </a:p>
        </p:txBody>
      </p:sp>
      <p:sp>
        <p:nvSpPr>
          <p:cNvPr id="9" name="Rectángulo 8"/>
          <p:cNvSpPr/>
          <p:nvPr/>
        </p:nvSpPr>
        <p:spPr>
          <a:xfrm>
            <a:off x="8349917" y="1274595"/>
            <a:ext cx="15304168" cy="7417415"/>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Como puede verse también en la Figura 18.6.5, el alcance de la configuración del relé se ajusta en aproximadamente el 80% de la longitud de la línea para evitar que el relé se sobrepase o no se alcance por las siguientes razones:</a:t>
            </a:r>
          </a:p>
          <a:p>
            <a:pPr marL="514350" indent="-514350" algn="just">
              <a:buFont typeface="+mj-lt"/>
              <a:buAutoNum type="arabicPeriod"/>
            </a:pPr>
            <a:r>
              <a:rPr lang="es-ES" sz="2800" dirty="0" smtClean="0">
                <a:latin typeface="Arial" panose="020B0604020202020204" pitchFamily="34" charset="0"/>
                <a:cs typeface="Arial" panose="020B0604020202020204" pitchFamily="34" charset="0"/>
              </a:rPr>
              <a:t>Debido al error en la relación CT y VT, que puede hacer que el relé funcione de manera incorrecta para fallas cercanas al extremo remoto de la línea.</a:t>
            </a:r>
          </a:p>
          <a:p>
            <a:pPr marL="514350" indent="-514350" algn="just">
              <a:buFont typeface="+mj-lt"/>
              <a:buAutoNum type="arabicPeriod"/>
            </a:pPr>
            <a:r>
              <a:rPr lang="es-ES" sz="2800" dirty="0" smtClean="0">
                <a:latin typeface="Arial" panose="020B0604020202020204" pitchFamily="34" charset="0"/>
                <a:cs typeface="Arial" panose="020B0604020202020204" pitchFamily="34" charset="0"/>
              </a:rPr>
              <a:t>Las corrientes </a:t>
            </a:r>
            <a:r>
              <a:rPr lang="es-ES" sz="2800" dirty="0" err="1" smtClean="0">
                <a:latin typeface="Arial" panose="020B0604020202020204" pitchFamily="34" charset="0"/>
                <a:cs typeface="Arial" panose="020B0604020202020204" pitchFamily="34" charset="0"/>
              </a:rPr>
              <a:t>subtransitorias</a:t>
            </a:r>
            <a:r>
              <a:rPr lang="es-ES" sz="2800" dirty="0" smtClean="0">
                <a:latin typeface="Arial" panose="020B0604020202020204" pitchFamily="34" charset="0"/>
                <a:cs typeface="Arial" panose="020B0604020202020204" pitchFamily="34" charset="0"/>
              </a:rPr>
              <a:t> y transitorias de cortocircuito (SC) tienen valores mayores que el valor de estado estable de la corriente SC, lo que puede hacer que el relé no alcance su ajuste. Esto significa que la impedancia medida sea menor que la impedancia real dela falla, lo que significa que si la falla está fuera de la línea de transmisión, el relé la verá dentro de la línea de transmisión y se disparará de manera incorrecta y no seguirá la condición de selectividad del relé protección de la distancia.</a:t>
            </a:r>
          </a:p>
          <a:p>
            <a:pPr marL="514350" indent="-514350" algn="just">
              <a:buFont typeface="+mj-lt"/>
              <a:buAutoNum type="arabicPeriod"/>
            </a:pPr>
            <a:r>
              <a:rPr lang="es-ES" sz="2800" dirty="0" smtClean="0">
                <a:latin typeface="Arial" panose="020B0604020202020204" pitchFamily="34" charset="0"/>
                <a:cs typeface="Arial" panose="020B0604020202020204" pitchFamily="34" charset="0"/>
              </a:rPr>
              <a:t>Debido a fallas a tierra de alta resistencia, que incluyen una resistencia de pie de torre en el camino de la falla que puede hacer que el relé mida una impedancia mayor que la impedancia real de falla, esto significa una falla límite cerca del extremo remoto de falla en la línea de transmisión; si la falla está en la línea, el relé verá la falla como fuera de la línea de transmisión y no se disparará para una falla en la que se requiera disparar (ver Figura18.6.10).</a:t>
            </a:r>
            <a:endParaRPr lang="es-ES" sz="2800" dirty="0">
              <a:latin typeface="Arial" panose="020B0604020202020204" pitchFamily="34" charset="0"/>
              <a:cs typeface="Arial" panose="020B0604020202020204" pitchFamily="34" charset="0"/>
            </a:endParaRPr>
          </a:p>
        </p:txBody>
      </p:sp>
      <p:pic>
        <p:nvPicPr>
          <p:cNvPr id="10" name="Imagen 9"/>
          <p:cNvPicPr>
            <a:picLocks noChangeAspect="1"/>
          </p:cNvPicPr>
          <p:nvPr/>
        </p:nvPicPr>
        <p:blipFill>
          <a:blip r:embed="rId3"/>
          <a:stretch>
            <a:fillRect/>
          </a:stretch>
        </p:blipFill>
        <p:spPr>
          <a:xfrm>
            <a:off x="17951117" y="8205537"/>
            <a:ext cx="5702968" cy="5185243"/>
          </a:xfrm>
          <a:prstGeom prst="rect">
            <a:avLst/>
          </a:prstGeom>
        </p:spPr>
      </p:pic>
      <p:sp>
        <p:nvSpPr>
          <p:cNvPr id="11" name="Rectángulo 10"/>
          <p:cNvSpPr/>
          <p:nvPr/>
        </p:nvSpPr>
        <p:spPr>
          <a:xfrm>
            <a:off x="11332744" y="8432134"/>
            <a:ext cx="7364329" cy="1504707"/>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18.6.10 </a:t>
            </a:r>
            <a:r>
              <a:rPr lang="es-ES" sz="2800" b="1" dirty="0" err="1" smtClean="0">
                <a:latin typeface="Arial" panose="020B0604020202020204" pitchFamily="34" charset="0"/>
                <a:cs typeface="Arial" panose="020B0604020202020204" pitchFamily="34" charset="0"/>
              </a:rPr>
              <a:t>Sobrealcance</a:t>
            </a:r>
            <a:r>
              <a:rPr lang="es-ES" sz="2800" b="1" dirty="0" smtClean="0">
                <a:latin typeface="Arial" panose="020B0604020202020204" pitchFamily="34" charset="0"/>
                <a:cs typeface="Arial" panose="020B0604020202020204" pitchFamily="34" charset="0"/>
              </a:rPr>
              <a:t> de la protección de distancia debido al efecto de resistencia a fallas</a:t>
            </a:r>
            <a:r>
              <a:rPr lang="es-ES" dirty="0" smtClean="0"/>
              <a:t>.</a:t>
            </a:r>
            <a:endParaRPr lang="es-ES" dirty="0"/>
          </a:p>
        </p:txBody>
      </p:sp>
      <p:sp>
        <p:nvSpPr>
          <p:cNvPr id="12" name="Rectángulo 11"/>
          <p:cNvSpPr/>
          <p:nvPr/>
        </p:nvSpPr>
        <p:spPr>
          <a:xfrm>
            <a:off x="9336505" y="9996240"/>
            <a:ext cx="8614612" cy="3108543"/>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Ante una falla en la línea de transmisión con impedancia de falla Z con el efecto de la resistencia a fallas, RF será visto por el relé como </a:t>
            </a:r>
            <a:r>
              <a:rPr lang="es-ES" sz="2800" dirty="0" err="1" smtClean="0">
                <a:latin typeface="Arial" panose="020B0604020202020204" pitchFamily="34" charset="0"/>
                <a:cs typeface="Arial" panose="020B0604020202020204" pitchFamily="34" charset="0"/>
              </a:rPr>
              <a:t>Zx</a:t>
            </a:r>
            <a:r>
              <a:rPr lang="es-ES" sz="2800" dirty="0" smtClean="0">
                <a:latin typeface="Arial" panose="020B0604020202020204" pitchFamily="34" charset="0"/>
                <a:cs typeface="Arial" panose="020B0604020202020204" pitchFamily="34" charset="0"/>
              </a:rPr>
              <a:t> y hacer que el relé no se dispare para esta falla.</a:t>
            </a:r>
          </a:p>
          <a:p>
            <a:pPr algn="just"/>
            <a:r>
              <a:rPr lang="es-ES" sz="2800" dirty="0" smtClean="0">
                <a:latin typeface="Arial" panose="020B0604020202020204" pitchFamily="34" charset="0"/>
                <a:cs typeface="Arial" panose="020B0604020202020204" pitchFamily="34" charset="0"/>
              </a:rPr>
              <a:t>Para evitar este problema de resistencia de la falla de arco, se utiliza la característica cuadrilateral como se muestra en la Figura 18.6.9.</a:t>
            </a:r>
            <a:endParaRPr lang="es-E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6633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a:off x="480261" y="451408"/>
            <a:ext cx="23149760" cy="523220"/>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En general, el relé de distancia tiene diferentes características según la aplicación, como se muestra en la Figura 18.6.11.</a:t>
            </a:r>
            <a:endParaRPr lang="es-ES" sz="2800" dirty="0">
              <a:latin typeface="Arial" panose="020B0604020202020204" pitchFamily="34" charset="0"/>
              <a:cs typeface="Arial" panose="020B0604020202020204" pitchFamily="34" charset="0"/>
            </a:endParaRPr>
          </a:p>
        </p:txBody>
      </p:sp>
      <p:pic>
        <p:nvPicPr>
          <p:cNvPr id="15" name="Imagen 14"/>
          <p:cNvPicPr>
            <a:picLocks noChangeAspect="1"/>
          </p:cNvPicPr>
          <p:nvPr/>
        </p:nvPicPr>
        <p:blipFill>
          <a:blip r:embed="rId2"/>
          <a:stretch>
            <a:fillRect/>
          </a:stretch>
        </p:blipFill>
        <p:spPr>
          <a:xfrm>
            <a:off x="1275347" y="1315203"/>
            <a:ext cx="8446169" cy="5326230"/>
          </a:xfrm>
          <a:prstGeom prst="rect">
            <a:avLst/>
          </a:prstGeom>
        </p:spPr>
      </p:pic>
      <p:sp>
        <p:nvSpPr>
          <p:cNvPr id="16" name="Rectángulo 15"/>
          <p:cNvSpPr/>
          <p:nvPr/>
        </p:nvSpPr>
        <p:spPr>
          <a:xfrm>
            <a:off x="480261" y="6641433"/>
            <a:ext cx="9698455" cy="954107"/>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18.6.11 Diferentes tipos de característica de relé de distancia.</a:t>
            </a:r>
            <a:endParaRPr lang="es-ES" sz="2800" b="1" dirty="0">
              <a:latin typeface="Arial" panose="020B0604020202020204" pitchFamily="34" charset="0"/>
              <a:cs typeface="Arial" panose="020B0604020202020204" pitchFamily="34" charset="0"/>
            </a:endParaRPr>
          </a:p>
        </p:txBody>
      </p:sp>
      <p:sp>
        <p:nvSpPr>
          <p:cNvPr id="17" name="Rectángulo 16"/>
          <p:cNvSpPr/>
          <p:nvPr/>
        </p:nvSpPr>
        <p:spPr>
          <a:xfrm>
            <a:off x="10515600" y="974628"/>
            <a:ext cx="13114421" cy="7848302"/>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18.6.4 CONSIDERACIONES IMPORTANTES SOBRE LA PROTECCIÓN A DISTANCIA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Hay algunos factores importantes que deben tenerse en cuenta al tratar con la protección de distancia, como se describe a continuación.</a:t>
            </a:r>
          </a:p>
          <a:p>
            <a:pPr algn="just"/>
            <a:endParaRPr lang="es-ES" sz="2800" b="1"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18.6.4.1 Efecto de la relación de impedancia del sistema (SIR) en las medidas de protección de distancia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El término de relación de impedancia del sistema (SIR) se refiere a la relación de la impedancia de la fuente del sistema de potencia detrás del relé sobre la impedancia de la línea de transmisión, de la siguiente manera:</a:t>
            </a:r>
          </a:p>
          <a:p>
            <a:pPr algn="just"/>
            <a:r>
              <a:rPr lang="es-ES" sz="2800" dirty="0" smtClean="0">
                <a:latin typeface="Arial" panose="020B0604020202020204" pitchFamily="34" charset="0"/>
                <a:cs typeface="Arial" panose="020B0604020202020204" pitchFamily="34" charset="0"/>
              </a:rPr>
              <a:t>Como se muestra en la Figura 18.6.1, las líneas de transmisión se pueden clasificar según el valor de SIR de la siguiente manera:</a:t>
            </a:r>
          </a:p>
          <a:p>
            <a:pPr algn="just"/>
            <a:r>
              <a:rPr lang="es-ES" sz="2800" b="1" dirty="0" smtClean="0">
                <a:latin typeface="Arial" panose="020B0604020202020204" pitchFamily="34" charset="0"/>
                <a:cs typeface="Arial" panose="020B0604020202020204" pitchFamily="34" charset="0"/>
              </a:rPr>
              <a:t>1. Línea de transmisión con alta relación SIR (SIR &gt;&gt;&gt;);</a:t>
            </a:r>
          </a:p>
          <a:p>
            <a:pPr algn="just"/>
            <a:r>
              <a:rPr lang="es-ES" sz="2800" b="1" dirty="0" smtClean="0">
                <a:latin typeface="Arial" panose="020B0604020202020204" pitchFamily="34" charset="0"/>
                <a:cs typeface="Arial" panose="020B0604020202020204" pitchFamily="34" charset="0"/>
              </a:rPr>
              <a:t>2. Línea de transmisión con baja SIR (SIR &lt;&lt;&lt;).</a:t>
            </a:r>
          </a:p>
          <a:p>
            <a:pPr algn="just"/>
            <a:r>
              <a:rPr lang="es-ES" sz="2800" dirty="0" smtClean="0">
                <a:latin typeface="Arial" panose="020B0604020202020204" pitchFamily="34" charset="0"/>
                <a:cs typeface="Arial" panose="020B0604020202020204" pitchFamily="34" charset="0"/>
              </a:rPr>
              <a:t>Referirse a Figura 18.6.12 para obtener una explicación del efecto de la SIR en las mediciones del relé de distancia en el extremo A.</a:t>
            </a:r>
            <a:endParaRPr lang="es-ES" sz="2800" dirty="0">
              <a:latin typeface="Arial" panose="020B0604020202020204" pitchFamily="34" charset="0"/>
              <a:cs typeface="Arial" panose="020B0604020202020204" pitchFamily="34" charset="0"/>
            </a:endParaRPr>
          </a:p>
        </p:txBody>
      </p:sp>
      <p:pic>
        <p:nvPicPr>
          <p:cNvPr id="18" name="Imagen 17"/>
          <p:cNvPicPr>
            <a:picLocks noChangeAspect="1"/>
          </p:cNvPicPr>
          <p:nvPr/>
        </p:nvPicPr>
        <p:blipFill>
          <a:blip r:embed="rId3"/>
          <a:stretch>
            <a:fillRect/>
          </a:stretch>
        </p:blipFill>
        <p:spPr>
          <a:xfrm>
            <a:off x="673768" y="7595540"/>
            <a:ext cx="9841831" cy="5666805"/>
          </a:xfrm>
          <a:prstGeom prst="rect">
            <a:avLst/>
          </a:prstGeom>
        </p:spPr>
      </p:pic>
      <p:pic>
        <p:nvPicPr>
          <p:cNvPr id="19" name="Imagen 18"/>
          <p:cNvPicPr>
            <a:picLocks noChangeAspect="1"/>
          </p:cNvPicPr>
          <p:nvPr/>
        </p:nvPicPr>
        <p:blipFill rotWithShape="1">
          <a:blip r:embed="rId4"/>
          <a:srcRect b="24023"/>
          <a:stretch/>
        </p:blipFill>
        <p:spPr>
          <a:xfrm>
            <a:off x="10828420" y="8586132"/>
            <a:ext cx="12488780" cy="3545533"/>
          </a:xfrm>
          <a:prstGeom prst="rect">
            <a:avLst/>
          </a:prstGeom>
        </p:spPr>
      </p:pic>
      <p:sp>
        <p:nvSpPr>
          <p:cNvPr id="20" name="Rectángulo 19"/>
          <p:cNvSpPr/>
          <p:nvPr/>
        </p:nvSpPr>
        <p:spPr>
          <a:xfrm>
            <a:off x="10684041" y="11702360"/>
            <a:ext cx="12945980" cy="1815882"/>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18.6.12 Efecto o relación de impedancia del sistema (SIR) en las medidas de protección de distancia. (A) Medición del relé de impedancia; (B) línea eléctrica corta SIR más de 4; y (C) SIR de línea eléctrica larga inferior a 0,5.</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3548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456197" y="411842"/>
            <a:ext cx="23294140" cy="1815882"/>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Para fallas cercanas cerca del extremo remoto en la barra colectora B, el relé puede alcanzar un nivel inferior al de la tensión del relé. VR será muy pequeño, y debido a errores de VT y TI, el relé verá la falla de la zona interna como una falla fuera de la línea AB. Esto será para líneas de transmisión con una alta relación SIR, como se muestra en la Figura 18.6.12B. No habrá ningún problema para las líneas de transmisión con una relación SIR baja, como se muestra en la Figura 18.6.12C.</a:t>
            </a:r>
            <a:endParaRPr lang="es-ES" sz="2800" dirty="0">
              <a:latin typeface="Arial" panose="020B0604020202020204" pitchFamily="34" charset="0"/>
              <a:cs typeface="Arial" panose="020B0604020202020204" pitchFamily="34" charset="0"/>
            </a:endParaRPr>
          </a:p>
        </p:txBody>
      </p:sp>
      <p:sp>
        <p:nvSpPr>
          <p:cNvPr id="8" name="Rectángulo 7"/>
          <p:cNvSpPr/>
          <p:nvPr/>
        </p:nvSpPr>
        <p:spPr>
          <a:xfrm>
            <a:off x="456197" y="2444292"/>
            <a:ext cx="23294140" cy="3108543"/>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18.6.4.2 Ajuste de protección de distancia para líneas paralelas</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Cuando ajustamos un relé de distancia con dos líneas de transmisión paralelas o una alimentación local en el extremo remoto, se debe prestar especial atención, como se explica aquí, para la alimentación local en el extremo remoto de la línea, como se muestra en la Figura 18.6.13. dónde:ZB5 impedancia desde el final de la primera sección de línea A hasta el punto de falla F.</a:t>
            </a:r>
          </a:p>
          <a:p>
            <a:pPr algn="just"/>
            <a:r>
              <a:rPr lang="es-ES" sz="2800" dirty="0" smtClean="0">
                <a:latin typeface="Arial" panose="020B0604020202020204" pitchFamily="34" charset="0"/>
                <a:cs typeface="Arial" panose="020B0604020202020204" pitchFamily="34" charset="0"/>
              </a:rPr>
              <a:t>Como se muestra en la Figura 18.6.13, se debe considerar el efecto de la corriente de entrada IT en el ajuste del relé de distancia como se describe a continuación.</a:t>
            </a:r>
            <a:endParaRPr lang="es-ES" sz="2800"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2"/>
          <a:stretch>
            <a:fillRect/>
          </a:stretch>
        </p:blipFill>
        <p:spPr>
          <a:xfrm>
            <a:off x="456196" y="5552835"/>
            <a:ext cx="10468477" cy="5227460"/>
          </a:xfrm>
          <a:prstGeom prst="rect">
            <a:avLst/>
          </a:prstGeom>
        </p:spPr>
      </p:pic>
      <p:sp>
        <p:nvSpPr>
          <p:cNvPr id="10" name="Rectángulo 9"/>
          <p:cNvSpPr/>
          <p:nvPr/>
        </p:nvSpPr>
        <p:spPr>
          <a:xfrm>
            <a:off x="456196" y="10780295"/>
            <a:ext cx="10468477" cy="1384995"/>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18.6.13 Efecto de la alimentación local dentro de la línea de transmisión AB sobre el ajuste de protección de distancia en el extremo A.</a:t>
            </a:r>
            <a:endParaRPr lang="es-ES" sz="2800" b="1" dirty="0">
              <a:latin typeface="Arial" panose="020B0604020202020204" pitchFamily="34" charset="0"/>
              <a:cs typeface="Arial" panose="020B0604020202020204" pitchFamily="34" charset="0"/>
            </a:endParaRPr>
          </a:p>
        </p:txBody>
      </p:sp>
      <p:sp>
        <p:nvSpPr>
          <p:cNvPr id="11" name="Rectángulo 10"/>
          <p:cNvSpPr/>
          <p:nvPr/>
        </p:nvSpPr>
        <p:spPr>
          <a:xfrm>
            <a:off x="11300242" y="5219574"/>
            <a:ext cx="12450095" cy="8279190"/>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La tensión medida por el relé en el extremo A se puede calcular de la siguiente manera:</a:t>
            </a:r>
          </a:p>
          <a:p>
            <a:pPr algn="just"/>
            <a:endParaRPr lang="es-ES" sz="2800" dirty="0" smtClean="0">
              <a:latin typeface="Arial" panose="020B0604020202020204" pitchFamily="34" charset="0"/>
              <a:cs typeface="Arial" panose="020B0604020202020204" pitchFamily="34" charset="0"/>
            </a:endParaRPr>
          </a:p>
          <a:p>
            <a:pPr lvl="1" algn="just"/>
            <a:r>
              <a:rPr lang="es-ES" sz="2800" b="1" dirty="0" smtClean="0">
                <a:latin typeface="Arial" panose="020B0604020202020204" pitchFamily="34" charset="0"/>
                <a:cs typeface="Arial" panose="020B0604020202020204" pitchFamily="34" charset="0"/>
              </a:rPr>
              <a:t>VR = IA ZA + (IA + IB) ZB</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Y la corriente medida por el relé en el extremo A se puede considerar de la siguiente manera:</a:t>
            </a:r>
          </a:p>
          <a:p>
            <a:pPr algn="just"/>
            <a:endParaRPr lang="es-ES" sz="2800" dirty="0" smtClean="0">
              <a:latin typeface="Arial" panose="020B0604020202020204" pitchFamily="34" charset="0"/>
              <a:cs typeface="Arial" panose="020B0604020202020204" pitchFamily="34" charset="0"/>
            </a:endParaRPr>
          </a:p>
          <a:p>
            <a:pPr lvl="1" algn="just"/>
            <a:r>
              <a:rPr lang="es-ES" sz="2800" b="1" dirty="0" smtClean="0">
                <a:latin typeface="Arial" panose="020B0604020202020204" pitchFamily="34" charset="0"/>
                <a:cs typeface="Arial" panose="020B0604020202020204" pitchFamily="34" charset="0"/>
              </a:rPr>
              <a:t>IR = IA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Entonces, la impedancia vista por el relé será la siguiente:</a:t>
            </a:r>
          </a:p>
          <a:p>
            <a:pPr lvl="1" algn="just"/>
            <a:endParaRPr lang="es-ES" sz="2800" b="1" dirty="0" smtClean="0">
              <a:latin typeface="Arial" panose="020B0604020202020204" pitchFamily="34" charset="0"/>
              <a:cs typeface="Arial" panose="020B0604020202020204" pitchFamily="34" charset="0"/>
            </a:endParaRPr>
          </a:p>
          <a:p>
            <a:pPr lvl="1" algn="just"/>
            <a:r>
              <a:rPr lang="es-ES" sz="2800" b="1" dirty="0" smtClean="0">
                <a:latin typeface="Arial" panose="020B0604020202020204" pitchFamily="34" charset="0"/>
                <a:cs typeface="Arial" panose="020B0604020202020204" pitchFamily="34" charset="0"/>
              </a:rPr>
              <a:t>ZR = (IA x ZA)/IA + ((IA + IB) x ZB) /IA) </a:t>
            </a:r>
          </a:p>
          <a:p>
            <a:pPr lvl="1" algn="just"/>
            <a:r>
              <a:rPr lang="es-ES" sz="2800" b="1" dirty="0" smtClean="0">
                <a:latin typeface="Arial" panose="020B0604020202020204" pitchFamily="34" charset="0"/>
                <a:cs typeface="Arial" panose="020B0604020202020204" pitchFamily="34" charset="0"/>
              </a:rPr>
              <a:t>ZR = ZA + ZB + IB/IA x ZB</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Como se vio arriba, el relé con un ajuste de ZA+ZB sólo se acercará menos. Se dará la misma consideración en </a:t>
            </a:r>
            <a:r>
              <a:rPr lang="es-ES" sz="2800" dirty="0" err="1" smtClean="0">
                <a:latin typeface="Arial" panose="020B0604020202020204" pitchFamily="34" charset="0"/>
                <a:cs typeface="Arial" panose="020B0604020202020204" pitchFamily="34" charset="0"/>
              </a:rPr>
              <a:t>elcaso</a:t>
            </a:r>
            <a:r>
              <a:rPr lang="es-ES" sz="2800" dirty="0" smtClean="0">
                <a:latin typeface="Arial" panose="020B0604020202020204" pitchFamily="34" charset="0"/>
                <a:cs typeface="Arial" panose="020B0604020202020204" pitchFamily="34" charset="0"/>
              </a:rPr>
              <a:t> de una configuración de relé de distancia de línea de transmisión paralela, como se muestra en la Figura 18.6.14.</a:t>
            </a:r>
            <a:endParaRPr lang="es-E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3236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182832" y="2639677"/>
            <a:ext cx="10727950" cy="5974933"/>
          </a:xfrm>
          <a:prstGeom prst="rect">
            <a:avLst/>
          </a:prstGeom>
        </p:spPr>
      </p:pic>
      <p:sp>
        <p:nvSpPr>
          <p:cNvPr id="13" name="Rectángulo 12"/>
          <p:cNvSpPr/>
          <p:nvPr/>
        </p:nvSpPr>
        <p:spPr>
          <a:xfrm>
            <a:off x="1182832" y="8865910"/>
            <a:ext cx="10559507" cy="1384995"/>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18.6.14 Efecto de dos secciones de línea paralelas (A y B) en la línea de transmisión AC en un ajuste de relé de distancia en el extremo A.</a:t>
            </a:r>
            <a:endParaRPr lang="es-ES" sz="2800" b="1" dirty="0">
              <a:latin typeface="Arial" panose="020B0604020202020204" pitchFamily="34" charset="0"/>
              <a:cs typeface="Arial" panose="020B0604020202020204" pitchFamily="34" charset="0"/>
            </a:endParaRPr>
          </a:p>
        </p:txBody>
      </p:sp>
      <p:sp>
        <p:nvSpPr>
          <p:cNvPr id="14" name="Rectángulo 13"/>
          <p:cNvSpPr/>
          <p:nvPr/>
        </p:nvSpPr>
        <p:spPr>
          <a:xfrm>
            <a:off x="11934910" y="2644384"/>
            <a:ext cx="11454480" cy="3108543"/>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Dónde: ZC = impedancia desde el final de las dos líneas paralelas A y T hasta el punto de falla F.</a:t>
            </a:r>
          </a:p>
          <a:p>
            <a:pPr algn="just"/>
            <a:r>
              <a:rPr lang="es-ES" sz="2800" dirty="0" smtClean="0">
                <a:latin typeface="Arial" panose="020B0604020202020204" pitchFamily="34" charset="0"/>
                <a:cs typeface="Arial" panose="020B0604020202020204" pitchFamily="34" charset="0"/>
              </a:rPr>
              <a:t>Como puede verse en la Figura 18.6.14, en el caso de dos secciones paralelas en una línea de transmisión y una línea conectada a ellas como se muestra cuando se configura la protección de distancia, el relé se configurará de la siguiente manera para evitar un alcance insuficiente:</a:t>
            </a:r>
            <a:endParaRPr lang="es-ES" sz="2800" dirty="0">
              <a:latin typeface="Arial" panose="020B0604020202020204" pitchFamily="34" charset="0"/>
              <a:cs typeface="Arial" panose="020B0604020202020204" pitchFamily="34" charset="0"/>
            </a:endParaRPr>
          </a:p>
        </p:txBody>
      </p:sp>
      <p:pic>
        <p:nvPicPr>
          <p:cNvPr id="15" name="Imagen 14"/>
          <p:cNvPicPr>
            <a:picLocks noChangeAspect="1"/>
          </p:cNvPicPr>
          <p:nvPr/>
        </p:nvPicPr>
        <p:blipFill>
          <a:blip r:embed="rId3"/>
          <a:stretch>
            <a:fillRect/>
          </a:stretch>
        </p:blipFill>
        <p:spPr>
          <a:xfrm>
            <a:off x="12237724" y="5752927"/>
            <a:ext cx="11151666" cy="4497978"/>
          </a:xfrm>
          <a:prstGeom prst="rect">
            <a:avLst/>
          </a:prstGeom>
        </p:spPr>
      </p:pic>
    </p:spTree>
    <p:extLst>
      <p:ext uri="{BB962C8B-B14F-4D97-AF65-F5344CB8AC3E}">
        <p14:creationId xmlns:p14="http://schemas.microsoft.com/office/powerpoint/2010/main" val="3220704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432135" y="548469"/>
            <a:ext cx="23149760" cy="2677656"/>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18.6.4.3 Alimentación débil en un esquema de </a:t>
            </a:r>
            <a:r>
              <a:rPr lang="es-ES" sz="2800" b="1" dirty="0" err="1" smtClean="0">
                <a:latin typeface="Arial" panose="020B0604020202020204" pitchFamily="34" charset="0"/>
                <a:cs typeface="Arial" panose="020B0604020202020204" pitchFamily="34" charset="0"/>
              </a:rPr>
              <a:t>sobrealcance</a:t>
            </a:r>
            <a:r>
              <a:rPr lang="es-ES" sz="2800" b="1" dirty="0" smtClean="0">
                <a:latin typeface="Arial" panose="020B0604020202020204" pitchFamily="34" charset="0"/>
                <a:cs typeface="Arial" panose="020B0604020202020204" pitchFamily="34" charset="0"/>
              </a:rPr>
              <a:t> permisivo</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Como se explica en el esquema de disparo de transferencia por </a:t>
            </a:r>
            <a:r>
              <a:rPr lang="es-ES" sz="2800" dirty="0" err="1" smtClean="0">
                <a:latin typeface="Arial" panose="020B0604020202020204" pitchFamily="34" charset="0"/>
                <a:cs typeface="Arial" panose="020B0604020202020204" pitchFamily="34" charset="0"/>
              </a:rPr>
              <a:t>sobrealcance</a:t>
            </a:r>
            <a:r>
              <a:rPr lang="es-ES" sz="2800" dirty="0" smtClean="0">
                <a:latin typeface="Arial" panose="020B0604020202020204" pitchFamily="34" charset="0"/>
                <a:cs typeface="Arial" panose="020B0604020202020204" pitchFamily="34" charset="0"/>
              </a:rPr>
              <a:t> permisivo (POTT) descrito en Sección 18.6.5.3, en este esquema, la señal POTT es enviada por la Zona 2, que está configurada para sobrepasar la línea de transmisión protegida, pero en el caso de una alimentación débil en un extremo de la línea </a:t>
            </a:r>
            <a:r>
              <a:rPr lang="es-ES" sz="2800" dirty="0" err="1" smtClean="0">
                <a:latin typeface="Arial" panose="020B0604020202020204" pitchFamily="34" charset="0"/>
                <a:cs typeface="Arial" panose="020B0604020202020204" pitchFamily="34" charset="0"/>
              </a:rPr>
              <a:t>detransmisión</a:t>
            </a:r>
            <a:r>
              <a:rPr lang="es-ES" sz="2800" dirty="0" smtClean="0">
                <a:latin typeface="Arial" panose="020B0604020202020204" pitchFamily="34" charset="0"/>
                <a:cs typeface="Arial" panose="020B0604020202020204" pitchFamily="34" charset="0"/>
              </a:rPr>
              <a:t>, el relé R1 en el extremo de alimentación débil no verá la falla cercana F1 y no disparará y ni enviará la señal POTT al extremo de alimentación fuerte, como se muestra en la Figura 18.6.15.</a:t>
            </a:r>
            <a:endParaRPr lang="es-ES" sz="2800" dirty="0">
              <a:latin typeface="Arial" panose="020B0604020202020204" pitchFamily="34" charset="0"/>
              <a:cs typeface="Arial" panose="020B0604020202020204" pitchFamily="34" charset="0"/>
            </a:endParaRPr>
          </a:p>
        </p:txBody>
      </p:sp>
      <p:sp>
        <p:nvSpPr>
          <p:cNvPr id="7" name="Rectángulo 6"/>
          <p:cNvSpPr/>
          <p:nvPr/>
        </p:nvSpPr>
        <p:spPr>
          <a:xfrm>
            <a:off x="432134" y="9344979"/>
            <a:ext cx="23149760" cy="3539430"/>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Para superar este problema, se ajusta Z3R1 para cubrir el alcance de Z2R2 en la dirección reversa en el extremo A, el circuito de alimentación débil funcionará si ocurren estas condiciones:</a:t>
            </a:r>
          </a:p>
          <a:p>
            <a:pPr algn="just"/>
            <a:endParaRPr lang="es-ES" sz="2800" dirty="0" smtClean="0">
              <a:latin typeface="Arial" panose="020B0604020202020204" pitchFamily="34" charset="0"/>
              <a:cs typeface="Arial" panose="020B0604020202020204" pitchFamily="34" charset="0"/>
            </a:endParaRPr>
          </a:p>
          <a:p>
            <a:pPr marL="1423218" lvl="1" indent="-514350" algn="just">
              <a:buFont typeface="+mj-lt"/>
              <a:buAutoNum type="arabicPeriod"/>
            </a:pPr>
            <a:r>
              <a:rPr lang="es-ES" sz="2800" b="1" dirty="0" smtClean="0">
                <a:latin typeface="Arial" panose="020B0604020202020204" pitchFamily="34" charset="0"/>
                <a:cs typeface="Arial" panose="020B0604020202020204" pitchFamily="34" charset="0"/>
              </a:rPr>
              <a:t>Zona 3 del relé R1 (Z3R1) no funcionará para falla F1, esto confirmará que no hay falla en la dirección inversa en el extremo A.</a:t>
            </a:r>
          </a:p>
          <a:p>
            <a:pPr marL="1423218" lvl="1" indent="-514350" algn="just">
              <a:buFont typeface="+mj-lt"/>
              <a:buAutoNum type="arabicPeriod"/>
            </a:pPr>
            <a:r>
              <a:rPr lang="es-ES" sz="2800" b="1" dirty="0" smtClean="0">
                <a:latin typeface="Arial" panose="020B0604020202020204" pitchFamily="34" charset="0"/>
                <a:cs typeface="Arial" panose="020B0604020202020204" pitchFamily="34" charset="0"/>
              </a:rPr>
              <a:t>La unidad de medición de tensión en el relé A ha perdido tensión en al menos en una fase.</a:t>
            </a:r>
          </a:p>
          <a:p>
            <a:pPr marL="514350" indent="-514350" algn="just">
              <a:buAutoNum type="arabicPeriod"/>
            </a:pPr>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Entonces el circuito de alimentación débil operará y hará eco de la señal POTT recibida de R2Z2 de nuevo al extremo B para acelerar R2 y disparar instantáneamente, y disparar R1 instantáneamente también.</a:t>
            </a:r>
            <a:endParaRPr lang="es-ES" sz="28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2"/>
          <a:stretch>
            <a:fillRect/>
          </a:stretch>
        </p:blipFill>
        <p:spPr>
          <a:xfrm>
            <a:off x="6232358" y="3226125"/>
            <a:ext cx="11670631" cy="5164747"/>
          </a:xfrm>
          <a:prstGeom prst="rect">
            <a:avLst/>
          </a:prstGeom>
        </p:spPr>
      </p:pic>
      <p:sp>
        <p:nvSpPr>
          <p:cNvPr id="9" name="Rectángulo 8"/>
          <p:cNvSpPr/>
          <p:nvPr/>
        </p:nvSpPr>
        <p:spPr>
          <a:xfrm>
            <a:off x="5451349" y="8390872"/>
            <a:ext cx="13111329" cy="954107"/>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18.6.15 Efecto de la alimentación débil en el esquema de relé de distancia de disparo de transferencia de </a:t>
            </a:r>
            <a:r>
              <a:rPr lang="es-ES" sz="2800" b="1" dirty="0" err="1" smtClean="0">
                <a:latin typeface="Arial" panose="020B0604020202020204" pitchFamily="34" charset="0"/>
                <a:cs typeface="Arial" panose="020B0604020202020204" pitchFamily="34" charset="0"/>
              </a:rPr>
              <a:t>sobrealcance</a:t>
            </a:r>
            <a:r>
              <a:rPr lang="es-ES" sz="2800" b="1" dirty="0" smtClean="0">
                <a:latin typeface="Arial" panose="020B0604020202020204" pitchFamily="34" charset="0"/>
                <a:cs typeface="Arial" panose="020B0604020202020204" pitchFamily="34" charset="0"/>
              </a:rPr>
              <a:t> permisivo POTT.</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5391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04324" y="754432"/>
            <a:ext cx="23197887" cy="4497129"/>
          </a:xfrm>
          <a:prstGeom prst="rect">
            <a:avLst/>
          </a:prstGeom>
        </p:spPr>
        <p:txBody>
          <a:bodyPr wrap="square">
            <a:spAutoFit/>
          </a:bodyPr>
          <a:lstStyle/>
          <a:p>
            <a:pPr algn="just"/>
            <a:r>
              <a:rPr lang="es-ES" b="1" dirty="0" smtClean="0">
                <a:latin typeface="Arial" panose="020B0604020202020204" pitchFamily="34" charset="0"/>
                <a:cs typeface="Arial" panose="020B0604020202020204" pitchFamily="34" charset="0"/>
              </a:rPr>
              <a:t>18.6.5 ESQUEMAS DE TELECOMUNICACIÓN DE PROTECCIÓN DE DISTANCIA</a:t>
            </a:r>
          </a:p>
          <a:p>
            <a:pPr algn="just"/>
            <a:endParaRPr lang="es-ES" dirty="0" smtClean="0"/>
          </a:p>
          <a:p>
            <a:pPr algn="just"/>
            <a:r>
              <a:rPr lang="es-ES" dirty="0" smtClean="0"/>
              <a:t>Como se puede ver anteriormente, todavía hay un 20% de la sección de la línea no protegida instantáneamente ya que configuramos la Zona 1 para que alcance solo hasta el 80% de la línea por las razones explicadas anteriormente. </a:t>
            </a:r>
          </a:p>
          <a:p>
            <a:pPr algn="just"/>
            <a:r>
              <a:rPr lang="es-ES" dirty="0" smtClean="0"/>
              <a:t>Para superar este problema utilizamos esquemas de telecomunicaciones que utilizan un portador de línea eléctrica, señales de radio de microondas o los más recientes cables de fibra óptica para transferir las señales de protección a través de las líneas de transmisión entre ambos extremos de la línea para acelerar el disparo en esta parte restante. de la línea (Figura 18.6.16).</a:t>
            </a:r>
            <a:endParaRPr lang="es-ES" dirty="0"/>
          </a:p>
        </p:txBody>
      </p:sp>
      <p:sp>
        <p:nvSpPr>
          <p:cNvPr id="8" name="Rectángulo 7"/>
          <p:cNvSpPr/>
          <p:nvPr/>
        </p:nvSpPr>
        <p:spPr>
          <a:xfrm>
            <a:off x="504323" y="9943706"/>
            <a:ext cx="23197887" cy="3539430"/>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18.6.5.1 Esquema de Disparo por </a:t>
            </a:r>
            <a:r>
              <a:rPr lang="es-ES" sz="2800" b="1" dirty="0" err="1" smtClean="0">
                <a:latin typeface="Arial" panose="020B0604020202020204" pitchFamily="34" charset="0"/>
                <a:cs typeface="Arial" panose="020B0604020202020204" pitchFamily="34" charset="0"/>
              </a:rPr>
              <a:t>Tranferencia</a:t>
            </a:r>
            <a:r>
              <a:rPr lang="es-ES" sz="2800" b="1" dirty="0" smtClean="0">
                <a:latin typeface="Arial" panose="020B0604020202020204" pitchFamily="34" charset="0"/>
                <a:cs typeface="Arial" panose="020B0604020202020204" pitchFamily="34" charset="0"/>
              </a:rPr>
              <a:t> Directa (Esquema de </a:t>
            </a:r>
            <a:r>
              <a:rPr lang="es-ES" sz="2800" b="1" dirty="0" err="1" smtClean="0">
                <a:latin typeface="Arial" panose="020B0604020202020204" pitchFamily="34" charset="0"/>
                <a:cs typeface="Arial" panose="020B0604020202020204" pitchFamily="34" charset="0"/>
              </a:rPr>
              <a:t>Subalcance</a:t>
            </a:r>
            <a:r>
              <a:rPr lang="es-ES" sz="2800" b="1" dirty="0" smtClean="0">
                <a:latin typeface="Arial" panose="020B0604020202020204" pitchFamily="34" charset="0"/>
                <a:cs typeface="Arial" panose="020B0604020202020204" pitchFamily="34" charset="0"/>
              </a:rPr>
              <a:t>)</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falla F es detectada por el relé en el extremo B en la Zona 1, luego el relé en el extremo B envía una señal de disparo directo de aceleración al extremo A, en el extremo A, la falla F se ve en la Zona 2 y la Zona 3. Si no se recibe ninguna señal viene del extremo B luego el relé disparará en la Zona 2 con 500 ms, pero si una señal recibida proviene del extremo B, entonces el relé se acelerará y disparará instantáneamente, como se muestra en la Figura18.6.17, que muestra la lógica de disparo del relé en el extremo A. El disparo ocurrirá instantáneamente e incluye solo el tiempo para recibir la señal del otro extremo.</a:t>
            </a:r>
          </a:p>
          <a:p>
            <a:pPr algn="just"/>
            <a:r>
              <a:rPr lang="es-ES" sz="2800" dirty="0" smtClean="0">
                <a:latin typeface="Arial" panose="020B0604020202020204" pitchFamily="34" charset="0"/>
                <a:cs typeface="Arial" panose="020B0604020202020204" pitchFamily="34" charset="0"/>
              </a:rPr>
              <a:t>La desventaja de este esquema es la posibilidad de disparos en falso por accidente o mal funcionamiento de los equipos de señalización.</a:t>
            </a:r>
            <a:endParaRPr lang="es-ES" sz="2800"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2"/>
          <a:stretch>
            <a:fillRect/>
          </a:stretch>
        </p:blipFill>
        <p:spPr>
          <a:xfrm>
            <a:off x="1058780" y="5156824"/>
            <a:ext cx="9817768" cy="3689700"/>
          </a:xfrm>
          <a:prstGeom prst="rect">
            <a:avLst/>
          </a:prstGeom>
        </p:spPr>
      </p:pic>
      <p:pic>
        <p:nvPicPr>
          <p:cNvPr id="10" name="Imagen 9"/>
          <p:cNvPicPr>
            <a:picLocks noChangeAspect="1"/>
          </p:cNvPicPr>
          <p:nvPr/>
        </p:nvPicPr>
        <p:blipFill>
          <a:blip r:embed="rId3"/>
          <a:stretch>
            <a:fillRect/>
          </a:stretch>
        </p:blipFill>
        <p:spPr>
          <a:xfrm>
            <a:off x="13186611" y="4644189"/>
            <a:ext cx="9745580" cy="4345410"/>
          </a:xfrm>
          <a:prstGeom prst="rect">
            <a:avLst/>
          </a:prstGeom>
        </p:spPr>
      </p:pic>
      <p:sp>
        <p:nvSpPr>
          <p:cNvPr id="11" name="Rectángulo 10"/>
          <p:cNvSpPr/>
          <p:nvPr/>
        </p:nvSpPr>
        <p:spPr>
          <a:xfrm>
            <a:off x="685299" y="8943432"/>
            <a:ext cx="13019171" cy="523220"/>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18.6.16 Esquema de actuación de transferencia directa.</a:t>
            </a:r>
            <a:endParaRPr lang="es-ES" sz="2800" b="1" dirty="0">
              <a:latin typeface="Arial" panose="020B0604020202020204" pitchFamily="34" charset="0"/>
              <a:cs typeface="Arial" panose="020B0604020202020204" pitchFamily="34" charset="0"/>
            </a:endParaRPr>
          </a:p>
        </p:txBody>
      </p:sp>
      <p:sp>
        <p:nvSpPr>
          <p:cNvPr id="12" name="Rectángulo 11"/>
          <p:cNvSpPr/>
          <p:nvPr/>
        </p:nvSpPr>
        <p:spPr>
          <a:xfrm>
            <a:off x="12487777" y="8989599"/>
            <a:ext cx="11214433" cy="954107"/>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18.6.17 Lógica de disparo de un esquema de actuación de transferencia directa.</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5068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04324" y="1641911"/>
            <a:ext cx="23173823" cy="3108543"/>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18.6.5.2 Esquema de </a:t>
            </a:r>
            <a:r>
              <a:rPr lang="es-ES" sz="2800" b="1" dirty="0" err="1" smtClean="0">
                <a:latin typeface="Arial" panose="020B0604020202020204" pitchFamily="34" charset="0"/>
                <a:cs typeface="Arial" panose="020B0604020202020204" pitchFamily="34" charset="0"/>
              </a:rPr>
              <a:t>Subalcance</a:t>
            </a:r>
            <a:r>
              <a:rPr lang="es-ES" sz="2800" b="1" dirty="0" smtClean="0">
                <a:latin typeface="Arial" panose="020B0604020202020204" pitchFamily="34" charset="0"/>
                <a:cs typeface="Arial" panose="020B0604020202020204" pitchFamily="34" charset="0"/>
              </a:rPr>
              <a:t> Permisivo</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Este sistema más confiable y seguro es una modificación del esquema de disparo por transferencia directa.</a:t>
            </a:r>
          </a:p>
          <a:p>
            <a:pPr algn="just"/>
            <a:r>
              <a:rPr lang="es-ES" sz="2800" dirty="0" smtClean="0">
                <a:latin typeface="Arial" panose="020B0604020202020204" pitchFamily="34" charset="0"/>
                <a:cs typeface="Arial" panose="020B0604020202020204" pitchFamily="34" charset="0"/>
              </a:rPr>
              <a:t>Como se muestra en la Figura 18.6.18, una falla F es vista por el relé B en el extremo B de la línea de transmisión, luego se envía una señal de disparo permisivo al extremo A, en el extremo A si el relé A en la Zona 2 ve la falla, entonces el relé acelerará la Zona 2 y se disparará instantáneamente, como se muestra en la Figura 18.6.19, que muestra la lógica de disparo del esquema de disparo de transferencia de </a:t>
            </a:r>
            <a:r>
              <a:rPr lang="es-ES" sz="2800" dirty="0" err="1" smtClean="0">
                <a:latin typeface="Arial" panose="020B0604020202020204" pitchFamily="34" charset="0"/>
                <a:cs typeface="Arial" panose="020B0604020202020204" pitchFamily="34" charset="0"/>
              </a:rPr>
              <a:t>subalcance</a:t>
            </a:r>
            <a:r>
              <a:rPr lang="es-ES" sz="2800" dirty="0" smtClean="0">
                <a:latin typeface="Arial" panose="020B0604020202020204" pitchFamily="34" charset="0"/>
                <a:cs typeface="Arial" panose="020B0604020202020204" pitchFamily="34" charset="0"/>
              </a:rPr>
              <a:t> permisivo PUTT.</a:t>
            </a:r>
            <a:endParaRPr lang="es-ES" sz="28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938463" y="5263560"/>
            <a:ext cx="9480884" cy="3976688"/>
          </a:xfrm>
          <a:prstGeom prst="rect">
            <a:avLst/>
          </a:prstGeom>
        </p:spPr>
      </p:pic>
      <p:pic>
        <p:nvPicPr>
          <p:cNvPr id="7" name="Imagen 6"/>
          <p:cNvPicPr>
            <a:picLocks noChangeAspect="1"/>
          </p:cNvPicPr>
          <p:nvPr/>
        </p:nvPicPr>
        <p:blipFill>
          <a:blip r:embed="rId3"/>
          <a:stretch>
            <a:fillRect/>
          </a:stretch>
        </p:blipFill>
        <p:spPr>
          <a:xfrm>
            <a:off x="14134307" y="4547932"/>
            <a:ext cx="9264314" cy="5530390"/>
          </a:xfrm>
          <a:prstGeom prst="rect">
            <a:avLst/>
          </a:prstGeom>
        </p:spPr>
      </p:pic>
      <p:sp>
        <p:nvSpPr>
          <p:cNvPr id="8" name="Rectángulo 7"/>
          <p:cNvSpPr/>
          <p:nvPr/>
        </p:nvSpPr>
        <p:spPr>
          <a:xfrm>
            <a:off x="504324" y="9654135"/>
            <a:ext cx="10901613" cy="954107"/>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18.6.18 Esquema permisivo de actuación de </a:t>
            </a:r>
          </a:p>
          <a:p>
            <a:r>
              <a:rPr lang="es-ES" sz="2800" b="1" dirty="0" smtClean="0">
                <a:latin typeface="Arial" panose="020B0604020202020204" pitchFamily="34" charset="0"/>
                <a:cs typeface="Arial" panose="020B0604020202020204" pitchFamily="34" charset="0"/>
              </a:rPr>
              <a:t>transferencia por debajo del alcance.</a:t>
            </a:r>
            <a:endParaRPr lang="es-ES" sz="2800" b="1" dirty="0">
              <a:latin typeface="Arial" panose="020B0604020202020204" pitchFamily="34" charset="0"/>
              <a:cs typeface="Arial" panose="020B0604020202020204" pitchFamily="34" charset="0"/>
            </a:endParaRPr>
          </a:p>
        </p:txBody>
      </p:sp>
      <p:sp>
        <p:nvSpPr>
          <p:cNvPr id="9" name="Rectángulo 8"/>
          <p:cNvSpPr/>
          <p:nvPr/>
        </p:nvSpPr>
        <p:spPr>
          <a:xfrm>
            <a:off x="13466231" y="10078322"/>
            <a:ext cx="10600466" cy="523220"/>
          </a:xfrm>
          <a:prstGeom prst="rect">
            <a:avLst/>
          </a:prstGeom>
        </p:spPr>
        <p:txBody>
          <a:bodyPr wrap="none">
            <a:spAutoFit/>
          </a:bodyPr>
          <a:lstStyle/>
          <a:p>
            <a:r>
              <a:rPr lang="es-ES" sz="2800" b="1" dirty="0" smtClean="0">
                <a:latin typeface="Arial" panose="020B0604020202020204" pitchFamily="34" charset="0"/>
                <a:cs typeface="Arial" panose="020B0604020202020204" pitchFamily="34" charset="0"/>
              </a:rPr>
              <a:t>FIGURA 18.6.19 Lógica de disparo del esquema de actuación</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1592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0261" y="623511"/>
            <a:ext cx="23149760" cy="3970318"/>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18.6.5.3 Esquema de </a:t>
            </a:r>
            <a:r>
              <a:rPr lang="es-ES" sz="2800" b="1" dirty="0" err="1" smtClean="0">
                <a:latin typeface="Arial" panose="020B0604020202020204" pitchFamily="34" charset="0"/>
                <a:cs typeface="Arial" panose="020B0604020202020204" pitchFamily="34" charset="0"/>
              </a:rPr>
              <a:t>sobrealcance</a:t>
            </a:r>
            <a:r>
              <a:rPr lang="es-ES" sz="2800" b="1" dirty="0" smtClean="0">
                <a:latin typeface="Arial" panose="020B0604020202020204" pitchFamily="34" charset="0"/>
                <a:cs typeface="Arial" panose="020B0604020202020204" pitchFamily="34" charset="0"/>
              </a:rPr>
              <a:t> permisivo (esquema de comparación direccional)</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En este esquema, la Zona 2 se establece en el 120% de la línea de transmisión, como se muestra en Figura 18.6.20.</a:t>
            </a:r>
          </a:p>
          <a:p>
            <a:pPr marL="457200" indent="-457200" algn="just">
              <a:buFont typeface="Wingdings" panose="05000000000000000000" pitchFamily="2" charset="2"/>
              <a:buChar char="§"/>
            </a:pPr>
            <a:endParaRPr lang="es-ES" sz="2800" dirty="0" smtClean="0">
              <a:latin typeface="Arial" panose="020B0604020202020204" pitchFamily="34" charset="0"/>
              <a:cs typeface="Arial" panose="020B0604020202020204" pitchFamily="34" charset="0"/>
            </a:endParaRPr>
          </a:p>
          <a:p>
            <a:pPr marL="457200" indent="-457200" algn="just">
              <a:buFont typeface="Wingdings" panose="05000000000000000000" pitchFamily="2" charset="2"/>
              <a:buChar char="§"/>
            </a:pPr>
            <a:r>
              <a:rPr lang="es-ES" sz="2800" dirty="0" smtClean="0">
                <a:latin typeface="Arial" panose="020B0604020202020204" pitchFamily="34" charset="0"/>
                <a:cs typeface="Arial" panose="020B0604020202020204" pitchFamily="34" charset="0"/>
              </a:rPr>
              <a:t>Por una falla F, el relé en el extremo B verá la falla y enviará la señal POTT al extremo A.</a:t>
            </a:r>
          </a:p>
          <a:p>
            <a:pPr marL="457200" indent="-457200" algn="just">
              <a:buFont typeface="Wingdings" panose="05000000000000000000" pitchFamily="2" charset="2"/>
              <a:buChar char="§"/>
            </a:pPr>
            <a:endParaRPr lang="es-ES" sz="2800" dirty="0" smtClean="0">
              <a:latin typeface="Arial" panose="020B0604020202020204" pitchFamily="34" charset="0"/>
              <a:cs typeface="Arial" panose="020B0604020202020204" pitchFamily="34" charset="0"/>
            </a:endParaRPr>
          </a:p>
          <a:p>
            <a:pPr marL="457200" indent="-457200" algn="just">
              <a:buFont typeface="Wingdings" panose="05000000000000000000" pitchFamily="2" charset="2"/>
              <a:buChar char="§"/>
            </a:pPr>
            <a:r>
              <a:rPr lang="es-ES" sz="2800" dirty="0" smtClean="0">
                <a:latin typeface="Arial" panose="020B0604020202020204" pitchFamily="34" charset="0"/>
                <a:cs typeface="Arial" panose="020B0604020202020204" pitchFamily="34" charset="0"/>
              </a:rPr>
              <a:t>En el extremo A, el relé de la Zona 2 verá la falla F y envía la señal POTT al extremo B si la Zona 2 del relé A ve la falla F y recibe una señal POTT del extremo remoto B, entonces el relé A se disparará instantáneamente, de lo contrario, el relé se disparará en el tiempo de la Zona 2 (500 ms) (ver en la Figura 18.6.21 la lógica POTT).</a:t>
            </a:r>
            <a:endParaRPr lang="es-ES" sz="2800" dirty="0">
              <a:latin typeface="Arial" panose="020B0604020202020204" pitchFamily="34" charset="0"/>
              <a:cs typeface="Arial" panose="020B0604020202020204" pitchFamily="34" charset="0"/>
            </a:endParaRPr>
          </a:p>
        </p:txBody>
      </p:sp>
      <p:sp>
        <p:nvSpPr>
          <p:cNvPr id="5" name="Rectángulo 4"/>
          <p:cNvSpPr/>
          <p:nvPr/>
        </p:nvSpPr>
        <p:spPr>
          <a:xfrm>
            <a:off x="1250282" y="10498459"/>
            <a:ext cx="12074525" cy="954107"/>
          </a:xfrm>
          <a:prstGeom prst="rect">
            <a:avLst/>
          </a:prstGeom>
        </p:spPr>
        <p:txBody>
          <a:bodyPr>
            <a:spAutoFit/>
          </a:bodyPr>
          <a:lstStyle/>
          <a:p>
            <a:r>
              <a:rPr lang="es-ES" sz="2800" b="1" dirty="0" smtClean="0">
                <a:latin typeface="Arial" panose="020B0604020202020204" pitchFamily="34" charset="0"/>
                <a:cs typeface="Arial" panose="020B0604020202020204" pitchFamily="34" charset="0"/>
              </a:rPr>
              <a:t>FIGURA 18.6.20 Esquema de disparo por transferencia de </a:t>
            </a:r>
          </a:p>
          <a:p>
            <a:r>
              <a:rPr lang="es-ES" sz="2800" b="1" dirty="0" err="1" smtClean="0">
                <a:latin typeface="Arial" panose="020B0604020202020204" pitchFamily="34" charset="0"/>
                <a:cs typeface="Arial" panose="020B0604020202020204" pitchFamily="34" charset="0"/>
              </a:rPr>
              <a:t>sobrealcance</a:t>
            </a:r>
            <a:r>
              <a:rPr lang="es-ES" sz="2800" b="1" dirty="0" smtClean="0">
                <a:latin typeface="Arial" panose="020B0604020202020204" pitchFamily="34" charset="0"/>
                <a:cs typeface="Arial" panose="020B0604020202020204" pitchFamily="34" charset="0"/>
              </a:rPr>
              <a:t> permisivo.</a:t>
            </a:r>
            <a:endParaRPr lang="es-ES" sz="2800" b="1" dirty="0">
              <a:latin typeface="Arial" panose="020B0604020202020204" pitchFamily="34" charset="0"/>
              <a:cs typeface="Arial" panose="020B0604020202020204" pitchFamily="34" charset="0"/>
            </a:endParaRPr>
          </a:p>
        </p:txBody>
      </p:sp>
      <p:sp>
        <p:nvSpPr>
          <p:cNvPr id="6" name="Rectángulo 5"/>
          <p:cNvSpPr/>
          <p:nvPr/>
        </p:nvSpPr>
        <p:spPr>
          <a:xfrm>
            <a:off x="12947821" y="10713902"/>
            <a:ext cx="10343473" cy="523220"/>
          </a:xfrm>
          <a:prstGeom prst="rect">
            <a:avLst/>
          </a:prstGeom>
        </p:spPr>
        <p:txBody>
          <a:bodyPr wrap="none">
            <a:spAutoFit/>
          </a:bodyPr>
          <a:lstStyle/>
          <a:p>
            <a:r>
              <a:rPr lang="es-ES" sz="2800" b="1" dirty="0" smtClean="0">
                <a:latin typeface="Arial" panose="020B0604020202020204" pitchFamily="34" charset="0"/>
                <a:cs typeface="Arial" panose="020B0604020202020204" pitchFamily="34" charset="0"/>
              </a:rPr>
              <a:t>FIGURA 18.6.21 Lógica de disparo del relé en el extremo A.</a:t>
            </a:r>
            <a:endParaRPr lang="es-ES" sz="2800" b="1"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2"/>
          <a:stretch>
            <a:fillRect/>
          </a:stretch>
        </p:blipFill>
        <p:spPr>
          <a:xfrm>
            <a:off x="962526" y="5197641"/>
            <a:ext cx="11117179" cy="4836694"/>
          </a:xfrm>
          <a:prstGeom prst="rect">
            <a:avLst/>
          </a:prstGeom>
        </p:spPr>
      </p:pic>
      <p:pic>
        <p:nvPicPr>
          <p:cNvPr id="8" name="Imagen 7"/>
          <p:cNvPicPr>
            <a:picLocks noChangeAspect="1"/>
          </p:cNvPicPr>
          <p:nvPr/>
        </p:nvPicPr>
        <p:blipFill>
          <a:blip r:embed="rId3"/>
          <a:stretch>
            <a:fillRect/>
          </a:stretch>
        </p:blipFill>
        <p:spPr>
          <a:xfrm>
            <a:off x="12609095" y="4906648"/>
            <a:ext cx="11020926" cy="5368318"/>
          </a:xfrm>
          <a:prstGeom prst="rect">
            <a:avLst/>
          </a:prstGeom>
        </p:spPr>
      </p:pic>
    </p:spTree>
    <p:extLst>
      <p:ext uri="{BB962C8B-B14F-4D97-AF65-F5344CB8AC3E}">
        <p14:creationId xmlns:p14="http://schemas.microsoft.com/office/powerpoint/2010/main" val="18692085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56198" y="591695"/>
            <a:ext cx="23101634" cy="3970318"/>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18.6.5.4 Esquema de extensión de zona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En este esquema, el relé tiene dos configuraciones para la Zona 1, la primera es la configuración básica al 80% de ZL </a:t>
            </a:r>
            <a:r>
              <a:rPr lang="es-ES" sz="2800" dirty="0" err="1" smtClean="0">
                <a:latin typeface="Arial" panose="020B0604020202020204" pitchFamily="34" charset="0"/>
                <a:cs typeface="Arial" panose="020B0604020202020204" pitchFamily="34" charset="0"/>
              </a:rPr>
              <a:t>yel</a:t>
            </a:r>
            <a:r>
              <a:rPr lang="es-ES" sz="2800" dirty="0" smtClean="0">
                <a:latin typeface="Arial" panose="020B0604020202020204" pitchFamily="34" charset="0"/>
                <a:cs typeface="Arial" panose="020B0604020202020204" pitchFamily="34" charset="0"/>
              </a:rPr>
              <a:t> segundo es la extensión de la Zona 1 configurada al 120% ZL, como se muestra en la Figura 18.6.22.</a:t>
            </a:r>
          </a:p>
          <a:p>
            <a:pPr algn="just"/>
            <a:r>
              <a:rPr lang="es-ES" sz="2800" dirty="0" smtClean="0">
                <a:latin typeface="Arial" panose="020B0604020202020204" pitchFamily="34" charset="0"/>
                <a:cs typeface="Arial" panose="020B0604020202020204" pitchFamily="34" charset="0"/>
              </a:rPr>
              <a:t>Para una falla F, el ajuste normal del relé en el extremo A es Z1 extensión, el relé A se disparará por falla F. El relé de reconexión reiniciará la configuración del relé de distancia RA para Z1 básico = 80% ZL y luego volverá a cerrar la línea AB con éxito nuevamente para estar en servicio.</a:t>
            </a:r>
          </a:p>
          <a:p>
            <a:pPr algn="just"/>
            <a:r>
              <a:rPr lang="es-ES" sz="2800" dirty="0" smtClean="0">
                <a:latin typeface="Arial" panose="020B0604020202020204" pitchFamily="34" charset="0"/>
                <a:cs typeface="Arial" panose="020B0604020202020204" pitchFamily="34" charset="0"/>
              </a:rPr>
              <a:t>Este esquema se utiliza con un relé A/R y se puede implementar cuando hay una falla en el equipo de </a:t>
            </a:r>
            <a:r>
              <a:rPr lang="es-ES" sz="2800" dirty="0" err="1" smtClean="0">
                <a:latin typeface="Arial" panose="020B0604020202020204" pitchFamily="34" charset="0"/>
                <a:cs typeface="Arial" panose="020B0604020202020204" pitchFamily="34" charset="0"/>
              </a:rPr>
              <a:t>teleprotección</a:t>
            </a:r>
            <a:r>
              <a:rPr lang="es-ES" sz="2800" dirty="0" smtClean="0">
                <a:latin typeface="Arial" panose="020B0604020202020204" pitchFamily="34" charset="0"/>
                <a:cs typeface="Arial" panose="020B0604020202020204" pitchFamily="34" charset="0"/>
              </a:rPr>
              <a:t> en otros esquemas de </a:t>
            </a:r>
            <a:r>
              <a:rPr lang="es-ES" sz="2800" dirty="0" err="1" smtClean="0">
                <a:latin typeface="Arial" panose="020B0604020202020204" pitchFamily="34" charset="0"/>
                <a:cs typeface="Arial" panose="020B0604020202020204" pitchFamily="34" charset="0"/>
              </a:rPr>
              <a:t>teleprotección</a:t>
            </a:r>
            <a:r>
              <a:rPr lang="es-ES" sz="2800" dirty="0" smtClean="0">
                <a:latin typeface="Arial" panose="020B0604020202020204" pitchFamily="34" charset="0"/>
                <a:cs typeface="Arial" panose="020B0604020202020204" pitchFamily="34" charset="0"/>
              </a:rPr>
              <a:t>, ya que no depende de una señal de </a:t>
            </a:r>
            <a:r>
              <a:rPr lang="es-ES" sz="2800" dirty="0" err="1" smtClean="0">
                <a:latin typeface="Arial" panose="020B0604020202020204" pitchFamily="34" charset="0"/>
                <a:cs typeface="Arial" panose="020B0604020202020204" pitchFamily="34" charset="0"/>
              </a:rPr>
              <a:t>teleprotección</a:t>
            </a:r>
            <a:r>
              <a:rPr lang="es-ES" sz="2800" dirty="0" smtClean="0">
                <a:latin typeface="Arial" panose="020B0604020202020204" pitchFamily="34" charset="0"/>
                <a:cs typeface="Arial" panose="020B0604020202020204" pitchFamily="34" charset="0"/>
              </a:rPr>
              <a:t> del extremo remoto.</a:t>
            </a:r>
          </a:p>
          <a:p>
            <a:pPr algn="just"/>
            <a:r>
              <a:rPr lang="es-ES" sz="2800" dirty="0" smtClean="0">
                <a:latin typeface="Arial" panose="020B0604020202020204" pitchFamily="34" charset="0"/>
                <a:cs typeface="Arial" panose="020B0604020202020204" pitchFamily="34" charset="0"/>
              </a:rPr>
              <a:t>Referirse a Figura 18.6.23 para la lógica del esquema.</a:t>
            </a:r>
            <a:endParaRPr lang="es-ES" sz="2800" dirty="0">
              <a:latin typeface="Arial" panose="020B0604020202020204" pitchFamily="34" charset="0"/>
              <a:cs typeface="Arial" panose="020B0604020202020204" pitchFamily="34" charset="0"/>
            </a:endParaRPr>
          </a:p>
        </p:txBody>
      </p:sp>
      <p:sp>
        <p:nvSpPr>
          <p:cNvPr id="5" name="Rectángulo 4"/>
          <p:cNvSpPr/>
          <p:nvPr/>
        </p:nvSpPr>
        <p:spPr>
          <a:xfrm>
            <a:off x="2074364" y="10590772"/>
            <a:ext cx="8580682" cy="523220"/>
          </a:xfrm>
          <a:prstGeom prst="rect">
            <a:avLst/>
          </a:prstGeom>
        </p:spPr>
        <p:txBody>
          <a:bodyPr wrap="none">
            <a:spAutoFit/>
          </a:bodyPr>
          <a:lstStyle/>
          <a:p>
            <a:r>
              <a:rPr lang="es-ES" sz="2800" b="1" dirty="0" smtClean="0">
                <a:latin typeface="Arial" panose="020B0604020202020204" pitchFamily="34" charset="0"/>
                <a:cs typeface="Arial" panose="020B0604020202020204" pitchFamily="34" charset="0"/>
              </a:rPr>
              <a:t>FIGURA 18.6.22 Esquema de extensión de zona.</a:t>
            </a:r>
            <a:endParaRPr lang="es-ES" sz="2800" b="1" dirty="0">
              <a:latin typeface="Arial" panose="020B0604020202020204" pitchFamily="34" charset="0"/>
              <a:cs typeface="Arial" panose="020B0604020202020204" pitchFamily="34" charset="0"/>
            </a:endParaRPr>
          </a:p>
        </p:txBody>
      </p:sp>
      <p:sp>
        <p:nvSpPr>
          <p:cNvPr id="6" name="Rectángulo 5"/>
          <p:cNvSpPr/>
          <p:nvPr/>
        </p:nvSpPr>
        <p:spPr>
          <a:xfrm>
            <a:off x="12694892" y="11219498"/>
            <a:ext cx="10319941" cy="523220"/>
          </a:xfrm>
          <a:prstGeom prst="rect">
            <a:avLst/>
          </a:prstGeom>
        </p:spPr>
        <p:txBody>
          <a:bodyPr wrap="none">
            <a:spAutoFit/>
          </a:bodyPr>
          <a:lstStyle/>
          <a:p>
            <a:r>
              <a:rPr lang="es-ES" sz="2800" b="1" dirty="0" smtClean="0">
                <a:latin typeface="Arial" panose="020B0604020202020204" pitchFamily="34" charset="0"/>
                <a:cs typeface="Arial" panose="020B0604020202020204" pitchFamily="34" charset="0"/>
              </a:rPr>
              <a:t>FIGURA 18.6.23 Lógica del esquema de extensión de zona.</a:t>
            </a:r>
            <a:endParaRPr lang="es-ES" sz="2800" b="1"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2"/>
          <a:stretch>
            <a:fillRect/>
          </a:stretch>
        </p:blipFill>
        <p:spPr>
          <a:xfrm>
            <a:off x="818147" y="5390146"/>
            <a:ext cx="11093116" cy="5125453"/>
          </a:xfrm>
          <a:prstGeom prst="rect">
            <a:avLst/>
          </a:prstGeom>
        </p:spPr>
      </p:pic>
      <p:pic>
        <p:nvPicPr>
          <p:cNvPr id="8" name="Imagen 7"/>
          <p:cNvPicPr>
            <a:picLocks noChangeAspect="1"/>
          </p:cNvPicPr>
          <p:nvPr/>
        </p:nvPicPr>
        <p:blipFill>
          <a:blip r:embed="rId3"/>
          <a:stretch>
            <a:fillRect/>
          </a:stretch>
        </p:blipFill>
        <p:spPr>
          <a:xfrm>
            <a:off x="12151895" y="4992900"/>
            <a:ext cx="11405937" cy="5859482"/>
          </a:xfrm>
          <a:prstGeom prst="rect">
            <a:avLst/>
          </a:prstGeom>
        </p:spPr>
      </p:pic>
    </p:spTree>
    <p:extLst>
      <p:ext uri="{BB962C8B-B14F-4D97-AF65-F5344CB8AC3E}">
        <p14:creationId xmlns:p14="http://schemas.microsoft.com/office/powerpoint/2010/main" val="42754960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56198" y="382880"/>
            <a:ext cx="23197886" cy="3108543"/>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18.6.5.5 Esquema de aceleración</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Los diseños anteriores de relés de distancia a veces utilizaban un elemento de medición para la Zona 1 y la Zona 2, estos se llamaban relés de distancia conmutados, como se ilustra en la Figura 18.6.24 para una falla F.</a:t>
            </a:r>
          </a:p>
          <a:p>
            <a:pPr algn="just"/>
            <a:r>
              <a:rPr lang="es-ES" sz="2800" dirty="0" smtClean="0">
                <a:latin typeface="Arial" panose="020B0604020202020204" pitchFamily="34" charset="0"/>
                <a:cs typeface="Arial" panose="020B0604020202020204" pitchFamily="34" charset="0"/>
              </a:rPr>
              <a:t>El relé en el extremo B verá la falla y enviará una señal al relé en el extremo A para cambiar el relé del alcance de la Zona 1 al alcance de la Zona 2, el relé se disparará instantáneamente pero se disparará en el alcance de la Zona 2 con 500 ms si no hay señal se recibe desde el </a:t>
            </a:r>
          </a:p>
          <a:p>
            <a:pPr algn="just"/>
            <a:r>
              <a:rPr lang="es-ES" sz="2800" dirty="0" smtClean="0">
                <a:latin typeface="Arial" panose="020B0604020202020204" pitchFamily="34" charset="0"/>
                <a:cs typeface="Arial" panose="020B0604020202020204" pitchFamily="34" charset="0"/>
              </a:rPr>
              <a:t>extremo remoto B; consultar la lógica de disparo del esquema como se muestra en la Figura 18.6.25.</a:t>
            </a:r>
            <a:endParaRPr lang="es-ES" sz="28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2"/>
          <a:stretch>
            <a:fillRect/>
          </a:stretch>
        </p:blipFill>
        <p:spPr>
          <a:xfrm>
            <a:off x="794085" y="4683542"/>
            <a:ext cx="11237493" cy="4701090"/>
          </a:xfrm>
          <a:prstGeom prst="rect">
            <a:avLst/>
          </a:prstGeom>
        </p:spPr>
      </p:pic>
      <p:pic>
        <p:nvPicPr>
          <p:cNvPr id="9" name="Imagen 8"/>
          <p:cNvPicPr>
            <a:picLocks noChangeAspect="1"/>
          </p:cNvPicPr>
          <p:nvPr/>
        </p:nvPicPr>
        <p:blipFill>
          <a:blip r:embed="rId3"/>
          <a:stretch>
            <a:fillRect/>
          </a:stretch>
        </p:blipFill>
        <p:spPr>
          <a:xfrm>
            <a:off x="12296274" y="4069932"/>
            <a:ext cx="11357811" cy="6373479"/>
          </a:xfrm>
          <a:prstGeom prst="rect">
            <a:avLst/>
          </a:prstGeom>
        </p:spPr>
      </p:pic>
      <p:sp>
        <p:nvSpPr>
          <p:cNvPr id="10" name="Rectángulo 9"/>
          <p:cNvSpPr/>
          <p:nvPr/>
        </p:nvSpPr>
        <p:spPr>
          <a:xfrm>
            <a:off x="2790942" y="9712871"/>
            <a:ext cx="7243778" cy="523220"/>
          </a:xfrm>
          <a:prstGeom prst="rect">
            <a:avLst/>
          </a:prstGeom>
        </p:spPr>
        <p:txBody>
          <a:bodyPr wrap="none">
            <a:spAutoFit/>
          </a:bodyPr>
          <a:lstStyle/>
          <a:p>
            <a:r>
              <a:rPr lang="es-ES" sz="2800" b="1" dirty="0" smtClean="0">
                <a:latin typeface="Arial" panose="020B0604020202020204" pitchFamily="34" charset="0"/>
                <a:cs typeface="Arial" panose="020B0604020202020204" pitchFamily="34" charset="0"/>
              </a:rPr>
              <a:t>FIGURA 18.6.24 Esquema de aceleración.</a:t>
            </a:r>
            <a:endParaRPr lang="es-ES" sz="2800" b="1" dirty="0">
              <a:latin typeface="Arial" panose="020B0604020202020204" pitchFamily="34" charset="0"/>
              <a:cs typeface="Arial" panose="020B0604020202020204" pitchFamily="34" charset="0"/>
            </a:endParaRPr>
          </a:p>
        </p:txBody>
      </p:sp>
      <p:sp>
        <p:nvSpPr>
          <p:cNvPr id="11" name="Rectángulo 10"/>
          <p:cNvSpPr/>
          <p:nvPr/>
        </p:nvSpPr>
        <p:spPr>
          <a:xfrm>
            <a:off x="13216062" y="10916030"/>
            <a:ext cx="9932695" cy="954107"/>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18.6.25 Lógica de disparo del esquema </a:t>
            </a:r>
          </a:p>
          <a:p>
            <a:r>
              <a:rPr lang="es-ES" sz="2800" b="1" dirty="0" smtClean="0">
                <a:latin typeface="Arial" panose="020B0604020202020204" pitchFamily="34" charset="0"/>
                <a:cs typeface="Arial" panose="020B0604020202020204" pitchFamily="34" charset="0"/>
              </a:rPr>
              <a:t>aceleración.</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14414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505326" y="549276"/>
            <a:ext cx="22908125" cy="5693866"/>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18.6.5.6 Esquema de Transferencia de Bloqueo por </a:t>
            </a:r>
            <a:r>
              <a:rPr lang="es-ES" sz="2800" b="1" dirty="0" err="1" smtClean="0">
                <a:latin typeface="Arial" panose="020B0604020202020204" pitchFamily="34" charset="0"/>
                <a:cs typeface="Arial" panose="020B0604020202020204" pitchFamily="34" charset="0"/>
              </a:rPr>
              <a:t>Sobrealcance</a:t>
            </a:r>
            <a:endParaRPr lang="es-ES" sz="2800" b="1"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En este esquema, la señal de </a:t>
            </a:r>
            <a:r>
              <a:rPr lang="es-ES" sz="2800" dirty="0" err="1" smtClean="0">
                <a:latin typeface="Arial" panose="020B0604020202020204" pitchFamily="34" charset="0"/>
                <a:cs typeface="Arial" panose="020B0604020202020204" pitchFamily="34" charset="0"/>
              </a:rPr>
              <a:t>teleprotección</a:t>
            </a:r>
            <a:r>
              <a:rPr lang="es-ES" sz="2800" dirty="0" smtClean="0">
                <a:latin typeface="Arial" panose="020B0604020202020204" pitchFamily="34" charset="0"/>
                <a:cs typeface="Arial" panose="020B0604020202020204" pitchFamily="34" charset="0"/>
              </a:rPr>
              <a:t> se usa para bloquear el disparo del relé en el extremo remoto como se muestra en la Figura 18.6.26.</a:t>
            </a:r>
          </a:p>
          <a:p>
            <a:pPr marL="457200" indent="-457200" algn="just">
              <a:buFont typeface="Arial" panose="020B0604020202020204" pitchFamily="34" charset="0"/>
              <a:buChar char="•"/>
            </a:pPr>
            <a:endParaRPr lang="es-ES" sz="2800" b="1" dirty="0" smtClean="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s-ES" sz="2800" b="1" dirty="0" smtClean="0">
                <a:latin typeface="Arial" panose="020B0604020202020204" pitchFamily="34" charset="0"/>
                <a:cs typeface="Arial" panose="020B0604020202020204" pitchFamily="34" charset="0"/>
              </a:rPr>
              <a:t>En este esquema, Z2 se establece en 120% de </a:t>
            </a:r>
            <a:r>
              <a:rPr lang="es-ES" sz="2800" b="1" dirty="0" err="1" smtClean="0">
                <a:latin typeface="Arial" panose="020B0604020202020204" pitchFamily="34" charset="0"/>
                <a:cs typeface="Arial" panose="020B0604020202020204" pitchFamily="34" charset="0"/>
              </a:rPr>
              <a:t>sobrealcance</a:t>
            </a:r>
            <a:r>
              <a:rPr lang="es-ES" sz="2800" b="1" dirty="0" smtClean="0">
                <a:latin typeface="Arial" panose="020B0604020202020204" pitchFamily="34" charset="0"/>
                <a:cs typeface="Arial" panose="020B0604020202020204" pitchFamily="34" charset="0"/>
              </a:rPr>
              <a:t> de la línea de transmisión AB, por falla F1 en el extremo remoto B, pero fuera de la línea AB, la zona 3 verá la falla en el reverso del relé en el extremo B, luego se envía una señal de bloqueo al extremo A.</a:t>
            </a:r>
          </a:p>
          <a:p>
            <a:pPr marL="457200" indent="-457200" algn="just">
              <a:buFontTx/>
              <a:buChar char="-"/>
            </a:pPr>
            <a:r>
              <a:rPr lang="es-ES" sz="2800" b="1" dirty="0" smtClean="0">
                <a:latin typeface="Arial" panose="020B0604020202020204" pitchFamily="34" charset="0"/>
                <a:cs typeface="Arial" panose="020B0604020202020204" pitchFamily="34" charset="0"/>
              </a:rPr>
              <a:t>En el extremo A, falla F1 será vista por Z2A si se recibe una señal de bloqueo recibida desde el extremo remoto B. </a:t>
            </a:r>
          </a:p>
          <a:p>
            <a:pPr marL="457200" indent="-457200" algn="just">
              <a:buFontTx/>
              <a:buChar char="-"/>
            </a:pPr>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Esto significa que el relé no se disparará con F1, pero si la falla está en el lado de la línea como F2 no se recibirá ninguna señal desde el extremo B para bloquear la operación del relé en el extremo A, entonces el relé en el extremo A en Zona 2 se disparará instantáneamente para </a:t>
            </a:r>
          </a:p>
          <a:p>
            <a:pPr algn="just"/>
            <a:r>
              <a:rPr lang="es-ES" sz="2800" dirty="0" smtClean="0">
                <a:latin typeface="Arial" panose="020B0604020202020204" pitchFamily="34" charset="0"/>
                <a:cs typeface="Arial" panose="020B0604020202020204" pitchFamily="34" charset="0"/>
              </a:rPr>
              <a:t>falla e n F2 (Referirse a la Figura 18.6.27 para la lógica de disparo del esquema).</a:t>
            </a:r>
            <a:endParaRPr lang="es-ES" sz="2800"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2"/>
          <a:stretch>
            <a:fillRect/>
          </a:stretch>
        </p:blipFill>
        <p:spPr>
          <a:xfrm>
            <a:off x="505327" y="6448926"/>
            <a:ext cx="10972800" cy="5154804"/>
          </a:xfrm>
          <a:prstGeom prst="rect">
            <a:avLst/>
          </a:prstGeom>
        </p:spPr>
      </p:pic>
      <p:sp>
        <p:nvSpPr>
          <p:cNvPr id="10" name="Rectángulo 9"/>
          <p:cNvSpPr/>
          <p:nvPr/>
        </p:nvSpPr>
        <p:spPr>
          <a:xfrm>
            <a:off x="986590" y="11999016"/>
            <a:ext cx="12074525" cy="954107"/>
          </a:xfrm>
          <a:prstGeom prst="rect">
            <a:avLst/>
          </a:prstGeom>
        </p:spPr>
        <p:txBody>
          <a:bodyPr>
            <a:spAutoFit/>
          </a:bodyPr>
          <a:lstStyle/>
          <a:p>
            <a:r>
              <a:rPr lang="es-ES" sz="2800" b="1" dirty="0" smtClean="0">
                <a:latin typeface="Arial" panose="020B0604020202020204" pitchFamily="34" charset="0"/>
                <a:cs typeface="Arial" panose="020B0604020202020204" pitchFamily="34" charset="0"/>
              </a:rPr>
              <a:t>FIGURA 18.6.26 Bloqueo del esquema de transferencia por </a:t>
            </a:r>
          </a:p>
          <a:p>
            <a:r>
              <a:rPr lang="es-ES" sz="2800" b="1" dirty="0" smtClean="0">
                <a:latin typeface="Arial" panose="020B0604020202020204" pitchFamily="34" charset="0"/>
                <a:cs typeface="Arial" panose="020B0604020202020204" pitchFamily="34" charset="0"/>
              </a:rPr>
              <a:t>extralimitación.</a:t>
            </a:r>
            <a:endParaRPr lang="es-ES" sz="2800" b="1" dirty="0">
              <a:latin typeface="Arial" panose="020B0604020202020204" pitchFamily="34" charset="0"/>
              <a:cs typeface="Arial" panose="020B0604020202020204" pitchFamily="34" charset="0"/>
            </a:endParaRPr>
          </a:p>
        </p:txBody>
      </p:sp>
      <p:pic>
        <p:nvPicPr>
          <p:cNvPr id="11" name="Imagen 10"/>
          <p:cNvPicPr>
            <a:picLocks noChangeAspect="1"/>
          </p:cNvPicPr>
          <p:nvPr/>
        </p:nvPicPr>
        <p:blipFill>
          <a:blip r:embed="rId3"/>
          <a:stretch>
            <a:fillRect/>
          </a:stretch>
        </p:blipFill>
        <p:spPr>
          <a:xfrm>
            <a:off x="11935326" y="6243142"/>
            <a:ext cx="11213432" cy="6027144"/>
          </a:xfrm>
          <a:prstGeom prst="rect">
            <a:avLst/>
          </a:prstGeom>
        </p:spPr>
      </p:pic>
      <p:sp>
        <p:nvSpPr>
          <p:cNvPr id="12" name="Rectángulo 11"/>
          <p:cNvSpPr/>
          <p:nvPr/>
        </p:nvSpPr>
        <p:spPr>
          <a:xfrm>
            <a:off x="12079288" y="12270286"/>
            <a:ext cx="12074525" cy="954107"/>
          </a:xfrm>
          <a:prstGeom prst="rect">
            <a:avLst/>
          </a:prstGeom>
        </p:spPr>
        <p:txBody>
          <a:bodyPr>
            <a:spAutoFit/>
          </a:bodyPr>
          <a:lstStyle/>
          <a:p>
            <a:r>
              <a:rPr lang="es-ES" sz="2800" b="1" dirty="0" smtClean="0">
                <a:latin typeface="Arial" panose="020B0604020202020204" pitchFamily="34" charset="0"/>
                <a:cs typeface="Arial" panose="020B0604020202020204" pitchFamily="34" charset="0"/>
              </a:rPr>
              <a:t>FIGURA 18.6.27 Esquema de Transferencia de Bloqueo por </a:t>
            </a:r>
          </a:p>
          <a:p>
            <a:r>
              <a:rPr lang="es-ES" sz="2800" b="1" dirty="0" err="1" smtClean="0">
                <a:latin typeface="Arial" panose="020B0604020202020204" pitchFamily="34" charset="0"/>
                <a:cs typeface="Arial" panose="020B0604020202020204" pitchFamily="34" charset="0"/>
              </a:rPr>
              <a:t>Sobrealcance</a:t>
            </a:r>
            <a:r>
              <a:rPr lang="es-ES" sz="2800" b="1" dirty="0" smtClean="0">
                <a:latin typeface="Arial" panose="020B0604020202020204" pitchFamily="34" charset="0"/>
                <a:cs typeface="Arial" panose="020B0604020202020204" pitchFamily="34" charset="0"/>
              </a:rPr>
              <a:t>.</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44506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433137" y="409280"/>
            <a:ext cx="23028442" cy="13018949"/>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18.6.6 ENTRADAS DE RELÉ DE DISTANCIA PARA LA MEDICIÓN CORRECTA DE DIFERENTES TIPOS DE FALLAS</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El relé de distancia para medir el valor correcto de impedancia debe tener las entradas correctas de la siguiente manera:</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 Fallas fase-fase;</a:t>
            </a:r>
          </a:p>
          <a:p>
            <a:pPr algn="just"/>
            <a:r>
              <a:rPr lang="es-ES" sz="2800" dirty="0" smtClean="0">
                <a:latin typeface="Arial" panose="020B0604020202020204" pitchFamily="34" charset="0"/>
                <a:cs typeface="Arial" panose="020B0604020202020204" pitchFamily="34" charset="0"/>
              </a:rPr>
              <a:t>Para una medición correcta de ZL1 se debería tener las siguientes entradas: Entrada de tensión = tensión de fase a fase;</a:t>
            </a:r>
          </a:p>
          <a:p>
            <a:pPr algn="just"/>
            <a:r>
              <a:rPr lang="es-ES" sz="2800" dirty="0" smtClean="0">
                <a:latin typeface="Arial" panose="020B0604020202020204" pitchFamily="34" charset="0"/>
                <a:cs typeface="Arial" panose="020B0604020202020204" pitchFamily="34" charset="0"/>
              </a:rPr>
              <a:t>Entrada corriente = diferencia entre corrientes en las fases en falla.</a:t>
            </a: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 Fallas de fase-tierra</a:t>
            </a:r>
          </a:p>
          <a:p>
            <a:pPr algn="just"/>
            <a:r>
              <a:rPr lang="es-ES" sz="2800" dirty="0" smtClean="0">
                <a:latin typeface="Arial" panose="020B0604020202020204" pitchFamily="34" charset="0"/>
                <a:cs typeface="Arial" panose="020B0604020202020204" pitchFamily="34" charset="0"/>
              </a:rPr>
              <a:t>Para una medición correcta de ZL1 se debería tener las siguientes entradas: Entrada de tensión = tensión de fase a tierra en fase con falla;</a:t>
            </a:r>
          </a:p>
          <a:p>
            <a:pPr algn="just"/>
            <a:r>
              <a:rPr lang="es-ES" sz="2800" dirty="0" smtClean="0">
                <a:latin typeface="Arial" panose="020B0604020202020204" pitchFamily="34" charset="0"/>
                <a:cs typeface="Arial" panose="020B0604020202020204" pitchFamily="34" charset="0"/>
              </a:rPr>
              <a:t>Entrada corriente = corriente en fase fallada + una proporción de la corriente residual que depende de la relación de impedancia de secuencia cero a positiva de la línea.</a:t>
            </a: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Dónde </a:t>
            </a:r>
          </a:p>
          <a:p>
            <a:pPr lvl="1" algn="just"/>
            <a:r>
              <a:rPr lang="es-ES" sz="2800" b="1" dirty="0" smtClean="0">
                <a:latin typeface="Arial" panose="020B0604020202020204" pitchFamily="34" charset="0"/>
                <a:cs typeface="Arial" panose="020B0604020202020204" pitchFamily="34" charset="0"/>
              </a:rPr>
              <a:t>KN= factor de compensación de falla a tierra residual =(ZL0 – ZL1)/ 3 ZL1 ,</a:t>
            </a:r>
          </a:p>
          <a:p>
            <a:pPr lvl="1" algn="just"/>
            <a:r>
              <a:rPr lang="es-ES" sz="2800" b="1" dirty="0" smtClean="0">
                <a:latin typeface="Arial" panose="020B0604020202020204" pitchFamily="34" charset="0"/>
                <a:cs typeface="Arial" panose="020B0604020202020204" pitchFamily="34" charset="0"/>
              </a:rPr>
              <a:t>IRES = corriente residual = (IA + IB + IC).</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En la práctica general como guía KN para líneas aéreas = 0.6 y para cables KN = 0.3.</a:t>
            </a:r>
            <a:endParaRPr lang="es-ES" sz="2800"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2"/>
          <a:stretch>
            <a:fillRect/>
          </a:stretch>
        </p:blipFill>
        <p:spPr>
          <a:xfrm>
            <a:off x="433137" y="3624764"/>
            <a:ext cx="8157410" cy="2391026"/>
          </a:xfrm>
          <a:prstGeom prst="rect">
            <a:avLst/>
          </a:prstGeom>
        </p:spPr>
      </p:pic>
      <p:pic>
        <p:nvPicPr>
          <p:cNvPr id="8" name="Imagen 7"/>
          <p:cNvPicPr>
            <a:picLocks noChangeAspect="1"/>
          </p:cNvPicPr>
          <p:nvPr/>
        </p:nvPicPr>
        <p:blipFill>
          <a:blip r:embed="rId3"/>
          <a:stretch>
            <a:fillRect/>
          </a:stretch>
        </p:blipFill>
        <p:spPr>
          <a:xfrm>
            <a:off x="433137" y="8485521"/>
            <a:ext cx="8157410" cy="2463216"/>
          </a:xfrm>
          <a:prstGeom prst="rect">
            <a:avLst/>
          </a:prstGeom>
        </p:spPr>
      </p:pic>
    </p:spTree>
    <p:extLst>
      <p:ext uri="{BB962C8B-B14F-4D97-AF65-F5344CB8AC3E}">
        <p14:creationId xmlns:p14="http://schemas.microsoft.com/office/powerpoint/2010/main" val="35012318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56197" y="282966"/>
            <a:ext cx="23246014" cy="1504707"/>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18.6.6.1 Compensación de impedancia de retorno</a:t>
            </a:r>
          </a:p>
          <a:p>
            <a:endParaRPr lang="es-ES" dirty="0" smtClean="0"/>
          </a:p>
          <a:p>
            <a:r>
              <a:rPr lang="es-ES" sz="2800" dirty="0" smtClean="0">
                <a:latin typeface="Arial" panose="020B0604020202020204" pitchFamily="34" charset="0"/>
                <a:cs typeface="Arial" panose="020B0604020202020204" pitchFamily="34" charset="0"/>
              </a:rPr>
              <a:t>Para una falla monofásica a tierra, la impedancia total del lazo de tierra viene dada por:</a:t>
            </a:r>
            <a:endParaRPr lang="es-ES" sz="2800" dirty="0">
              <a:latin typeface="Arial" panose="020B0604020202020204" pitchFamily="34" charset="0"/>
              <a:cs typeface="Arial" panose="020B0604020202020204" pitchFamily="34" charset="0"/>
            </a:endParaRPr>
          </a:p>
        </p:txBody>
      </p:sp>
      <p:pic>
        <p:nvPicPr>
          <p:cNvPr id="14" name="Imagen 13"/>
          <p:cNvPicPr>
            <a:picLocks noChangeAspect="1"/>
          </p:cNvPicPr>
          <p:nvPr/>
        </p:nvPicPr>
        <p:blipFill>
          <a:blip r:embed="rId2"/>
          <a:stretch>
            <a:fillRect/>
          </a:stretch>
        </p:blipFill>
        <p:spPr>
          <a:xfrm>
            <a:off x="456197" y="2045368"/>
            <a:ext cx="8399045" cy="7267074"/>
          </a:xfrm>
          <a:prstGeom prst="rect">
            <a:avLst/>
          </a:prstGeom>
        </p:spPr>
      </p:pic>
      <p:sp>
        <p:nvSpPr>
          <p:cNvPr id="15" name="Rectángulo 14"/>
          <p:cNvSpPr/>
          <p:nvPr/>
        </p:nvSpPr>
        <p:spPr>
          <a:xfrm>
            <a:off x="9155531" y="1811736"/>
            <a:ext cx="14546680" cy="6555641"/>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18.6.7 RELÉ DE BLOQUEO DE OSCILACION DE POTENCIA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Esta característica junto con la protección de distancia para bloquear la función de distancia en el relé durante condiciones de oscilación de potencia. Utiliza una característica externa para el relé de la Zona 3 y la tasa de cambio de impedancia entre las dos zonas. La zona de oscilación de potencia y la Zona 3 serán monitoreadas, para ver si el cambio de impedancia es lento y la impedancia se encuentra entre las dos características durante un tiempo mayor que el tiempo de oscilación de potencia, entonces el relé de oscilación de potencia bloqueará la función de distancia del relé, pero si la velocidad de cambio de impedancia es muy rápido y la impedancia pasa entre las dos características muy rápidamente, entonces el relé de oscilación de potencia reconoce esta condición como una falla y no bloquea la función de distancia y permite que el relé se dispare (ver Figura 18.6.28). El criterio básico para la condición de oscilación de potencia es </a:t>
            </a:r>
            <a:r>
              <a:rPr lang="es-ES" sz="2800" b="1" dirty="0" err="1" smtClean="0">
                <a:latin typeface="Arial" panose="020B0604020202020204" pitchFamily="34" charset="0"/>
                <a:cs typeface="Arial" panose="020B0604020202020204" pitchFamily="34" charset="0"/>
              </a:rPr>
              <a:t>dZ</a:t>
            </a:r>
            <a:r>
              <a:rPr lang="es-ES" sz="2800" b="1" dirty="0" smtClean="0">
                <a:latin typeface="Arial" panose="020B0604020202020204" pitchFamily="34" charset="0"/>
                <a:cs typeface="Arial" panose="020B0604020202020204" pitchFamily="34" charset="0"/>
              </a:rPr>
              <a:t>/</a:t>
            </a:r>
            <a:r>
              <a:rPr lang="es-ES" sz="2800" b="1" dirty="0" err="1" smtClean="0">
                <a:latin typeface="Arial" panose="020B0604020202020204" pitchFamily="34" charset="0"/>
                <a:cs typeface="Arial" panose="020B0604020202020204" pitchFamily="34" charset="0"/>
              </a:rPr>
              <a:t>dt</a:t>
            </a:r>
            <a:r>
              <a:rPr lang="es-ES" sz="2800" dirty="0" smtClean="0">
                <a:latin typeface="Arial" panose="020B0604020202020204" pitchFamily="34" charset="0"/>
                <a:cs typeface="Arial" panose="020B0604020202020204" pitchFamily="34" charset="0"/>
              </a:rPr>
              <a:t> , si es alta entonces es una condición de falla, pero si es baja, entonces es una condición de oscilación de potencia.</a:t>
            </a:r>
            <a:endParaRPr lang="es-ES" sz="2800" dirty="0">
              <a:latin typeface="Arial" panose="020B0604020202020204" pitchFamily="34" charset="0"/>
              <a:cs typeface="Arial" panose="020B0604020202020204" pitchFamily="34" charset="0"/>
            </a:endParaRPr>
          </a:p>
        </p:txBody>
      </p:sp>
      <p:pic>
        <p:nvPicPr>
          <p:cNvPr id="16" name="Imagen 15"/>
          <p:cNvPicPr>
            <a:picLocks noChangeAspect="1"/>
          </p:cNvPicPr>
          <p:nvPr/>
        </p:nvPicPr>
        <p:blipFill>
          <a:blip r:embed="rId3"/>
          <a:stretch>
            <a:fillRect/>
          </a:stretch>
        </p:blipFill>
        <p:spPr>
          <a:xfrm>
            <a:off x="8963025" y="8367377"/>
            <a:ext cx="7916777" cy="4915485"/>
          </a:xfrm>
          <a:prstGeom prst="rect">
            <a:avLst/>
          </a:prstGeom>
        </p:spPr>
      </p:pic>
      <p:pic>
        <p:nvPicPr>
          <p:cNvPr id="17" name="Imagen 16"/>
          <p:cNvPicPr>
            <a:picLocks noChangeAspect="1"/>
          </p:cNvPicPr>
          <p:nvPr/>
        </p:nvPicPr>
        <p:blipFill>
          <a:blip r:embed="rId4"/>
          <a:stretch>
            <a:fillRect/>
          </a:stretch>
        </p:blipFill>
        <p:spPr>
          <a:xfrm>
            <a:off x="17247016" y="7916778"/>
            <a:ext cx="6087980" cy="5366083"/>
          </a:xfrm>
          <a:prstGeom prst="rect">
            <a:avLst/>
          </a:prstGeom>
        </p:spPr>
      </p:pic>
      <p:sp>
        <p:nvSpPr>
          <p:cNvPr id="18" name="Rectángulo 17"/>
          <p:cNvSpPr/>
          <p:nvPr/>
        </p:nvSpPr>
        <p:spPr>
          <a:xfrm>
            <a:off x="751637" y="9965741"/>
            <a:ext cx="7911099" cy="2246769"/>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18.6.28 (A) Característica del relé de distancia y característica del relé de bloqueo de oscilaci6n de potencia. (B) Característica del relé de bloqueo de </a:t>
            </a:r>
            <a:r>
              <a:rPr lang="es-ES" sz="2800" b="1" dirty="0" err="1" smtClean="0">
                <a:latin typeface="Arial" panose="020B0604020202020204" pitchFamily="34" charset="0"/>
                <a:cs typeface="Arial" panose="020B0604020202020204" pitchFamily="34" charset="0"/>
              </a:rPr>
              <a:t>oscilacion</a:t>
            </a:r>
            <a:r>
              <a:rPr lang="es-ES" sz="2800" b="1" dirty="0" smtClean="0">
                <a:latin typeface="Arial" panose="020B0604020202020204" pitchFamily="34" charset="0"/>
                <a:cs typeface="Arial" panose="020B0604020202020204" pitchFamily="34" charset="0"/>
              </a:rPr>
              <a:t> de potencia.</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23735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85012" y="512563"/>
            <a:ext cx="23052504" cy="7848302"/>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18.6.8 SUPERVISIÓN DEL TRANSFORMADOR DE TENSIÓN (FALLA DE FUSIBLE)</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Esta característica se incorpora con el relé de distancia para monitorear la tensión secundaria del VT y dar una alarma en caso de pérdida de tensión o para bloquear el funcionamiento del relé de distancia.</a:t>
            </a:r>
          </a:p>
          <a:p>
            <a:pPr algn="just"/>
            <a:r>
              <a:rPr lang="es-ES" sz="2800" dirty="0" smtClean="0">
                <a:latin typeface="Arial" panose="020B0604020202020204" pitchFamily="34" charset="0"/>
                <a:cs typeface="Arial" panose="020B0604020202020204" pitchFamily="34" charset="0"/>
              </a:rPr>
              <a:t>Esta función puede funcionar en un principio de secuencia cero o un principio de secuencia negativa para monitorear la tensión secundaria del VT y en caso de pérdida de tensión para bloquear el funcionamiento de diferentes funciones de relé que dependen de la tensión como protección de distancia, función de verificación de sincronismo y función de baja tensión, etc., la función de bloqueo se emite después de un </a:t>
            </a:r>
          </a:p>
          <a:p>
            <a:pPr algn="just"/>
            <a:r>
              <a:rPr lang="es-ES" sz="2800" dirty="0" smtClean="0">
                <a:latin typeface="Arial" panose="020B0604020202020204" pitchFamily="34" charset="0"/>
                <a:cs typeface="Arial" panose="020B0604020202020204" pitchFamily="34" charset="0"/>
              </a:rPr>
              <a:t>retardo de tiempo del orden de 3-5 s.</a:t>
            </a:r>
          </a:p>
          <a:p>
            <a:pPr algn="just"/>
            <a:r>
              <a:rPr lang="es-ES" sz="2800" dirty="0" smtClean="0">
                <a:latin typeface="Arial" panose="020B0604020202020204" pitchFamily="34" charset="0"/>
                <a:cs typeface="Arial" panose="020B0604020202020204" pitchFamily="34" charset="0"/>
              </a:rPr>
              <a:t>Los criterios para la detección de fallas de fusibles son los siguientes:</a:t>
            </a:r>
          </a:p>
          <a:p>
            <a:pPr algn="just"/>
            <a:endParaRPr lang="es-ES" sz="2800" dirty="0" smtClean="0">
              <a:latin typeface="Arial" panose="020B0604020202020204" pitchFamily="34" charset="0"/>
              <a:cs typeface="Arial" panose="020B0604020202020204" pitchFamily="34" charset="0"/>
            </a:endParaRPr>
          </a:p>
          <a:p>
            <a:pPr marL="514350" indent="-514350" algn="just">
              <a:buFont typeface="+mj-lt"/>
              <a:buAutoNum type="arabicPeriod"/>
            </a:pPr>
            <a:r>
              <a:rPr lang="es-ES" sz="2800" b="1" dirty="0" smtClean="0">
                <a:latin typeface="Arial" panose="020B0604020202020204" pitchFamily="34" charset="0"/>
                <a:cs typeface="Arial" panose="020B0604020202020204" pitchFamily="34" charset="0"/>
              </a:rPr>
              <a:t>Detección basada en el aumento del valor de la tensión de secuencia cero 3V0 o tensión de secuencia negativa V2 por encima del valor de ajuste.</a:t>
            </a:r>
          </a:p>
          <a:p>
            <a:pPr marL="514350" indent="-514350" algn="just">
              <a:buFont typeface="+mj-lt"/>
              <a:buAutoNum type="arabicPeriod"/>
            </a:pPr>
            <a:r>
              <a:rPr lang="es-ES" sz="2800" b="1" dirty="0" smtClean="0">
                <a:latin typeface="Arial" panose="020B0604020202020204" pitchFamily="34" charset="0"/>
                <a:cs typeface="Arial" panose="020B0604020202020204" pitchFamily="34" charset="0"/>
              </a:rPr>
              <a:t>El valor de las corrientes de secuencia cero 3I0 o la corriente de secuencia negativa es menor que el valor de ajuste.</a:t>
            </a:r>
          </a:p>
          <a:p>
            <a:pPr marL="514350" indent="-514350" algn="just">
              <a:buFont typeface="+mj-lt"/>
              <a:buAutoNum type="arabicPeriod"/>
            </a:pPr>
            <a:endParaRPr lang="es-ES" sz="2800" b="1"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Sin embargo, en caso de detectar altas corrientes asimétricas de secuencia cero 3I0 durante la operación de bloqueo de la función de distancia debido a la detección de falla de fusible, este bloqueo se liberará.</a:t>
            </a:r>
          </a:p>
          <a:p>
            <a:pPr algn="just"/>
            <a:r>
              <a:rPr lang="es-ES" sz="2800" dirty="0" smtClean="0">
                <a:latin typeface="Arial" panose="020B0604020202020204" pitchFamily="34" charset="0"/>
                <a:cs typeface="Arial" panose="020B0604020202020204" pitchFamily="34" charset="0"/>
              </a:rPr>
              <a:t>Además, algunos fabricantes de relés están cambiando la función de distancia durante una condición de bloqueo por falla de fusible a un relé de </a:t>
            </a:r>
            <a:r>
              <a:rPr lang="es-ES" sz="2800" dirty="0" err="1" smtClean="0">
                <a:latin typeface="Arial" panose="020B0604020202020204" pitchFamily="34" charset="0"/>
                <a:cs typeface="Arial" panose="020B0604020202020204" pitchFamily="34" charset="0"/>
              </a:rPr>
              <a:t>sobrecorriente</a:t>
            </a:r>
            <a:r>
              <a:rPr lang="es-ES" sz="2800" dirty="0" smtClean="0">
                <a:latin typeface="Arial" panose="020B0604020202020204" pitchFamily="34" charset="0"/>
                <a:cs typeface="Arial" panose="020B0604020202020204" pitchFamily="34" charset="0"/>
              </a:rPr>
              <a:t> de emergencia.</a:t>
            </a:r>
            <a:endParaRPr lang="es-E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27386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25642" y="479940"/>
            <a:ext cx="22956253" cy="5262979"/>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18.6.9 FUNCIÓN DE CIERRE SOBRE FALLA (SWITCH ON TO FAULT) DEL RELÉ DE DISTANCIA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Esta característica en la protección de distancia se activa después del cierre manual de un interruptor y está diseñada para desviar el elemento de medición del relé de distancia y cambiar a una función de </a:t>
            </a:r>
            <a:r>
              <a:rPr lang="es-ES" sz="2800" dirty="0" err="1" smtClean="0">
                <a:latin typeface="Arial" panose="020B0604020202020204" pitchFamily="34" charset="0"/>
                <a:cs typeface="Arial" panose="020B0604020202020204" pitchFamily="34" charset="0"/>
              </a:rPr>
              <a:t>sobrecorriente</a:t>
            </a:r>
            <a:r>
              <a:rPr lang="es-ES" sz="2800" dirty="0" smtClean="0">
                <a:latin typeface="Arial" panose="020B0604020202020204" pitchFamily="34" charset="0"/>
                <a:cs typeface="Arial" panose="020B0604020202020204" pitchFamily="34" charset="0"/>
              </a:rPr>
              <a:t> de alta velocidad en caso de que haya una falla trifásica cercana cerca del relé en la barra local colectora del relé, ya que en la práctica la gente de mantenimiento se olvidó de la puesta a tierra trifásica local en la línea en mantenimiento dentro de la subestación, ya que en este caso la tensión del relé será cercana a cero y la falla es una falla trifásica </a:t>
            </a:r>
            <a:r>
              <a:rPr lang="es-ES" sz="2800" dirty="0" err="1" smtClean="0">
                <a:latin typeface="Arial" panose="020B0604020202020204" pitchFamily="34" charset="0"/>
                <a:cs typeface="Arial" panose="020B0604020202020204" pitchFamily="34" charset="0"/>
              </a:rPr>
              <a:t>close</a:t>
            </a:r>
            <a:r>
              <a:rPr lang="es-ES" sz="2800" dirty="0" smtClean="0">
                <a:latin typeface="Arial" panose="020B0604020202020204" pitchFamily="34" charset="0"/>
                <a:cs typeface="Arial" panose="020B0604020202020204" pitchFamily="34" charset="0"/>
              </a:rPr>
              <a:t>-in.</a:t>
            </a:r>
          </a:p>
          <a:p>
            <a:pPr algn="just"/>
            <a:r>
              <a:rPr lang="es-ES" sz="2800" dirty="0" smtClean="0">
                <a:latin typeface="Arial" panose="020B0604020202020204" pitchFamily="34" charset="0"/>
                <a:cs typeface="Arial" panose="020B0604020202020204" pitchFamily="34" charset="0"/>
              </a:rPr>
              <a:t>Los criterios para detectar la condición de cambio a falla (SOTF) son por detector de nivel de tensión y detector de nivel de corriente, por ejemplo, la configuración de estos dos detectores es la siguiente:</a:t>
            </a:r>
          </a:p>
          <a:p>
            <a:pPr algn="just"/>
            <a:r>
              <a:rPr lang="es-ES" sz="2800" dirty="0" err="1" smtClean="0">
                <a:latin typeface="Arial" panose="020B0604020202020204" pitchFamily="34" charset="0"/>
                <a:cs typeface="Arial" panose="020B0604020202020204" pitchFamily="34" charset="0"/>
              </a:rPr>
              <a:t>Vph</a:t>
            </a:r>
            <a:r>
              <a:rPr lang="es-ES" sz="2800" dirty="0" smtClean="0">
                <a:latin typeface="Arial" panose="020B0604020202020204" pitchFamily="34" charset="0"/>
                <a:cs typeface="Arial" panose="020B0604020202020204" pitchFamily="34" charset="0"/>
              </a:rPr>
              <a:t> &lt;, 75% </a:t>
            </a:r>
            <a:r>
              <a:rPr lang="es-ES" sz="2800" dirty="0" err="1" smtClean="0">
                <a:latin typeface="Arial" panose="020B0604020202020204" pitchFamily="34" charset="0"/>
                <a:cs typeface="Arial" panose="020B0604020202020204" pitchFamily="34" charset="0"/>
              </a:rPr>
              <a:t>Vn</a:t>
            </a:r>
            <a:r>
              <a:rPr lang="es-ES" sz="2800" dirty="0" smtClean="0">
                <a:latin typeface="Arial" panose="020B0604020202020204" pitchFamily="34" charset="0"/>
                <a:cs typeface="Arial" panose="020B0604020202020204" pitchFamily="34" charset="0"/>
              </a:rPr>
              <a:t> e </a:t>
            </a:r>
            <a:r>
              <a:rPr lang="es-ES" sz="2800" dirty="0" err="1" smtClean="0">
                <a:latin typeface="Arial" panose="020B0604020202020204" pitchFamily="34" charset="0"/>
                <a:cs typeface="Arial" panose="020B0604020202020204" pitchFamily="34" charset="0"/>
              </a:rPr>
              <a:t>Iph</a:t>
            </a:r>
            <a:r>
              <a:rPr lang="es-ES" sz="2800" dirty="0" smtClean="0">
                <a:latin typeface="Arial" panose="020B0604020202020204" pitchFamily="34" charset="0"/>
                <a:cs typeface="Arial" panose="020B0604020202020204" pitchFamily="34" charset="0"/>
              </a:rPr>
              <a:t> &gt; 5% In, como </a:t>
            </a:r>
            <a:r>
              <a:rPr lang="es-ES" sz="2800" dirty="0" err="1" smtClean="0">
                <a:latin typeface="Arial" panose="020B0604020202020204" pitchFamily="34" charset="0"/>
                <a:cs typeface="Arial" panose="020B0604020202020204" pitchFamily="34" charset="0"/>
              </a:rPr>
              <a:t>Vn</a:t>
            </a:r>
            <a:r>
              <a:rPr lang="es-ES" sz="2800" dirty="0" smtClean="0">
                <a:latin typeface="Arial" panose="020B0604020202020204" pitchFamily="34" charset="0"/>
                <a:cs typeface="Arial" panose="020B0604020202020204" pitchFamily="34" charset="0"/>
              </a:rPr>
              <a:t> es la tensión nominal y In es la corriente nominal del sistema, el SOTF se energizará durante unos 500 ms y luego se reiniciará después de este tiempo. Si se detectan las condiciones anteriores durante el cierre manual del interruptor durante este tiempo, el SOTF disparará la línea instantáneamente.</a:t>
            </a:r>
            <a:endParaRPr lang="es-ES" sz="2800" dirty="0">
              <a:latin typeface="Arial" panose="020B0604020202020204" pitchFamily="34" charset="0"/>
              <a:cs typeface="Arial" panose="020B0604020202020204" pitchFamily="34" charset="0"/>
            </a:endParaRPr>
          </a:p>
        </p:txBody>
      </p:sp>
      <p:sp>
        <p:nvSpPr>
          <p:cNvPr id="3" name="Rectángulo 2"/>
          <p:cNvSpPr/>
          <p:nvPr/>
        </p:nvSpPr>
        <p:spPr>
          <a:xfrm>
            <a:off x="625642" y="5919829"/>
            <a:ext cx="22956253" cy="6986528"/>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18.6.10 FUNCIÓN DE PROTECCIÓN DE STUB</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Hay secciones cortas del circuito de corriente dentro de una subestación que no están protegidas adecuadamente por el sistema de protección principal. Estas secciones se denominan protección de puntos ciegos o rampas o protección de zona mínima, y generalmente se encuentran entre el CB y el CT. El sistema de protección principal mide la corriente del TC y, si se detecta una falla, se genera un comando para abrir el interruptor. Sin embargo, si la falla está entre el CB y el CT, abrir el CB no puede eliminar la falla; se alimenta a través del TC desde el otro lado del objeto protegido. Esta ubicación está dentro de la zona de respaldo de la protección del otro lado y, en consecuencia, se despeja con un retraso de tiempo considerable. La tarea de la función de protección del ramal es detectar la corriente de falla en el estado abierto del interruptor y generar un comando de disparo rápido para el interruptor del otro lado. Otra aplicación habitual es en la disposición de un CB y medio. Aquí los CT se ubican antes o después de los CB. Además, el VT está en el lado del barra o en el lado de la línea del aislador. </a:t>
            </a:r>
          </a:p>
          <a:p>
            <a:pPr algn="just"/>
            <a:r>
              <a:rPr lang="es-ES" sz="2800" dirty="0" smtClean="0">
                <a:latin typeface="Arial" panose="020B0604020202020204" pitchFamily="34" charset="0"/>
                <a:cs typeface="Arial" panose="020B0604020202020204" pitchFamily="34" charset="0"/>
              </a:rPr>
              <a:t>En el último caso, el STUB es también la sección entre los interruptores y el seccionador de línea abierta, ya que si ocurre una falla en esta sección, la tensión detectada es independiente de la falla; no se modifica y no se puede aplicar para la protección de distancia. La función de protección de STUB es básicamente una función de protección de </a:t>
            </a:r>
            <a:r>
              <a:rPr lang="es-ES" sz="2800" dirty="0" err="1" smtClean="0">
                <a:latin typeface="Arial" panose="020B0604020202020204" pitchFamily="34" charset="0"/>
                <a:cs typeface="Arial" panose="020B0604020202020204" pitchFamily="34" charset="0"/>
              </a:rPr>
              <a:t>sobrecorriente</a:t>
            </a:r>
            <a:r>
              <a:rPr lang="es-ES" sz="2800" dirty="0" smtClean="0">
                <a:latin typeface="Arial" panose="020B0604020202020204" pitchFamily="34" charset="0"/>
                <a:cs typeface="Arial" panose="020B0604020202020204" pitchFamily="34" charset="0"/>
              </a:rPr>
              <a:t> de alta velocidad que está habilitada por el estado abierto de un interruptor o puede ser de un seccionador. Si alguna de las corrientes de fase está por encima de la corriente de arranque y la señal de estado binaria activa la operación, luego de un retardo de tiempo definido por el usuario, la función genera un comando de disparo.</a:t>
            </a:r>
          </a:p>
          <a:p>
            <a:pPr algn="just"/>
            <a:r>
              <a:rPr lang="es-ES" sz="2800" dirty="0" smtClean="0">
                <a:latin typeface="Arial" panose="020B0604020202020204" pitchFamily="34" charset="0"/>
                <a:cs typeface="Arial" panose="020B0604020202020204" pitchFamily="34" charset="0"/>
              </a:rPr>
              <a:t>La función puede ser </a:t>
            </a:r>
            <a:r>
              <a:rPr lang="es-ES" sz="2800" dirty="0" err="1" smtClean="0">
                <a:latin typeface="Arial" panose="020B0604020202020204" pitchFamily="34" charset="0"/>
                <a:cs typeface="Arial" panose="020B0604020202020204" pitchFamily="34" charset="0"/>
              </a:rPr>
              <a:t>desabilitada</a:t>
            </a:r>
            <a:r>
              <a:rPr lang="es-ES" sz="2800" dirty="0" smtClean="0">
                <a:latin typeface="Arial" panose="020B0604020202020204" pitchFamily="34" charset="0"/>
                <a:cs typeface="Arial" panose="020B0604020202020204" pitchFamily="34" charset="0"/>
              </a:rPr>
              <a:t> programando una señal de bloqueo en un nuevo IED. </a:t>
            </a:r>
          </a:p>
        </p:txBody>
      </p:sp>
    </p:spTree>
    <p:extLst>
      <p:ext uri="{BB962C8B-B14F-4D97-AF65-F5344CB8AC3E}">
        <p14:creationId xmlns:p14="http://schemas.microsoft.com/office/powerpoint/2010/main" val="2567349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53452" y="601871"/>
            <a:ext cx="22956253" cy="2246769"/>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La protección STUB en una aplicación de interruptor y medio. Con la configuración de interruptor y medio, es posible un modo de funcionamiento en el que el alimentador está fuera de servicio mientras que ambos interruptores del diámetro permanecen cerrados. Este es el caso cuando DS1 está abierto, mientras que CB1 y CB2 están cerrados en el SLD que se muestra en la Figura 18.6.29.</a:t>
            </a:r>
          </a:p>
          <a:p>
            <a:pPr algn="just"/>
            <a:r>
              <a:rPr lang="es-ES" sz="2800" dirty="0" smtClean="0">
                <a:latin typeface="Arial" panose="020B0604020202020204" pitchFamily="34" charset="0"/>
                <a:cs typeface="Arial" panose="020B0604020202020204" pitchFamily="34" charset="0"/>
              </a:rPr>
              <a:t>Todas las fallas en la zona entre CB1, CB2 y DS1 son fallas de línea. El límite de protección del ramal se define por la ubicación de los TC, como se muestra arriba.</a:t>
            </a:r>
            <a:endParaRPr lang="es-ES" sz="28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6617368" y="2848639"/>
            <a:ext cx="9577137" cy="7367243"/>
          </a:xfrm>
          <a:prstGeom prst="rect">
            <a:avLst/>
          </a:prstGeom>
        </p:spPr>
      </p:pic>
      <p:sp>
        <p:nvSpPr>
          <p:cNvPr id="5" name="Rectángulo 4"/>
          <p:cNvSpPr/>
          <p:nvPr/>
        </p:nvSpPr>
        <p:spPr>
          <a:xfrm>
            <a:off x="5994313" y="10215883"/>
            <a:ext cx="12074525" cy="954107"/>
          </a:xfrm>
          <a:prstGeom prst="rect">
            <a:avLst/>
          </a:prstGeom>
        </p:spPr>
        <p:txBody>
          <a:bodyPr>
            <a:spAutoFit/>
          </a:bodyPr>
          <a:lstStyle/>
          <a:p>
            <a:pPr algn="ctr"/>
            <a:r>
              <a:rPr lang="es-ES" sz="2800" b="1" dirty="0" smtClean="0">
                <a:latin typeface="Arial" panose="020B0604020202020204" pitchFamily="34" charset="0"/>
                <a:cs typeface="Arial" panose="020B0604020202020204" pitchFamily="34" charset="0"/>
              </a:rPr>
              <a:t>FIGURA 18.6.29 Protección de ramal en una disposición de </a:t>
            </a:r>
          </a:p>
          <a:p>
            <a:pPr algn="ctr"/>
            <a:r>
              <a:rPr lang="es-ES" sz="2800" b="1" dirty="0" smtClean="0">
                <a:latin typeface="Arial" panose="020B0604020202020204" pitchFamily="34" charset="0"/>
                <a:cs typeface="Arial" panose="020B0604020202020204" pitchFamily="34" charset="0"/>
              </a:rPr>
              <a:t>barra colectora de interruptor de circuito y medio.</a:t>
            </a:r>
            <a:endParaRPr lang="es-ES" sz="2800" b="1" dirty="0">
              <a:latin typeface="Arial" panose="020B0604020202020204" pitchFamily="34" charset="0"/>
              <a:cs typeface="Arial" panose="020B0604020202020204" pitchFamily="34" charset="0"/>
            </a:endParaRPr>
          </a:p>
        </p:txBody>
      </p:sp>
      <p:sp>
        <p:nvSpPr>
          <p:cNvPr id="6" name="Rectángulo 5"/>
          <p:cNvSpPr/>
          <p:nvPr/>
        </p:nvSpPr>
        <p:spPr>
          <a:xfrm>
            <a:off x="553450" y="11596044"/>
            <a:ext cx="22956253" cy="2246769"/>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18.6.11 FUNCIÓN DE RECIERRE AUTOMÁTICO EN ELRELÉ DE DISTANCIA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Este relé se utiliza en un esquema de protección de distancia para volver a cerrar las líneas automáticamente después de que dispara el relé de distancia para fallas transitorias-</a:t>
            </a:r>
          </a:p>
          <a:p>
            <a:pPr algn="just"/>
            <a:endParaRPr lang="es-ES" sz="2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35389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336881" y="502928"/>
            <a:ext cx="22956253" cy="12588061"/>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18.6.11.1 Definiciones importantes del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automático</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Del ochenta por ciento hasta el noventa por ciento de las fallas en las líneas de transmisión son fallas transitorias. Esto proporciona la necesidad de utilizar un sistema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Hay términos y definiciones básicos en los sistemas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de la siguiente manera:</a:t>
            </a:r>
          </a:p>
          <a:p>
            <a:pPr lvl="1" algn="just"/>
            <a:r>
              <a:rPr lang="es-ES" sz="2800" b="1" dirty="0" smtClean="0">
                <a:latin typeface="Arial" panose="020B0604020202020204" pitchFamily="34" charset="0"/>
                <a:cs typeface="Arial" panose="020B0604020202020204" pitchFamily="34" charset="0"/>
              </a:rPr>
              <a:t>Tiempo de arco:</a:t>
            </a:r>
          </a:p>
          <a:p>
            <a:pPr algn="just"/>
            <a:r>
              <a:rPr lang="es-ES" sz="2800" dirty="0" smtClean="0">
                <a:latin typeface="Arial" panose="020B0604020202020204" pitchFamily="34" charset="0"/>
                <a:cs typeface="Arial" panose="020B0604020202020204" pitchFamily="34" charset="0"/>
              </a:rPr>
              <a:t>El tiempo entre el instante de separación de los contactos del CB y el instante de extinción del arco de falla.</a:t>
            </a:r>
          </a:p>
          <a:p>
            <a:pPr lvl="1" algn="just"/>
            <a:r>
              <a:rPr lang="es-ES" sz="2800" b="1" dirty="0" smtClean="0">
                <a:latin typeface="Arial" panose="020B0604020202020204" pitchFamily="34" charset="0"/>
                <a:cs typeface="Arial" panose="020B0604020202020204" pitchFamily="34" charset="0"/>
              </a:rPr>
              <a:t>Tiempo del impulso de cierre:</a:t>
            </a:r>
          </a:p>
          <a:p>
            <a:pPr algn="just"/>
            <a:r>
              <a:rPr lang="es-ES" sz="2800" dirty="0" smtClean="0">
                <a:latin typeface="Arial" panose="020B0604020202020204" pitchFamily="34" charset="0"/>
                <a:cs typeface="Arial" panose="020B0604020202020204" pitchFamily="34" charset="0"/>
              </a:rPr>
              <a:t>El tiempo durante el cual se realizan los contactos de cierre del relé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a:t>
            </a:r>
          </a:p>
          <a:p>
            <a:pPr lvl="1" algn="just"/>
            <a:r>
              <a:rPr lang="es-ES" sz="2800" b="1" dirty="0" smtClean="0">
                <a:latin typeface="Arial" panose="020B0604020202020204" pitchFamily="34" charset="0"/>
                <a:cs typeface="Arial" panose="020B0604020202020204" pitchFamily="34" charset="0"/>
              </a:rPr>
              <a:t>Tiempo de cierre:</a:t>
            </a:r>
          </a:p>
          <a:p>
            <a:pPr algn="just"/>
            <a:r>
              <a:rPr lang="es-ES" sz="2800" dirty="0" smtClean="0">
                <a:latin typeface="Arial" panose="020B0604020202020204" pitchFamily="34" charset="0"/>
                <a:cs typeface="Arial" panose="020B0604020202020204" pitchFamily="34" charset="0"/>
              </a:rPr>
              <a:t>El tiempo desde que se energiza el circuito de cierre del CB hasta que se hacen los contactos del CB.</a:t>
            </a:r>
          </a:p>
          <a:p>
            <a:pPr lvl="1" algn="just"/>
            <a:r>
              <a:rPr lang="es-ES" sz="2800" b="1" dirty="0" smtClean="0">
                <a:latin typeface="Arial" panose="020B0604020202020204" pitchFamily="34" charset="0"/>
                <a:cs typeface="Arial" panose="020B0604020202020204" pitchFamily="34" charset="0"/>
              </a:rPr>
              <a:t>Tiempo muerto del relé de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automático:</a:t>
            </a:r>
          </a:p>
          <a:p>
            <a:pPr algn="just"/>
            <a:r>
              <a:rPr lang="es-ES" sz="2800" dirty="0" smtClean="0">
                <a:latin typeface="Arial" panose="020B0604020202020204" pitchFamily="34" charset="0"/>
                <a:cs typeface="Arial" panose="020B0604020202020204" pitchFamily="34" charset="0"/>
              </a:rPr>
              <a:t>El tiempo entre la activación del esquema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y la operación de los contactos que activan el circuito de cierre del cortacircuitos. En todos los esquemas de reconexión, excepto instantáneos o de muy alta velocidad, este tiempo es virtualmente el mismo que </a:t>
            </a:r>
          </a:p>
          <a:p>
            <a:pPr algn="just"/>
            <a:r>
              <a:rPr lang="es-ES" sz="2800" dirty="0" smtClean="0">
                <a:latin typeface="Arial" panose="020B0604020202020204" pitchFamily="34" charset="0"/>
                <a:cs typeface="Arial" panose="020B0604020202020204" pitchFamily="34" charset="0"/>
              </a:rPr>
              <a:t>el tiempo muerto del CB.</a:t>
            </a:r>
          </a:p>
          <a:p>
            <a:pPr lvl="1" algn="just"/>
            <a:r>
              <a:rPr lang="es-ES" sz="2800" b="1" dirty="0" smtClean="0">
                <a:latin typeface="Arial" panose="020B0604020202020204" pitchFamily="34" charset="0"/>
                <a:cs typeface="Arial" panose="020B0604020202020204" pitchFamily="34" charset="0"/>
              </a:rPr>
              <a:t>Tiempo muerto de CB:</a:t>
            </a:r>
          </a:p>
          <a:p>
            <a:pPr algn="just"/>
            <a:r>
              <a:rPr lang="es-ES" sz="2800" dirty="0" smtClean="0">
                <a:latin typeface="Arial" panose="020B0604020202020204" pitchFamily="34" charset="0"/>
                <a:cs typeface="Arial" panose="020B0604020202020204" pitchFamily="34" charset="0"/>
              </a:rPr>
              <a:t>El tiempo entre la extinción del arco de falla y la reposición de los contactos del interruptor.</a:t>
            </a:r>
          </a:p>
          <a:p>
            <a:pPr lvl="1" algn="just"/>
            <a:r>
              <a:rPr lang="es-ES" sz="2800" b="1" dirty="0" smtClean="0">
                <a:latin typeface="Arial" panose="020B0604020202020204" pitchFamily="34" charset="0"/>
                <a:cs typeface="Arial" panose="020B0604020202020204" pitchFamily="34" charset="0"/>
              </a:rPr>
              <a:t>Esquema de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de alta velocidad:</a:t>
            </a:r>
          </a:p>
          <a:p>
            <a:pPr algn="just"/>
            <a:r>
              <a:rPr lang="es-ES" sz="2800" dirty="0" smtClean="0">
                <a:latin typeface="Arial" panose="020B0604020202020204" pitchFamily="34" charset="0"/>
                <a:cs typeface="Arial" panose="020B0604020202020204" pitchFamily="34" charset="0"/>
              </a:rPr>
              <a:t>Un esquema por el cual un interruptor automático se vuelve a cerrar automáticamente dentro de 1 segundo después de una operación de disparo por falla.</a:t>
            </a:r>
          </a:p>
          <a:p>
            <a:pPr lvl="1" algn="just"/>
            <a:r>
              <a:rPr lang="es-ES" sz="2800" b="1" dirty="0" smtClean="0">
                <a:latin typeface="Arial" panose="020B0604020202020204" pitchFamily="34" charset="0"/>
                <a:cs typeface="Arial" panose="020B0604020202020204" pitchFamily="34" charset="0"/>
              </a:rPr>
              <a:t>Bloqueo del relé de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automático:</a:t>
            </a:r>
          </a:p>
          <a:p>
            <a:pPr algn="just"/>
            <a:r>
              <a:rPr lang="es-ES" sz="2800" dirty="0" smtClean="0">
                <a:latin typeface="Arial" panose="020B0604020202020204" pitchFamily="34" charset="0"/>
                <a:cs typeface="Arial" panose="020B0604020202020204" pitchFamily="34" charset="0"/>
              </a:rPr>
              <a:t>Una característica del esquema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que, después de disparar el CB, evita un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adicional.</a:t>
            </a:r>
          </a:p>
          <a:p>
            <a:pPr lvl="1" algn="just"/>
            <a:r>
              <a:rPr lang="es-ES" sz="2800" b="1" dirty="0" smtClean="0">
                <a:latin typeface="Arial" panose="020B0604020202020204" pitchFamily="34" charset="0"/>
                <a:cs typeface="Arial" panose="020B0604020202020204" pitchFamily="34" charset="0"/>
              </a:rPr>
              <a:t>Esquema de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automático de retardo (DAR):</a:t>
            </a:r>
          </a:p>
          <a:p>
            <a:pPr algn="just"/>
            <a:r>
              <a:rPr lang="es-ES" sz="2800" dirty="0" smtClean="0">
                <a:latin typeface="Arial" panose="020B0604020202020204" pitchFamily="34" charset="0"/>
                <a:cs typeface="Arial" panose="020B0604020202020204" pitchFamily="34" charset="0"/>
              </a:rPr>
              <a:t>Un esquema mediante el cual 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del interruptor automático después de una operación de disparo por falla se retrasa por un tiempo superior a 1 segundo.</a:t>
            </a:r>
          </a:p>
          <a:p>
            <a:pPr lvl="1" algn="just"/>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a:t>
            </a:r>
            <a:r>
              <a:rPr lang="es-ES" sz="2800" b="1" dirty="0" err="1" smtClean="0">
                <a:latin typeface="Arial" panose="020B0604020202020204" pitchFamily="34" charset="0"/>
                <a:cs typeface="Arial" panose="020B0604020202020204" pitchFamily="34" charset="0"/>
              </a:rPr>
              <a:t>multidisparo</a:t>
            </a:r>
            <a:r>
              <a:rPr lang="es-ES" sz="2800" b="1" dirty="0" smtClean="0">
                <a:latin typeface="Arial" panose="020B0604020202020204" pitchFamily="34" charset="0"/>
                <a:cs typeface="Arial" panose="020B0604020202020204" pitchFamily="34" charset="0"/>
              </a:rPr>
              <a:t>:</a:t>
            </a:r>
          </a:p>
          <a:p>
            <a:pPr algn="just"/>
            <a:r>
              <a:rPr lang="es-ES" sz="2800" dirty="0" smtClean="0">
                <a:latin typeface="Arial" panose="020B0604020202020204" pitchFamily="34" charset="0"/>
                <a:cs typeface="Arial" panose="020B0604020202020204" pitchFamily="34" charset="0"/>
              </a:rPr>
              <a:t>Una secuencia de operación que proporciona más de una operación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en una falla dada antes de </a:t>
            </a:r>
            <a:r>
              <a:rPr lang="es-ES" sz="2800" dirty="0" err="1" smtClean="0">
                <a:latin typeface="Arial" panose="020B0604020202020204" pitchFamily="34" charset="0"/>
                <a:cs typeface="Arial" panose="020B0604020202020204" pitchFamily="34" charset="0"/>
              </a:rPr>
              <a:t>queocurra</a:t>
            </a:r>
            <a:r>
              <a:rPr lang="es-ES" sz="2800" dirty="0" smtClean="0">
                <a:latin typeface="Arial" panose="020B0604020202020204" pitchFamily="34" charset="0"/>
                <a:cs typeface="Arial" panose="020B0604020202020204" pitchFamily="34" charset="0"/>
              </a:rPr>
              <a:t> el bloqueo del interruptor. </a:t>
            </a:r>
          </a:p>
          <a:p>
            <a:pPr lvl="1" algn="just"/>
            <a:r>
              <a:rPr lang="es-ES" sz="2800" b="1" dirty="0" smtClean="0">
                <a:latin typeface="Arial" panose="020B0604020202020204" pitchFamily="34" charset="0"/>
                <a:cs typeface="Arial" panose="020B0604020202020204" pitchFamily="34" charset="0"/>
              </a:rPr>
              <a:t>Tiempo de apertura de un CB:</a:t>
            </a:r>
          </a:p>
          <a:p>
            <a:pPr algn="just"/>
            <a:r>
              <a:rPr lang="es-ES" sz="2800" dirty="0" smtClean="0">
                <a:latin typeface="Arial" panose="020B0604020202020204" pitchFamily="34" charset="0"/>
                <a:cs typeface="Arial" panose="020B0604020202020204" pitchFamily="34" charset="0"/>
              </a:rPr>
              <a:t>El tiempo desde que se energiza la bobina de disparo hasta que se extingue el arco de falla.</a:t>
            </a:r>
          </a:p>
        </p:txBody>
      </p:sp>
    </p:spTree>
    <p:extLst>
      <p:ext uri="{BB962C8B-B14F-4D97-AF65-F5344CB8AC3E}">
        <p14:creationId xmlns:p14="http://schemas.microsoft.com/office/powerpoint/2010/main" val="35831664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336881" y="502928"/>
            <a:ext cx="22956253" cy="3970318"/>
          </a:xfrm>
          <a:prstGeom prst="rect">
            <a:avLst/>
          </a:prstGeom>
        </p:spPr>
        <p:txBody>
          <a:bodyPr wrap="square">
            <a:spAutoFit/>
          </a:bodyPr>
          <a:lstStyle/>
          <a:p>
            <a:pPr lvl="1" algn="just"/>
            <a:r>
              <a:rPr lang="es-ES" sz="2800" b="1" dirty="0" smtClean="0">
                <a:latin typeface="Arial" panose="020B0604020202020204" pitchFamily="34" charset="0"/>
                <a:cs typeface="Arial" panose="020B0604020202020204" pitchFamily="34" charset="0"/>
              </a:rPr>
              <a:t>Tiempo de funcionamiento de la protección:</a:t>
            </a:r>
          </a:p>
          <a:p>
            <a:pPr algn="just"/>
            <a:r>
              <a:rPr lang="es-ES" sz="2800" dirty="0" smtClean="0">
                <a:latin typeface="Arial" panose="020B0604020202020204" pitchFamily="34" charset="0"/>
                <a:cs typeface="Arial" panose="020B0604020202020204" pitchFamily="34" charset="0"/>
              </a:rPr>
              <a:t>El tiempo desde el inicio de la falla hasta el cierre de los contactos de disparo del relé. Cuando se emplea un relé de disparo independiente, se incluye su tiempo de apertura.</a:t>
            </a:r>
          </a:p>
          <a:p>
            <a:pPr lvl="1" algn="just"/>
            <a:r>
              <a:rPr lang="es-ES" sz="2800" b="1" dirty="0" smtClean="0">
                <a:latin typeface="Arial" panose="020B0604020202020204" pitchFamily="34" charset="0"/>
                <a:cs typeface="Arial" panose="020B0604020202020204" pitchFamily="34" charset="0"/>
              </a:rPr>
              <a:t>Tiempo de recuperación:</a:t>
            </a:r>
          </a:p>
          <a:p>
            <a:pPr algn="just"/>
            <a:r>
              <a:rPr lang="es-ES" sz="2800" dirty="0" smtClean="0">
                <a:latin typeface="Arial" panose="020B0604020202020204" pitchFamily="34" charset="0"/>
                <a:cs typeface="Arial" panose="020B0604020202020204" pitchFamily="34" charset="0"/>
              </a:rPr>
              <a:t>El tiempo que sigue a una operación de cierre exitosa, medido desde el instante en que el relé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hace contacto, el cual debe transcurrir antes de que el relé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inicie una secuencia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en caso de una falla adicional.</a:t>
            </a:r>
          </a:p>
          <a:p>
            <a:pPr lvl="1" algn="just"/>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automático de un solo disparo:</a:t>
            </a:r>
          </a:p>
          <a:p>
            <a:pPr algn="just"/>
            <a:r>
              <a:rPr lang="es-ES" sz="2800" dirty="0" smtClean="0">
                <a:latin typeface="Arial" panose="020B0604020202020204" pitchFamily="34" charset="0"/>
                <a:cs typeface="Arial" panose="020B0604020202020204" pitchFamily="34" charset="0"/>
              </a:rPr>
              <a:t>Una secuencia de operación que proporciona solo una operación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el bloqueo del interruptor se produce en un disparo posterior.</a:t>
            </a:r>
          </a:p>
          <a:p>
            <a:pPr algn="just"/>
            <a:r>
              <a:rPr lang="es-ES" sz="2800" dirty="0" smtClean="0">
                <a:latin typeface="Arial" panose="020B0604020202020204" pitchFamily="34" charset="0"/>
                <a:cs typeface="Arial" panose="020B0604020202020204" pitchFamily="34" charset="0"/>
              </a:rPr>
              <a:t>Referirse a las Figuras 18.6.30 y 18.6.31para un ciclo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para fallas transitorias y permanentes.</a:t>
            </a:r>
            <a:endParaRPr lang="es-ES" sz="2800" dirty="0">
              <a:latin typeface="Arial" panose="020B0604020202020204" pitchFamily="34" charset="0"/>
              <a:cs typeface="Arial" panose="020B0604020202020204" pitchFamily="34" charset="0"/>
            </a:endParaRPr>
          </a:p>
        </p:txBody>
      </p:sp>
      <p:pic>
        <p:nvPicPr>
          <p:cNvPr id="2" name="Imagen 1"/>
          <p:cNvPicPr>
            <a:picLocks noChangeAspect="1"/>
          </p:cNvPicPr>
          <p:nvPr/>
        </p:nvPicPr>
        <p:blipFill rotWithShape="1">
          <a:blip r:embed="rId2"/>
          <a:srcRect t="2084"/>
          <a:stretch/>
        </p:blipFill>
        <p:spPr>
          <a:xfrm>
            <a:off x="7002380" y="4668253"/>
            <a:ext cx="16098252" cy="8662735"/>
          </a:xfrm>
          <a:prstGeom prst="rect">
            <a:avLst/>
          </a:prstGeom>
        </p:spPr>
      </p:pic>
      <p:sp>
        <p:nvSpPr>
          <p:cNvPr id="3" name="Rectángulo 2"/>
          <p:cNvSpPr/>
          <p:nvPr/>
        </p:nvSpPr>
        <p:spPr>
          <a:xfrm>
            <a:off x="336881" y="7578530"/>
            <a:ext cx="6665499" cy="1384995"/>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18.6.30 Ciclo de relé de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automático para </a:t>
            </a:r>
          </a:p>
          <a:p>
            <a:pPr algn="ctr"/>
            <a:r>
              <a:rPr lang="es-ES" sz="2800" b="1" dirty="0" smtClean="0">
                <a:latin typeface="Arial" panose="020B0604020202020204" pitchFamily="34" charset="0"/>
                <a:cs typeface="Arial" panose="020B0604020202020204" pitchFamily="34" charset="0"/>
              </a:rPr>
              <a:t>fallas transitorias.</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68145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911642" y="1275346"/>
            <a:ext cx="18528632" cy="10900611"/>
          </a:xfrm>
          <a:prstGeom prst="rect">
            <a:avLst/>
          </a:prstGeom>
        </p:spPr>
      </p:pic>
      <p:sp>
        <p:nvSpPr>
          <p:cNvPr id="3" name="Rectángulo 2"/>
          <p:cNvSpPr/>
          <p:nvPr/>
        </p:nvSpPr>
        <p:spPr>
          <a:xfrm>
            <a:off x="5248860" y="12666847"/>
            <a:ext cx="13854196" cy="523220"/>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18.6.31 Ciclo de relé de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automático para fallas permanentes.</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31088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09074" y="458248"/>
            <a:ext cx="23028442" cy="12157174"/>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18.6.11.2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automático para líneas de transmisión </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Para líneas de 500 </a:t>
            </a:r>
            <a:r>
              <a:rPr lang="es-ES" sz="2800" dirty="0" err="1" smtClean="0">
                <a:latin typeface="Arial" panose="020B0604020202020204" pitchFamily="34" charset="0"/>
                <a:cs typeface="Arial" panose="020B0604020202020204" pitchFamily="34" charset="0"/>
              </a:rPr>
              <a:t>kV</a:t>
            </a:r>
            <a:r>
              <a:rPr lang="es-ES" sz="2800" dirty="0" smtClean="0">
                <a:latin typeface="Arial" panose="020B0604020202020204" pitchFamily="34" charset="0"/>
                <a:cs typeface="Arial" panose="020B0604020202020204" pitchFamily="34" charset="0"/>
              </a:rPr>
              <a:t>, solo las líneas a fallas a tierra son candidatas para permitir 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de alta velocidad.</a:t>
            </a:r>
          </a:p>
          <a:p>
            <a:pPr algn="just"/>
            <a:r>
              <a:rPr lang="es-ES" sz="2800" dirty="0" smtClean="0">
                <a:latin typeface="Arial" panose="020B0604020202020204" pitchFamily="34" charset="0"/>
                <a:cs typeface="Arial" panose="020B0604020202020204" pitchFamily="34" charset="0"/>
              </a:rPr>
              <a:t>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de alta velocidad (sin supervisión) debe aplicarse donde respalde la estabilidad del sistema o si la continuidad de la carga es una preocupación.</a:t>
            </a:r>
          </a:p>
          <a:p>
            <a:pPr algn="just"/>
            <a:r>
              <a:rPr lang="es-ES" sz="2800" dirty="0" smtClean="0">
                <a:latin typeface="Arial" panose="020B0604020202020204" pitchFamily="34" charset="0"/>
                <a:cs typeface="Arial" panose="020B0604020202020204" pitchFamily="34" charset="0"/>
              </a:rPr>
              <a:t>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en una línea de transmisión no crítica debe realizarse en un extremo primero por el barra vivo/línea muerta. Los otros extremos deben volver a cerrarse mediante un equipo de sincronización.</a:t>
            </a:r>
          </a:p>
          <a:p>
            <a:pPr algn="just"/>
            <a:r>
              <a:rPr lang="es-ES" sz="2800" dirty="0" smtClean="0">
                <a:latin typeface="Arial" panose="020B0604020202020204" pitchFamily="34" charset="0"/>
                <a:cs typeface="Arial" panose="020B0604020202020204" pitchFamily="34" charset="0"/>
              </a:rPr>
              <a:t>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en líneas de transmisión cerca de la generación debe considerar el impacto en el par del eje de la máquina, así como la estabilidad del sistema. Si es posible, utilice un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con retardo de 10 s o más en el terminal remoto para limitar la interacción con las oscilaciones del eje y solo vuelva a cerrar a través de la sincronización del sistema en el terminal de generación.</a:t>
            </a:r>
          </a:p>
          <a:p>
            <a:pPr algn="just"/>
            <a:r>
              <a:rPr lang="es-ES" sz="2800" dirty="0" smtClean="0">
                <a:latin typeface="Arial" panose="020B0604020202020204" pitchFamily="34" charset="0"/>
                <a:cs typeface="Arial" panose="020B0604020202020204" pitchFamily="34" charset="0"/>
              </a:rPr>
              <a:t>Cuando la estabilidad del sistema es una preocupación, la línea puede dispararse en una sola fase S volver a cerrarse automáticamente a alta velocidad. (Los efectos de desequilibrio en la protección de secuencia cero pueden requerir alguna evaluación por parte del solicitante). Todas las fallas </a:t>
            </a:r>
            <a:r>
              <a:rPr lang="es-ES" sz="2800" dirty="0" err="1" smtClean="0">
                <a:latin typeface="Arial" panose="020B0604020202020204" pitchFamily="34" charset="0"/>
                <a:cs typeface="Arial" panose="020B0604020202020204" pitchFamily="34" charset="0"/>
              </a:rPr>
              <a:t>multifásicas</a:t>
            </a:r>
            <a:r>
              <a:rPr lang="es-ES" sz="2800" dirty="0" smtClean="0">
                <a:latin typeface="Arial" panose="020B0604020202020204" pitchFamily="34" charset="0"/>
                <a:cs typeface="Arial" panose="020B0604020202020204" pitchFamily="34" charset="0"/>
              </a:rPr>
              <a:t> deben dispararse en tres fases y se debe considerar el bloqueo del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a:t>
            </a:r>
          </a:p>
          <a:p>
            <a:pPr algn="just"/>
            <a:r>
              <a:rPr lang="es-ES" sz="2800" dirty="0" smtClean="0">
                <a:latin typeface="Arial" panose="020B0604020202020204" pitchFamily="34" charset="0"/>
                <a:cs typeface="Arial" panose="020B0604020202020204" pitchFamily="34" charset="0"/>
              </a:rPr>
              <a:t>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de alta velocidad solo debe aplicarse para actuaciones de alta velocidad en actuación de Zona 2 asistidos por comunicaciones en protección de distancia para líneas críticas de estabilidad y sensibles a la carga. 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de alta velocidad debe desactivarse o bloquearse por pérdida de canales de comunicación. Las líneas que no utilizan esquemas de comunicaciones deben volver a cerrarse mediante sincronización o supervisión de tensión. (La velocidad de despeje tiene un efecto significativo en el ángulo del rotor de los generadores). Cuanto más rápido se elimine la falla, más tiempo estará disponible para proporcionar más par de retardo para devolver el ángulo del rotor al sincronismo cuando la línea se vuelve a cerrar </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8.6.11.3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automático y otros equipos</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Se han desarrollado diferentes tipos de equipos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para cumplir con los diferentes requisitos sobre el tiempo muerto y el número de disparos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a:t>
            </a:r>
          </a:p>
          <a:p>
            <a:pPr marL="514350" indent="-514350" algn="just">
              <a:buFont typeface="+mj-lt"/>
              <a:buAutoNum type="arabicPeriod"/>
            </a:pPr>
            <a:r>
              <a:rPr lang="es-ES" sz="2800" b="1" dirty="0" smtClean="0">
                <a:latin typeface="Arial" panose="020B0604020202020204" pitchFamily="34" charset="0"/>
                <a:cs typeface="Arial" panose="020B0604020202020204" pitchFamily="34" charset="0"/>
              </a:rPr>
              <a:t>Un disparo de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de alta velocidad;</a:t>
            </a:r>
          </a:p>
          <a:p>
            <a:pPr marL="514350" indent="-514350" algn="just">
              <a:buFont typeface="+mj-lt"/>
              <a:buAutoNum type="arabicPeriod"/>
            </a:pPr>
            <a:r>
              <a:rPr lang="es-ES" sz="2800" b="1" dirty="0" smtClean="0">
                <a:latin typeface="Arial" panose="020B0604020202020204" pitchFamily="34" charset="0"/>
                <a:cs typeface="Arial" panose="020B0604020202020204" pitchFamily="34" charset="0"/>
              </a:rPr>
              <a:t>Un disparo de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de alta velocidad seguido de uno o más disparos de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con retardos;</a:t>
            </a:r>
          </a:p>
          <a:p>
            <a:pPr marL="514350" indent="-514350" algn="just">
              <a:buFont typeface="+mj-lt"/>
              <a:buAutoNum type="arabicPeriod"/>
            </a:pPr>
            <a:r>
              <a:rPr lang="es-ES" sz="2800" b="1" dirty="0" smtClean="0">
                <a:latin typeface="Arial" panose="020B0604020202020204" pitchFamily="34" charset="0"/>
                <a:cs typeface="Arial" panose="020B0604020202020204" pitchFamily="34" charset="0"/>
              </a:rPr>
              <a:t>Un disparo de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con retardo;</a:t>
            </a:r>
          </a:p>
          <a:p>
            <a:pPr marL="514350" indent="-514350" algn="just">
              <a:buFont typeface="+mj-lt"/>
              <a:buAutoNum type="arabicPeriod"/>
            </a:pPr>
            <a:r>
              <a:rPr lang="es-ES" sz="2800" b="1" dirty="0" smtClean="0">
                <a:latin typeface="Arial" panose="020B0604020202020204" pitchFamily="34" charset="0"/>
                <a:cs typeface="Arial" panose="020B0604020202020204" pitchFamily="34" charset="0"/>
              </a:rPr>
              <a:t>Varios disparos de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con retardos.</a:t>
            </a:r>
          </a:p>
        </p:txBody>
      </p:sp>
    </p:spTree>
    <p:extLst>
      <p:ext uri="{BB962C8B-B14F-4D97-AF65-F5344CB8AC3E}">
        <p14:creationId xmlns:p14="http://schemas.microsoft.com/office/powerpoint/2010/main" val="4829137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09074" y="458248"/>
            <a:ext cx="23028442" cy="12157174"/>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El equipo se suministra como con unidades independientes o incorporado en las protecciones de línea. Se puede complementar y adaptar fácilmente para diferentes esquemas de interruptor, por ejemplo, el esquema de un interruptor y medio y el esquema de interruptor doble. </a:t>
            </a:r>
          </a:p>
          <a:p>
            <a:pPr algn="just"/>
            <a:r>
              <a:rPr lang="es-ES" sz="2800" dirty="0" smtClean="0">
                <a:latin typeface="Arial" panose="020B0604020202020204" pitchFamily="34" charset="0"/>
                <a:cs typeface="Arial" panose="020B0604020202020204" pitchFamily="34" charset="0"/>
              </a:rPr>
              <a:t>Además, se han desarrollado otros tipos de equipos más sofisticados para la restauración automática del sistema después de una perturbación. A veces, dicho equipo puede funcionar junto con el equipo de verificación y sincronización para restaurar la red.</a:t>
            </a:r>
          </a:p>
          <a:p>
            <a:pPr algn="just"/>
            <a:r>
              <a:rPr lang="es-ES" sz="2800" dirty="0" smtClean="0">
                <a:latin typeface="Arial" panose="020B0604020202020204" pitchFamily="34" charset="0"/>
                <a:cs typeface="Arial" panose="020B0604020202020204" pitchFamily="34" charset="0"/>
              </a:rPr>
              <a:t>También se han desarrollado equipos automáticos para la restauración automática de la carga después de un deslastre de carga.</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18.6.11.4 Redes de distribución con alimentadores radiales</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Los problemas de estabilidad del sistema o los requisitos de sincronización no ocurren con los alimentadores radiales con carga solamente y, por lo tanto, pueden equiparse fácilmente con equipos de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trifásicos. </a:t>
            </a:r>
          </a:p>
          <a:p>
            <a:pPr algn="just"/>
            <a:r>
              <a:rPr lang="es-ES" sz="2800" dirty="0" smtClean="0">
                <a:latin typeface="Arial" panose="020B0604020202020204" pitchFamily="34" charset="0"/>
                <a:cs typeface="Arial" panose="020B0604020202020204" pitchFamily="34" charset="0"/>
              </a:rPr>
              <a:t>Esto brinda ciertos beneficios, como tiempos de interrupción cortos y la posibilidad de ahorrar en personal. </a:t>
            </a:r>
          </a:p>
          <a:p>
            <a:pPr algn="just"/>
            <a:r>
              <a:rPr lang="es-ES" sz="2800" dirty="0" smtClean="0">
                <a:latin typeface="Arial" panose="020B0604020202020204" pitchFamily="34" charset="0"/>
                <a:cs typeface="Arial" panose="020B0604020202020204" pitchFamily="34" charset="0"/>
              </a:rPr>
              <a:t>Si se utilizan el disparo instantáneo y 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de alta velocidad, el daño a la línea en relación con una falla transitoria puede ser limitado. Cuando los alimentadores consisten en parte de cables subterráneos, se debe considerar la idoneidad del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ya que las fallas que ocurren en un cable son generalmente permanentes. Si solo existe un pequeño riesgo de que las excavadoras dañen el cable, 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puede estar justificado, ya que las fallas en los cables no surgen con tanta frecuencia como las fallas en las líneas aéreas.</a:t>
            </a:r>
          </a:p>
          <a:p>
            <a:pPr algn="just"/>
            <a:endParaRPr lang="es-ES" sz="2800" b="1"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18.6.11.5 </a:t>
            </a:r>
            <a:r>
              <a:rPr lang="es-ES" sz="2800" b="1" dirty="0" err="1" smtClean="0">
                <a:latin typeface="Arial" panose="020B0604020202020204" pitchFamily="34" charset="0"/>
                <a:cs typeface="Arial" panose="020B0604020202020204" pitchFamily="34" charset="0"/>
              </a:rPr>
              <a:t>Recierre</a:t>
            </a:r>
            <a:r>
              <a:rPr lang="es-ES" sz="2800" b="1" dirty="0" smtClean="0">
                <a:latin typeface="Arial" panose="020B0604020202020204" pitchFamily="34" charset="0"/>
                <a:cs typeface="Arial" panose="020B0604020202020204" pitchFamily="34" charset="0"/>
              </a:rPr>
              <a:t> automático en redes fuertes de alta tensión</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Si la red es lo suficientemente fuerte, se puede utilizar 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trifásico de alta velocidad sin que se altere el sincronismo o la estabilidad. A continuación, </a:t>
            </a:r>
            <a:r>
              <a:rPr lang="es-ES" sz="2800" dirty="0" err="1" smtClean="0">
                <a:latin typeface="Arial" panose="020B0604020202020204" pitchFamily="34" charset="0"/>
                <a:cs typeface="Arial" panose="020B0604020202020204" pitchFamily="34" charset="0"/>
              </a:rPr>
              <a:t>sepueden</a:t>
            </a:r>
            <a:r>
              <a:rPr lang="es-ES" sz="2800" dirty="0" smtClean="0">
                <a:latin typeface="Arial" panose="020B0604020202020204" pitchFamily="34" charset="0"/>
                <a:cs typeface="Arial" panose="020B0604020202020204" pitchFamily="34" charset="0"/>
              </a:rPr>
              <a:t> utilizar equipos sencillos sin instalaciones para comprobar la tensión, el ángulo de fase S la diferencia de </a:t>
            </a:r>
          </a:p>
          <a:p>
            <a:pPr algn="just"/>
            <a:r>
              <a:rPr lang="es-ES" sz="2800" dirty="0" smtClean="0">
                <a:latin typeface="Arial" panose="020B0604020202020204" pitchFamily="34" charset="0"/>
                <a:cs typeface="Arial" panose="020B0604020202020204" pitchFamily="34" charset="0"/>
              </a:rPr>
              <a:t>frecuencia. Los relés de protección, interruptores, etc…serán más simples que para 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monofásico y no se obtendrán corrientes de secuencia cero y secuencia negativa durante el tiempo muerto. Cuando solo se utiliza el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con retardo trifásico, no se experimentan problemas con el tiempo de </a:t>
            </a:r>
            <a:r>
              <a:rPr lang="es-ES" sz="2800" dirty="0" err="1" smtClean="0">
                <a:latin typeface="Arial" panose="020B0604020202020204" pitchFamily="34" charset="0"/>
                <a:cs typeface="Arial" panose="020B0604020202020204" pitchFamily="34" charset="0"/>
              </a:rPr>
              <a:t>desionización</a:t>
            </a:r>
            <a:r>
              <a:rPr lang="es-ES" sz="2800" dirty="0" smtClean="0">
                <a:latin typeface="Arial" panose="020B0604020202020204" pitchFamily="34" charset="0"/>
                <a:cs typeface="Arial" panose="020B0604020202020204" pitchFamily="34" charset="0"/>
              </a:rPr>
              <a:t> y el tiempo de funcionamiento del interruptor. Si ocurren oscilaciones en red, generalmente tienen tiempo para estabilizarse antes de un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Hay posibilidades algo mayores de un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exitoso con DAR trifásico que con solo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automático de alta velocidad. Cuando se dispara una línea, la tensión en la red aumenta o disminuye debido al cambio en la carga. Los cambiadores de tomas de transformador pueden comenzar a funcionar con el riesgo de dañarse si se vuelve a conectar a un cortocircuito durante el proceso de conmutación. Por tanto, conviene comprobar el retardo del equipo de regulación de tensión. </a:t>
            </a:r>
          </a:p>
        </p:txBody>
      </p:sp>
    </p:spTree>
    <p:extLst>
      <p:ext uri="{BB962C8B-B14F-4D97-AF65-F5344CB8AC3E}">
        <p14:creationId xmlns:p14="http://schemas.microsoft.com/office/powerpoint/2010/main" val="30658528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09074" y="458248"/>
            <a:ext cx="23028442" cy="1815882"/>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Este retraso debe ser mayor que el tiempo de perturbación del sistema. </a:t>
            </a:r>
          </a:p>
          <a:p>
            <a:pPr algn="just"/>
            <a:r>
              <a:rPr lang="es-ES" sz="2800" dirty="0" smtClean="0">
                <a:latin typeface="Arial" panose="020B0604020202020204" pitchFamily="34" charset="0"/>
                <a:cs typeface="Arial" panose="020B0604020202020204" pitchFamily="34" charset="0"/>
              </a:rPr>
              <a:t>Varios disparos de reconexión pueden estar justificados en el caso de, por ejemplo, líneas radiales. Sin embargo, las ventajas de la mayor probabilidad de un </a:t>
            </a:r>
            <a:r>
              <a:rPr lang="es-ES" sz="2800" dirty="0" err="1" smtClean="0">
                <a:latin typeface="Arial" panose="020B0604020202020204" pitchFamily="34" charset="0"/>
                <a:cs typeface="Arial" panose="020B0604020202020204" pitchFamily="34" charset="0"/>
              </a:rPr>
              <a:t>recierre</a:t>
            </a:r>
            <a:r>
              <a:rPr lang="es-ES" sz="2800" dirty="0" smtClean="0">
                <a:latin typeface="Arial" panose="020B0604020202020204" pitchFamily="34" charset="0"/>
                <a:cs typeface="Arial" panose="020B0604020202020204" pitchFamily="34" charset="0"/>
              </a:rPr>
              <a:t> exitoso deben sopesarse contra las desventajas en forma de mayor daño en el sitio de la falla y los costos de mantenimiento de los interruptores superiores.</a:t>
            </a:r>
            <a:endParaRPr lang="es-E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37216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408071" y="348212"/>
            <a:ext cx="23125697" cy="4031873"/>
          </a:xfrm>
          <a:prstGeom prst="rect">
            <a:avLst/>
          </a:prstGeom>
        </p:spPr>
        <p:txBody>
          <a:bodyPr wrap="square">
            <a:spAutoFit/>
          </a:bodyPr>
          <a:lstStyle/>
          <a:p>
            <a:pPr algn="just"/>
            <a:r>
              <a:rPr lang="es-ES" sz="6000" b="1" dirty="0" smtClean="0">
                <a:latin typeface="Arial" panose="020B0604020202020204" pitchFamily="34" charset="0"/>
                <a:cs typeface="Arial" panose="020B0604020202020204" pitchFamily="34" charset="0"/>
              </a:rPr>
              <a:t>18.7 Protecciones del generador</a:t>
            </a:r>
          </a:p>
          <a:p>
            <a:pPr algn="just"/>
            <a:r>
              <a:rPr lang="es-ES" sz="2800" b="1" dirty="0" smtClean="0">
                <a:latin typeface="Arial" panose="020B0604020202020204" pitchFamily="34" charset="0"/>
                <a:cs typeface="Arial" panose="020B0604020202020204" pitchFamily="34" charset="0"/>
              </a:rPr>
              <a:t>18.7.1 PROTECCIÓN DIFERENCIAL</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Esta protección principal del devanado del estator compara los valores de corriente al final de cada devanado de fase S funciona cuando se detecta una diferencia porcentual predeterminada. Esto protege el devanado contra fallas a tierra y fase a fase. Esta protección puede ser de tipo de alta impedancia o de tipo polarizado de baja impedancia, como se muestra a continuación en la Figura 18.7.1.</a:t>
            </a:r>
          </a:p>
          <a:p>
            <a:pPr algn="just"/>
            <a:r>
              <a:rPr lang="es-ES" sz="2800" dirty="0" smtClean="0">
                <a:latin typeface="Arial" panose="020B0604020202020204" pitchFamily="34" charset="0"/>
                <a:cs typeface="Arial" panose="020B0604020202020204" pitchFamily="34" charset="0"/>
              </a:rPr>
              <a:t>Existe un esquema llamado protección diferencial general, que puede proteger la unidad del generador, el transformador principal y también el transformador de la unidad, como se muestra en la Figura 18.7.2.</a:t>
            </a:r>
            <a:endParaRPr lang="es-ES" sz="2800" dirty="0">
              <a:latin typeface="Arial" panose="020B0604020202020204" pitchFamily="34" charset="0"/>
              <a:cs typeface="Arial" panose="020B0604020202020204" pitchFamily="34" charset="0"/>
            </a:endParaRPr>
          </a:p>
        </p:txBody>
      </p:sp>
      <p:pic>
        <p:nvPicPr>
          <p:cNvPr id="10" name="Imagen 9"/>
          <p:cNvPicPr>
            <a:picLocks noChangeAspect="1"/>
          </p:cNvPicPr>
          <p:nvPr/>
        </p:nvPicPr>
        <p:blipFill>
          <a:blip r:embed="rId2"/>
          <a:stretch>
            <a:fillRect/>
          </a:stretch>
        </p:blipFill>
        <p:spPr>
          <a:xfrm>
            <a:off x="14004757" y="4218823"/>
            <a:ext cx="9360568" cy="7146757"/>
          </a:xfrm>
          <a:prstGeom prst="rect">
            <a:avLst/>
          </a:prstGeom>
        </p:spPr>
      </p:pic>
      <p:sp>
        <p:nvSpPr>
          <p:cNvPr id="11" name="Rectángulo 10"/>
          <p:cNvSpPr/>
          <p:nvPr/>
        </p:nvSpPr>
        <p:spPr>
          <a:xfrm>
            <a:off x="11970919" y="11696761"/>
            <a:ext cx="12074525" cy="954107"/>
          </a:xfrm>
          <a:prstGeom prst="rect">
            <a:avLst/>
          </a:prstGeom>
        </p:spPr>
        <p:txBody>
          <a:bodyPr>
            <a:spAutoFit/>
          </a:bodyPr>
          <a:lstStyle/>
          <a:p>
            <a:pPr algn="ctr"/>
            <a:r>
              <a:rPr lang="es-ES" sz="2800" b="1" dirty="0" smtClean="0">
                <a:latin typeface="Arial" panose="020B0604020202020204" pitchFamily="34" charset="0"/>
                <a:cs typeface="Arial" panose="020B0604020202020204" pitchFamily="34" charset="0"/>
              </a:rPr>
              <a:t>FIGURA 18.7.2 Esquema diferencial global para grupos </a:t>
            </a:r>
          </a:p>
          <a:p>
            <a:pPr algn="ctr"/>
            <a:r>
              <a:rPr lang="es-ES" sz="2800" b="1" dirty="0" smtClean="0">
                <a:latin typeface="Arial" panose="020B0604020202020204" pitchFamily="34" charset="0"/>
                <a:cs typeface="Arial" panose="020B0604020202020204" pitchFamily="34" charset="0"/>
              </a:rPr>
              <a:t>electrógenos.</a:t>
            </a:r>
            <a:endParaRPr lang="es-ES" sz="2800" b="1" dirty="0">
              <a:latin typeface="Arial" panose="020B0604020202020204" pitchFamily="34" charset="0"/>
              <a:cs typeface="Arial" panose="020B0604020202020204" pitchFamily="34" charset="0"/>
            </a:endParaRPr>
          </a:p>
        </p:txBody>
      </p:sp>
      <p:pic>
        <p:nvPicPr>
          <p:cNvPr id="12" name="Imagen 11"/>
          <p:cNvPicPr>
            <a:picLocks noChangeAspect="1"/>
          </p:cNvPicPr>
          <p:nvPr/>
        </p:nvPicPr>
        <p:blipFill>
          <a:blip r:embed="rId3"/>
          <a:stretch>
            <a:fillRect/>
          </a:stretch>
        </p:blipFill>
        <p:spPr>
          <a:xfrm>
            <a:off x="408071" y="4223301"/>
            <a:ext cx="13331992" cy="7473460"/>
          </a:xfrm>
          <a:prstGeom prst="rect">
            <a:avLst/>
          </a:prstGeom>
        </p:spPr>
      </p:pic>
      <p:sp>
        <p:nvSpPr>
          <p:cNvPr id="13" name="Rectángulo 12"/>
          <p:cNvSpPr/>
          <p:nvPr/>
        </p:nvSpPr>
        <p:spPr>
          <a:xfrm>
            <a:off x="2693444" y="12032420"/>
            <a:ext cx="8761245" cy="523220"/>
          </a:xfrm>
          <a:prstGeom prst="rect">
            <a:avLst/>
          </a:prstGeom>
        </p:spPr>
        <p:txBody>
          <a:bodyPr wrap="none">
            <a:spAutoFit/>
          </a:bodyPr>
          <a:lstStyle/>
          <a:p>
            <a:r>
              <a:rPr lang="es-ES" sz="2800" b="1" dirty="0" smtClean="0">
                <a:latin typeface="Arial" panose="020B0604020202020204" pitchFamily="34" charset="0"/>
                <a:cs typeface="Arial" panose="020B0604020202020204" pitchFamily="34" charset="0"/>
              </a:rPr>
              <a:t>FIGURA 18.7.1 Relés diferenciales de generador.</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86696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33136" y="546424"/>
            <a:ext cx="23052506" cy="5262979"/>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18.7.2 PROTECCIÓN CONTRA FALLAS A TIERRA DEL ESTATOR (90%)</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Este sistema protege el 90% del devanado del generador, como se muestra en la Figura 18.7.3.</a:t>
            </a:r>
          </a:p>
          <a:p>
            <a:pPr algn="just"/>
            <a:r>
              <a:rPr lang="es-ES" sz="2800" b="1" i="1" dirty="0" smtClean="0">
                <a:latin typeface="Arial" panose="020B0604020202020204" pitchFamily="34" charset="0"/>
                <a:cs typeface="Arial" panose="020B0604020202020204" pitchFamily="34" charset="0"/>
              </a:rPr>
              <a:t>Para generadores sin conexión tierra</a:t>
            </a:r>
            <a:r>
              <a:rPr lang="es-ES" sz="2800" dirty="0" smtClean="0">
                <a:latin typeface="Arial" panose="020B0604020202020204" pitchFamily="34" charset="0"/>
                <a:cs typeface="Arial" panose="020B0604020202020204" pitchFamily="34" charset="0"/>
              </a:rPr>
              <a:t>: </a:t>
            </a:r>
          </a:p>
          <a:p>
            <a:pPr marL="1366068" lvl="1" indent="-457200" algn="just">
              <a:buFont typeface="Arial" panose="020B0604020202020204" pitchFamily="34" charset="0"/>
              <a:buChar char="•"/>
            </a:pPr>
            <a:r>
              <a:rPr lang="es-ES" sz="2800" b="1" dirty="0" smtClean="0">
                <a:latin typeface="Arial" panose="020B0604020202020204" pitchFamily="34" charset="0"/>
                <a:cs typeface="Arial" panose="020B0604020202020204" pitchFamily="34" charset="0"/>
              </a:rPr>
              <a:t>51 N con retardo en el tiempo;</a:t>
            </a:r>
          </a:p>
          <a:p>
            <a:pPr marL="1366068" lvl="1" indent="-457200" algn="just">
              <a:buFont typeface="Arial" panose="020B0604020202020204" pitchFamily="34" charset="0"/>
              <a:buChar char="•"/>
            </a:pPr>
            <a:r>
              <a:rPr lang="es-ES" sz="2800" b="1" dirty="0" smtClean="0">
                <a:latin typeface="Arial" panose="020B0604020202020204" pitchFamily="34" charset="0"/>
                <a:cs typeface="Arial" panose="020B0604020202020204" pitchFamily="34" charset="0"/>
              </a:rPr>
              <a:t>50 N instantáneo solo para unidades grandes;</a:t>
            </a:r>
          </a:p>
          <a:p>
            <a:pPr algn="just"/>
            <a:r>
              <a:rPr lang="es-ES" sz="2800" dirty="0" smtClean="0">
                <a:latin typeface="Arial" panose="020B0604020202020204" pitchFamily="34" charset="0"/>
                <a:cs typeface="Arial" panose="020B0604020202020204" pitchFamily="34" charset="0"/>
              </a:rPr>
              <a:t>Los relés no deben funcionar para corriente residual (</a:t>
            </a:r>
            <a:r>
              <a:rPr lang="es-ES" sz="2800" dirty="0" err="1" smtClean="0">
                <a:latin typeface="Arial" panose="020B0604020202020204" pitchFamily="34" charset="0"/>
                <a:cs typeface="Arial" panose="020B0604020202020204" pitchFamily="34" charset="0"/>
              </a:rPr>
              <a:t>IResd</a:t>
            </a:r>
            <a:r>
              <a:rPr lang="es-ES" sz="2800" dirty="0" smtClean="0">
                <a:latin typeface="Arial" panose="020B0604020202020204" pitchFamily="34" charset="0"/>
                <a:cs typeface="Arial" panose="020B0604020202020204" pitchFamily="34" charset="0"/>
              </a:rPr>
              <a:t>) causado por el error de suma de la salida del TC y la corriente capacitiva interna de fallas a tierra externas.</a:t>
            </a:r>
          </a:p>
          <a:p>
            <a:pPr algn="just"/>
            <a:r>
              <a:rPr lang="es-ES" sz="2800" b="1" i="1" dirty="0" smtClean="0">
                <a:latin typeface="Arial" panose="020B0604020202020204" pitchFamily="34" charset="0"/>
                <a:cs typeface="Arial" panose="020B0604020202020204" pitchFamily="34" charset="0"/>
              </a:rPr>
              <a:t>Para generadores conectados a tierra:</a:t>
            </a:r>
          </a:p>
          <a:p>
            <a:pPr marL="1366068" lvl="1" indent="-457200" algn="just">
              <a:buFont typeface="Arial" panose="020B0604020202020204" pitchFamily="34" charset="0"/>
              <a:buChar char="•"/>
            </a:pPr>
            <a:r>
              <a:rPr lang="es-ES" sz="2800" b="1" dirty="0" smtClean="0">
                <a:latin typeface="Arial" panose="020B0604020202020204" pitchFamily="34" charset="0"/>
                <a:cs typeface="Arial" panose="020B0604020202020204" pitchFamily="34" charset="0"/>
              </a:rPr>
              <a:t>51 N debe coordinarse con otros relés de falla a tierra en el sistema de potencia; </a:t>
            </a:r>
          </a:p>
          <a:p>
            <a:pPr marL="1366068" lvl="1" indent="-457200" algn="just">
              <a:buFont typeface="Arial" panose="020B0604020202020204" pitchFamily="34" charset="0"/>
              <a:buChar char="•"/>
            </a:pPr>
            <a:r>
              <a:rPr lang="es-ES" sz="2800" b="1" dirty="0" smtClean="0">
                <a:latin typeface="Arial" panose="020B0604020202020204" pitchFamily="34" charset="0"/>
                <a:cs typeface="Arial" panose="020B0604020202020204" pitchFamily="34" charset="0"/>
              </a:rPr>
              <a:t>51 N con retardo de tiempo establecido al 5% de la capacidad nominal de la resistencia del generador;</a:t>
            </a:r>
          </a:p>
          <a:p>
            <a:pPr marL="1366068" lvl="1" indent="-457200" algn="just">
              <a:buFont typeface="Arial" panose="020B0604020202020204" pitchFamily="34" charset="0"/>
              <a:buChar char="•"/>
            </a:pPr>
            <a:r>
              <a:rPr lang="es-ES" sz="2800" b="1" dirty="0" smtClean="0">
                <a:latin typeface="Arial" panose="020B0604020202020204" pitchFamily="34" charset="0"/>
                <a:cs typeface="Arial" panose="020B0604020202020204" pitchFamily="34" charset="0"/>
              </a:rPr>
              <a:t>50 N instantáneo solo para unidades grandes configuradas al 10% de la capacidad nominal de la resistencia del generador.</a:t>
            </a:r>
            <a:endParaRPr lang="es-ES" sz="2800" b="1" dirty="0">
              <a:latin typeface="Arial" panose="020B0604020202020204" pitchFamily="34" charset="0"/>
              <a:cs typeface="Arial" panose="020B0604020202020204" pitchFamily="34" charset="0"/>
            </a:endParaRPr>
          </a:p>
        </p:txBody>
      </p:sp>
      <p:pic>
        <p:nvPicPr>
          <p:cNvPr id="11" name="Imagen 10"/>
          <p:cNvPicPr>
            <a:picLocks noChangeAspect="1"/>
          </p:cNvPicPr>
          <p:nvPr/>
        </p:nvPicPr>
        <p:blipFill>
          <a:blip r:embed="rId2"/>
          <a:stretch>
            <a:fillRect/>
          </a:stretch>
        </p:blipFill>
        <p:spPr>
          <a:xfrm>
            <a:off x="5486399" y="5809403"/>
            <a:ext cx="13186612" cy="7425334"/>
          </a:xfrm>
          <a:prstGeom prst="rect">
            <a:avLst/>
          </a:prstGeom>
        </p:spPr>
      </p:pic>
      <p:sp>
        <p:nvSpPr>
          <p:cNvPr id="12" name="Rectángulo 11"/>
          <p:cNvSpPr/>
          <p:nvPr/>
        </p:nvSpPr>
        <p:spPr>
          <a:xfrm>
            <a:off x="1074665" y="11325101"/>
            <a:ext cx="6745861" cy="947109"/>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18.7.3 90% de protección de falla a tierra del estator.</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892067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480260" y="355963"/>
            <a:ext cx="23053508" cy="9571851"/>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18.7.3 PROTECCIÓN CONTRA FALLAS A TIERRA DEL ESTATOR (100%)</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Este esquema se aplica solo a máquinas grandes. Un método de inyección de baja frecuencia se muestra en la Figura 18.7.4:</a:t>
            </a: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b="1" dirty="0" smtClean="0">
              <a:latin typeface="Arial" panose="020B0604020202020204" pitchFamily="34" charset="0"/>
              <a:cs typeface="Arial" panose="020B0604020202020204" pitchFamily="34" charset="0"/>
            </a:endParaRPr>
          </a:p>
          <a:p>
            <a:pPr algn="just"/>
            <a:endParaRPr lang="es-ES" sz="2800" b="1" dirty="0" smtClean="0">
              <a:latin typeface="Arial" panose="020B0604020202020204" pitchFamily="34" charset="0"/>
              <a:cs typeface="Arial" panose="020B0604020202020204" pitchFamily="34" charset="0"/>
            </a:endParaRPr>
          </a:p>
          <a:p>
            <a:pPr algn="just"/>
            <a:endParaRPr lang="es-ES" sz="2800" b="1" dirty="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Protección completa para los devanados del estator;</a:t>
            </a:r>
          </a:p>
          <a:p>
            <a:pPr algn="just"/>
            <a:endParaRPr lang="es-ES" sz="2800" dirty="0" smtClean="0">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2"/>
          <a:stretch>
            <a:fillRect/>
          </a:stretch>
        </p:blipFill>
        <p:spPr>
          <a:xfrm>
            <a:off x="618457" y="2224699"/>
            <a:ext cx="9578140" cy="5510464"/>
          </a:xfrm>
          <a:prstGeom prst="rect">
            <a:avLst/>
          </a:prstGeom>
        </p:spPr>
      </p:pic>
      <p:pic>
        <p:nvPicPr>
          <p:cNvPr id="10" name="Imagen 9"/>
          <p:cNvPicPr>
            <a:picLocks noChangeAspect="1"/>
          </p:cNvPicPr>
          <p:nvPr/>
        </p:nvPicPr>
        <p:blipFill rotWithShape="1">
          <a:blip r:embed="rId3"/>
          <a:srcRect t="1550"/>
          <a:stretch/>
        </p:blipFill>
        <p:spPr>
          <a:xfrm>
            <a:off x="12007014" y="2310063"/>
            <a:ext cx="11060531" cy="5425100"/>
          </a:xfrm>
          <a:prstGeom prst="rect">
            <a:avLst/>
          </a:prstGeom>
        </p:spPr>
      </p:pic>
      <p:sp>
        <p:nvSpPr>
          <p:cNvPr id="11" name="Rectángulo 10"/>
          <p:cNvSpPr/>
          <p:nvPr/>
        </p:nvSpPr>
        <p:spPr>
          <a:xfrm>
            <a:off x="618457" y="7354160"/>
            <a:ext cx="9969332" cy="1384995"/>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18.7.4 Método de inyección de baja frecuencia para protección 100% de falla a tierra del estator para generadores.</a:t>
            </a:r>
          </a:p>
        </p:txBody>
      </p:sp>
      <p:sp>
        <p:nvSpPr>
          <p:cNvPr id="12" name="Rectángulo 11"/>
          <p:cNvSpPr/>
          <p:nvPr/>
        </p:nvSpPr>
        <p:spPr>
          <a:xfrm>
            <a:off x="11871658" y="8046658"/>
            <a:ext cx="12074525" cy="954107"/>
          </a:xfrm>
          <a:prstGeom prst="rect">
            <a:avLst/>
          </a:prstGeom>
        </p:spPr>
        <p:txBody>
          <a:bodyPr>
            <a:spAutoFit/>
          </a:bodyPr>
          <a:lstStyle/>
          <a:p>
            <a:r>
              <a:rPr lang="es-ES" sz="2800" b="1" dirty="0" smtClean="0">
                <a:latin typeface="Arial" panose="020B0604020202020204" pitchFamily="34" charset="0"/>
                <a:cs typeface="Arial" panose="020B0604020202020204" pitchFamily="34" charset="0"/>
              </a:rPr>
              <a:t>FIGURA 18.7.5 Esquema 100% EF del estator con esquema de </a:t>
            </a:r>
          </a:p>
          <a:p>
            <a:r>
              <a:rPr lang="es-ES" sz="2800" b="1" dirty="0" err="1" smtClean="0">
                <a:latin typeface="Arial" panose="020B0604020202020204" pitchFamily="34" charset="0"/>
                <a:cs typeface="Arial" panose="020B0604020202020204" pitchFamily="34" charset="0"/>
              </a:rPr>
              <a:t>subtensión</a:t>
            </a:r>
            <a:r>
              <a:rPr lang="es-ES" sz="2800" b="1" dirty="0" smtClean="0">
                <a:latin typeface="Arial" panose="020B0604020202020204" pitchFamily="34" charset="0"/>
                <a:cs typeface="Arial" panose="020B0604020202020204" pitchFamily="34" charset="0"/>
              </a:rPr>
              <a:t> de tercer armónico.</a:t>
            </a:r>
            <a:endParaRPr lang="es-ES" sz="2800" b="1" dirty="0">
              <a:latin typeface="Arial" panose="020B0604020202020204" pitchFamily="34" charset="0"/>
              <a:cs typeface="Arial" panose="020B0604020202020204" pitchFamily="34" charset="0"/>
            </a:endParaRPr>
          </a:p>
        </p:txBody>
      </p:sp>
      <p:sp>
        <p:nvSpPr>
          <p:cNvPr id="13" name="Rectángulo 12"/>
          <p:cNvSpPr/>
          <p:nvPr/>
        </p:nvSpPr>
        <p:spPr>
          <a:xfrm>
            <a:off x="618457" y="9603899"/>
            <a:ext cx="10667163" cy="3970318"/>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El alto costo del equipo de inyección es una desventaja. </a:t>
            </a:r>
          </a:p>
          <a:p>
            <a:pPr algn="just"/>
            <a:r>
              <a:rPr lang="es-ES" sz="2800" dirty="0" smtClean="0">
                <a:latin typeface="Arial" panose="020B0604020202020204" pitchFamily="34" charset="0"/>
                <a:cs typeface="Arial" panose="020B0604020202020204" pitchFamily="34" charset="0"/>
              </a:rPr>
              <a:t>Esquema de </a:t>
            </a:r>
            <a:r>
              <a:rPr lang="es-ES" sz="2800" dirty="0" err="1" smtClean="0">
                <a:latin typeface="Arial" panose="020B0604020202020204" pitchFamily="34" charset="0"/>
                <a:cs typeface="Arial" panose="020B0604020202020204" pitchFamily="34" charset="0"/>
              </a:rPr>
              <a:t>subtensión</a:t>
            </a:r>
            <a:r>
              <a:rPr lang="es-ES" sz="2800" dirty="0" smtClean="0">
                <a:latin typeface="Arial" panose="020B0604020202020204" pitchFamily="34" charset="0"/>
                <a:cs typeface="Arial" panose="020B0604020202020204" pitchFamily="34" charset="0"/>
              </a:rPr>
              <a:t> de neutro de tercer armónico como se muestra en la Figura 18.7.5:</a:t>
            </a:r>
          </a:p>
          <a:p>
            <a:pPr lvl="1" algn="just"/>
            <a:r>
              <a:rPr lang="es-ES" sz="2800" b="1" dirty="0" smtClean="0">
                <a:latin typeface="Arial" panose="020B0604020202020204" pitchFamily="34" charset="0"/>
                <a:cs typeface="Arial" panose="020B0604020202020204" pitchFamily="34" charset="0"/>
              </a:rPr>
              <a:t>27 Relé de </a:t>
            </a:r>
            <a:r>
              <a:rPr lang="es-ES" sz="2800" b="1" dirty="0" err="1" smtClean="0">
                <a:latin typeface="Arial" panose="020B0604020202020204" pitchFamily="34" charset="0"/>
                <a:cs typeface="Arial" panose="020B0604020202020204" pitchFamily="34" charset="0"/>
              </a:rPr>
              <a:t>subtensión</a:t>
            </a:r>
            <a:r>
              <a:rPr lang="es-ES" sz="2800" b="1" dirty="0" smtClean="0">
                <a:latin typeface="Arial" panose="020B0604020202020204" pitchFamily="34" charset="0"/>
                <a:cs typeface="Arial" panose="020B0604020202020204" pitchFamily="34" charset="0"/>
              </a:rPr>
              <a:t> del tercer armónico</a:t>
            </a:r>
            <a:r>
              <a:rPr lang="es-ES" sz="2800" dirty="0" smtClean="0">
                <a:latin typeface="Arial" panose="020B0604020202020204" pitchFamily="34" charset="0"/>
                <a:cs typeface="Arial" panose="020B0604020202020204" pitchFamily="34" charset="0"/>
              </a:rPr>
              <a:t>;</a:t>
            </a:r>
          </a:p>
          <a:p>
            <a:pPr algn="just"/>
            <a:r>
              <a:rPr lang="es-ES" sz="2800" dirty="0" smtClean="0">
                <a:latin typeface="Arial" panose="020B0604020202020204" pitchFamily="34" charset="0"/>
                <a:cs typeface="Arial" panose="020B0604020202020204" pitchFamily="34" charset="0"/>
              </a:rPr>
              <a:t>La verificación de tensión del terminal 59P permite un disparo si el interruptor está abierto pero hay una tensión en el terminal;</a:t>
            </a:r>
          </a:p>
          <a:p>
            <a:pPr algn="just"/>
            <a:r>
              <a:rPr lang="es-ES" sz="2800" dirty="0" smtClean="0">
                <a:latin typeface="Arial" panose="020B0604020202020204" pitchFamily="34" charset="0"/>
                <a:cs typeface="Arial" panose="020B0604020202020204" pitchFamily="34" charset="0"/>
              </a:rPr>
              <a:t>La protección de sobretensión de neutro opera a una tensión de frecuencia fundamental de 50 Hz.</a:t>
            </a:r>
          </a:p>
          <a:p>
            <a:pPr algn="just"/>
            <a:r>
              <a:rPr lang="es-ES" sz="2800" dirty="0" smtClean="0">
                <a:latin typeface="Arial" panose="020B0604020202020204" pitchFamily="34" charset="0"/>
                <a:cs typeface="Arial" panose="020B0604020202020204" pitchFamily="34" charset="0"/>
              </a:rPr>
              <a:t>La lógica de disparo se muestra en la Figura 18.7.6.</a:t>
            </a:r>
            <a:endParaRPr lang="es-ES" sz="2800" dirty="0">
              <a:latin typeface="Arial" panose="020B0604020202020204" pitchFamily="34" charset="0"/>
              <a:cs typeface="Arial" panose="020B0604020202020204" pitchFamily="34" charset="0"/>
            </a:endParaRPr>
          </a:p>
        </p:txBody>
      </p:sp>
      <p:pic>
        <p:nvPicPr>
          <p:cNvPr id="14" name="Imagen 13"/>
          <p:cNvPicPr>
            <a:picLocks noChangeAspect="1"/>
          </p:cNvPicPr>
          <p:nvPr/>
        </p:nvPicPr>
        <p:blipFill>
          <a:blip r:embed="rId4"/>
          <a:stretch>
            <a:fillRect/>
          </a:stretch>
        </p:blipFill>
        <p:spPr>
          <a:xfrm>
            <a:off x="12368463" y="9208676"/>
            <a:ext cx="8999621" cy="3600693"/>
          </a:xfrm>
          <a:prstGeom prst="rect">
            <a:avLst/>
          </a:prstGeom>
        </p:spPr>
      </p:pic>
      <p:sp>
        <p:nvSpPr>
          <p:cNvPr id="15" name="Rectángulo 14"/>
          <p:cNvSpPr/>
          <p:nvPr/>
        </p:nvSpPr>
        <p:spPr>
          <a:xfrm>
            <a:off x="13152627" y="12809369"/>
            <a:ext cx="7479420" cy="523220"/>
          </a:xfrm>
          <a:prstGeom prst="rect">
            <a:avLst/>
          </a:prstGeom>
        </p:spPr>
        <p:txBody>
          <a:bodyPr wrap="none">
            <a:spAutoFit/>
          </a:bodyPr>
          <a:lstStyle/>
          <a:p>
            <a:pPr algn="ctr"/>
            <a:r>
              <a:rPr lang="es-ES" sz="2800" b="1" dirty="0" smtClean="0">
                <a:latin typeface="Arial" panose="020B0604020202020204" pitchFamily="34" charset="0"/>
                <a:cs typeface="Arial" panose="020B0604020202020204" pitchFamily="34" charset="0"/>
              </a:rPr>
              <a:t>FIGURA 18.7.6 Lógica de disparo del relé.</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14924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04324" y="512992"/>
            <a:ext cx="23053508" cy="954107"/>
          </a:xfrm>
          <a:prstGeom prst="rect">
            <a:avLst/>
          </a:prstGeom>
        </p:spPr>
        <p:txBody>
          <a:bodyPr wrap="square">
            <a:spAutoFit/>
          </a:bodyPr>
          <a:lstStyle/>
          <a:p>
            <a:pPr algn="just"/>
            <a:r>
              <a:rPr lang="es-ES" sz="2800" dirty="0" smtClean="0"/>
              <a:t>Como se muestra en la Figura 18.7.7, la superposición del funcionamiento del relé 59 de sobretensión de frecuencia fundamental y el relé 27 de </a:t>
            </a:r>
            <a:r>
              <a:rPr lang="es-ES" sz="2800" dirty="0" err="1" smtClean="0"/>
              <a:t>subtensión</a:t>
            </a:r>
            <a:r>
              <a:rPr lang="es-ES" sz="2800" dirty="0" smtClean="0"/>
              <a:t> del tercer armónico cubrirá en un 100% la protección del estator.</a:t>
            </a:r>
            <a:endParaRPr lang="es-ES" sz="2800" dirty="0"/>
          </a:p>
        </p:txBody>
      </p:sp>
      <p:pic>
        <p:nvPicPr>
          <p:cNvPr id="8" name="Imagen 7"/>
          <p:cNvPicPr>
            <a:picLocks noChangeAspect="1"/>
          </p:cNvPicPr>
          <p:nvPr/>
        </p:nvPicPr>
        <p:blipFill>
          <a:blip r:embed="rId2"/>
          <a:stretch>
            <a:fillRect/>
          </a:stretch>
        </p:blipFill>
        <p:spPr>
          <a:xfrm>
            <a:off x="504323" y="1467099"/>
            <a:ext cx="11021930" cy="7340017"/>
          </a:xfrm>
          <a:prstGeom prst="rect">
            <a:avLst/>
          </a:prstGeom>
        </p:spPr>
      </p:pic>
      <p:sp>
        <p:nvSpPr>
          <p:cNvPr id="9" name="Rectángulo 8"/>
          <p:cNvSpPr/>
          <p:nvPr/>
        </p:nvSpPr>
        <p:spPr>
          <a:xfrm>
            <a:off x="504324" y="8807116"/>
            <a:ext cx="11021930" cy="954107"/>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18.7.7 Superposición de 59 y 27 relés para protección 100% EF del estator para generadores.</a:t>
            </a:r>
            <a:endParaRPr lang="es-ES" sz="2800" b="1" dirty="0">
              <a:latin typeface="Arial" panose="020B0604020202020204" pitchFamily="34" charset="0"/>
              <a:cs typeface="Arial" panose="020B0604020202020204" pitchFamily="34" charset="0"/>
            </a:endParaRPr>
          </a:p>
        </p:txBody>
      </p:sp>
      <p:sp>
        <p:nvSpPr>
          <p:cNvPr id="10" name="Rectángulo 9"/>
          <p:cNvSpPr/>
          <p:nvPr/>
        </p:nvSpPr>
        <p:spPr>
          <a:xfrm>
            <a:off x="504323" y="10226670"/>
            <a:ext cx="23053509" cy="2246769"/>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18.7.4 PROTECCIÓN CONTRA FALLAS A TIERRA RESTRINGIDA</a:t>
            </a:r>
          </a:p>
          <a:p>
            <a:endParaRPr lang="es-ES" sz="2800" dirty="0" smtClean="0">
              <a:latin typeface="Arial" panose="020B0604020202020204" pitchFamily="34" charset="0"/>
              <a:cs typeface="Arial" panose="020B0604020202020204" pitchFamily="34" charset="0"/>
            </a:endParaRPr>
          </a:p>
          <a:p>
            <a:r>
              <a:rPr lang="es-ES" sz="2800" dirty="0" smtClean="0">
                <a:latin typeface="Arial" panose="020B0604020202020204" pitchFamily="34" charset="0"/>
                <a:cs typeface="Arial" panose="020B0604020202020204" pitchFamily="34" charset="0"/>
              </a:rPr>
              <a:t>Esta es una protección de alta impedancia, es instantánea y protege entre el 90% y el 95% del devanado del generador; todos los TC son similares y deben ser de clase X.</a:t>
            </a:r>
          </a:p>
          <a:p>
            <a:r>
              <a:rPr lang="es-ES" sz="2800" dirty="0" smtClean="0">
                <a:latin typeface="Arial" panose="020B0604020202020204" pitchFamily="34" charset="0"/>
                <a:cs typeface="Arial" panose="020B0604020202020204" pitchFamily="34" charset="0"/>
              </a:rPr>
              <a:t>Referirse a Figura 18.7.8 para protección de falla a tierra restringida (REF) para un generador.</a:t>
            </a:r>
            <a:endParaRPr lang="es-ES" sz="2800" dirty="0">
              <a:latin typeface="Arial" panose="020B0604020202020204" pitchFamily="34" charset="0"/>
              <a:cs typeface="Arial" panose="020B0604020202020204" pitchFamily="34" charset="0"/>
            </a:endParaRPr>
          </a:p>
        </p:txBody>
      </p:sp>
      <p:pic>
        <p:nvPicPr>
          <p:cNvPr id="11" name="Imagen 10"/>
          <p:cNvPicPr>
            <a:picLocks noChangeAspect="1"/>
          </p:cNvPicPr>
          <p:nvPr/>
        </p:nvPicPr>
        <p:blipFill>
          <a:blip r:embed="rId3"/>
          <a:stretch>
            <a:fillRect/>
          </a:stretch>
        </p:blipFill>
        <p:spPr>
          <a:xfrm>
            <a:off x="12753474" y="1467099"/>
            <a:ext cx="10972800" cy="7340017"/>
          </a:xfrm>
          <a:prstGeom prst="rect">
            <a:avLst/>
          </a:prstGeom>
        </p:spPr>
      </p:pic>
      <p:sp>
        <p:nvSpPr>
          <p:cNvPr id="12" name="Rectángulo 11"/>
          <p:cNvSpPr/>
          <p:nvPr/>
        </p:nvSpPr>
        <p:spPr>
          <a:xfrm>
            <a:off x="13820491" y="9010953"/>
            <a:ext cx="8838766" cy="523220"/>
          </a:xfrm>
          <a:prstGeom prst="rect">
            <a:avLst/>
          </a:prstGeom>
        </p:spPr>
        <p:txBody>
          <a:bodyPr wrap="none">
            <a:spAutoFit/>
          </a:bodyPr>
          <a:lstStyle/>
          <a:p>
            <a:r>
              <a:rPr lang="es-ES" sz="2800" b="1" dirty="0" smtClean="0">
                <a:latin typeface="Arial" panose="020B0604020202020204" pitchFamily="34" charset="0"/>
                <a:cs typeface="Arial" panose="020B0604020202020204" pitchFamily="34" charset="0"/>
              </a:rPr>
              <a:t>FIGURA 18.7.8 Protección REF para generadores.</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846847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32134" y="1358057"/>
            <a:ext cx="9385636" cy="11295400"/>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18.7.5 PROTECCIÓN CONTRA SOBRECORRIENTE</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Esta protección es la única protección para unidades pequeñas. Proporciona protección para el generador y el sistema de potencia, por lo que se requiere un retardo de tiempo para la coordinación.</a:t>
            </a:r>
          </a:p>
          <a:p>
            <a:pPr algn="just"/>
            <a:r>
              <a:rPr lang="es-ES" sz="2800" dirty="0" smtClean="0">
                <a:latin typeface="Arial" panose="020B0604020202020204" pitchFamily="34" charset="0"/>
                <a:cs typeface="Arial" panose="020B0604020202020204" pitchFamily="34" charset="0"/>
              </a:rPr>
              <a:t>Ver a Figura 18.7.9 para la protección OC.</a:t>
            </a:r>
          </a:p>
          <a:p>
            <a:pPr algn="just"/>
            <a:r>
              <a:rPr lang="es-ES" sz="2800" dirty="0" smtClean="0"/>
              <a:t>La respuesta variable de un generador al cambio de excitación y regulación de tensión llevó al uso de relés de </a:t>
            </a:r>
            <a:r>
              <a:rPr lang="es-ES" sz="2800" dirty="0" err="1" smtClean="0"/>
              <a:t>sobrecorriente</a:t>
            </a:r>
            <a:r>
              <a:rPr lang="es-ES" sz="2800" dirty="0" smtClean="0"/>
              <a:t> con diferentes características según el valor de tensión del terminal del generador.</a:t>
            </a:r>
          </a:p>
          <a:p>
            <a:pPr algn="just"/>
            <a:r>
              <a:rPr lang="es-ES" sz="2800" dirty="0" smtClean="0"/>
              <a:t>Hay dos tipos de protección por OC aplicada a los generadores: </a:t>
            </a:r>
          </a:p>
          <a:p>
            <a:pPr marL="514350" indent="-514350" algn="just">
              <a:buFont typeface="+mj-lt"/>
              <a:buAutoNum type="arabicPeriod"/>
            </a:pPr>
            <a:r>
              <a:rPr lang="es-ES" sz="2800" b="1" dirty="0" smtClean="0"/>
              <a:t>Protección contra </a:t>
            </a:r>
            <a:r>
              <a:rPr lang="es-ES" sz="2800" b="1" dirty="0" err="1" smtClean="0"/>
              <a:t>sobrecorriente</a:t>
            </a:r>
            <a:r>
              <a:rPr lang="es-ES" sz="2800" b="1" dirty="0" smtClean="0"/>
              <a:t> controlada por tensión</a:t>
            </a:r>
            <a:r>
              <a:rPr lang="es-ES" sz="2800" dirty="0" smtClean="0"/>
              <a:t>. Durante las sobrecargas normales, la tensión del sistema es casi normal y el relé opera con características de tiempo inverso largo, pero en condiciones de fallas cercanas, la tensión de la barra colectora cae y el relé de tensión cambiará las características del relé a características IDMT estándar. Referirse a la Figura 18.7.10 para relé de </a:t>
            </a:r>
            <a:r>
              <a:rPr lang="es-ES" sz="2800" dirty="0" err="1" smtClean="0"/>
              <a:t>sobrecorriente</a:t>
            </a:r>
            <a:r>
              <a:rPr lang="es-ES" sz="2800" dirty="0" smtClean="0"/>
              <a:t> de control de tensión de generadores.</a:t>
            </a:r>
          </a:p>
          <a:p>
            <a:pPr marL="514350" indent="-514350" algn="just">
              <a:buFont typeface="+mj-lt"/>
              <a:buAutoNum type="arabicPeriod"/>
            </a:pPr>
            <a:r>
              <a:rPr lang="es-ES" sz="2800" b="1" dirty="0" smtClean="0"/>
              <a:t>Protección contra </a:t>
            </a:r>
            <a:r>
              <a:rPr lang="es-ES" sz="2800" b="1" dirty="0" err="1" smtClean="0"/>
              <a:t>sobrecorriente</a:t>
            </a:r>
            <a:r>
              <a:rPr lang="es-ES" sz="2800" b="1" dirty="0" smtClean="0"/>
              <a:t> restringida por tensión. </a:t>
            </a:r>
            <a:r>
              <a:rPr lang="es-ES" sz="2800" dirty="0" smtClean="0"/>
              <a:t>En este tipo de relé, la característica del relé se modifica continuamente en función de la tensión del terminal del generador. Referirse a la Figura 18.7.11 para protección de </a:t>
            </a:r>
            <a:r>
              <a:rPr lang="es-ES" sz="2800" dirty="0" err="1" smtClean="0"/>
              <a:t>sobrecorriente</a:t>
            </a:r>
            <a:r>
              <a:rPr lang="es-ES" sz="2800" dirty="0" smtClean="0"/>
              <a:t> restringida por tensión..</a:t>
            </a:r>
          </a:p>
          <a:p>
            <a:pPr algn="just"/>
            <a:endParaRPr lang="es-ES" sz="2800"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2"/>
          <a:stretch>
            <a:fillRect/>
          </a:stretch>
        </p:blipFill>
        <p:spPr>
          <a:xfrm>
            <a:off x="9889958" y="491783"/>
            <a:ext cx="7122696" cy="4561479"/>
          </a:xfrm>
          <a:prstGeom prst="rect">
            <a:avLst/>
          </a:prstGeom>
        </p:spPr>
      </p:pic>
      <p:pic>
        <p:nvPicPr>
          <p:cNvPr id="10" name="Imagen 9"/>
          <p:cNvPicPr>
            <a:picLocks noChangeAspect="1"/>
          </p:cNvPicPr>
          <p:nvPr/>
        </p:nvPicPr>
        <p:blipFill>
          <a:blip r:embed="rId3"/>
          <a:stretch>
            <a:fillRect/>
          </a:stretch>
        </p:blipFill>
        <p:spPr>
          <a:xfrm>
            <a:off x="9817770" y="5053262"/>
            <a:ext cx="6569240" cy="8315452"/>
          </a:xfrm>
          <a:prstGeom prst="rect">
            <a:avLst/>
          </a:prstGeom>
        </p:spPr>
      </p:pic>
      <p:pic>
        <p:nvPicPr>
          <p:cNvPr id="11" name="Imagen 10"/>
          <p:cNvPicPr>
            <a:picLocks noChangeAspect="1"/>
          </p:cNvPicPr>
          <p:nvPr/>
        </p:nvPicPr>
        <p:blipFill>
          <a:blip r:embed="rId4"/>
          <a:stretch>
            <a:fillRect/>
          </a:stretch>
        </p:blipFill>
        <p:spPr>
          <a:xfrm>
            <a:off x="17084842" y="1991981"/>
            <a:ext cx="6400799" cy="10852484"/>
          </a:xfrm>
          <a:prstGeom prst="rect">
            <a:avLst/>
          </a:prstGeom>
        </p:spPr>
      </p:pic>
    </p:spTree>
    <p:extLst>
      <p:ext uri="{BB962C8B-B14F-4D97-AF65-F5344CB8AC3E}">
        <p14:creationId xmlns:p14="http://schemas.microsoft.com/office/powerpoint/2010/main" val="37515410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p:cNvSpPr/>
          <p:nvPr/>
        </p:nvSpPr>
        <p:spPr>
          <a:xfrm>
            <a:off x="480261" y="529303"/>
            <a:ext cx="23149760" cy="2246769"/>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18.7.6 PROTECCIÓN DE DISTANCIA DE RESPALDO</a:t>
            </a:r>
          </a:p>
          <a:p>
            <a:endParaRPr lang="es-ES" sz="2800" dirty="0" smtClean="0">
              <a:latin typeface="Arial" panose="020B0604020202020204" pitchFamily="34" charset="0"/>
              <a:cs typeface="Arial" panose="020B0604020202020204" pitchFamily="34" charset="0"/>
            </a:endParaRPr>
          </a:p>
          <a:p>
            <a:r>
              <a:rPr lang="es-ES" sz="2800" dirty="0" smtClean="0">
                <a:latin typeface="Arial" panose="020B0604020202020204" pitchFamily="34" charset="0"/>
                <a:cs typeface="Arial" panose="020B0604020202020204" pitchFamily="34" charset="0"/>
              </a:rPr>
              <a:t>Este relé de impedancia se utiliza para proporcionar </a:t>
            </a:r>
          </a:p>
          <a:p>
            <a:r>
              <a:rPr lang="es-ES" sz="2800" dirty="0" smtClean="0">
                <a:latin typeface="Arial" panose="020B0604020202020204" pitchFamily="34" charset="0"/>
                <a:cs typeface="Arial" panose="020B0604020202020204" pitchFamily="34" charset="0"/>
              </a:rPr>
              <a:t>protección de respaldo para fallas en un sistema de potencia que no es eliminado por la protección del sistema de potencia. Esta protección opera para disparar los generadores después de un retardo de tiempo, como se muestra en la Figura 18.7.12.</a:t>
            </a:r>
            <a:endParaRPr lang="es-ES" sz="2800" dirty="0">
              <a:latin typeface="Arial" panose="020B0604020202020204" pitchFamily="34" charset="0"/>
              <a:cs typeface="Arial" panose="020B0604020202020204" pitchFamily="34" charset="0"/>
            </a:endParaRPr>
          </a:p>
        </p:txBody>
      </p:sp>
      <p:pic>
        <p:nvPicPr>
          <p:cNvPr id="38" name="Imagen 37"/>
          <p:cNvPicPr>
            <a:picLocks noChangeAspect="1"/>
          </p:cNvPicPr>
          <p:nvPr/>
        </p:nvPicPr>
        <p:blipFill>
          <a:blip r:embed="rId2"/>
          <a:stretch>
            <a:fillRect/>
          </a:stretch>
        </p:blipFill>
        <p:spPr>
          <a:xfrm>
            <a:off x="696829" y="3586673"/>
            <a:ext cx="10853486" cy="7378581"/>
          </a:xfrm>
          <a:prstGeom prst="rect">
            <a:avLst/>
          </a:prstGeom>
        </p:spPr>
      </p:pic>
      <p:sp>
        <p:nvSpPr>
          <p:cNvPr id="39" name="Rectángulo 38"/>
          <p:cNvSpPr/>
          <p:nvPr/>
        </p:nvSpPr>
        <p:spPr>
          <a:xfrm>
            <a:off x="696829" y="10965254"/>
            <a:ext cx="12074525" cy="954107"/>
          </a:xfrm>
          <a:prstGeom prst="rect">
            <a:avLst/>
          </a:prstGeom>
        </p:spPr>
        <p:txBody>
          <a:bodyPr>
            <a:spAutoFit/>
          </a:bodyPr>
          <a:lstStyle/>
          <a:p>
            <a:r>
              <a:rPr lang="es-ES" sz="2800" b="1" dirty="0" smtClean="0">
                <a:latin typeface="Arial" panose="020B0604020202020204" pitchFamily="34" charset="0"/>
                <a:cs typeface="Arial" panose="020B0604020202020204" pitchFamily="34" charset="0"/>
              </a:rPr>
              <a:t>FIGURA 18.7.12 Relé de distancia de respaldo para </a:t>
            </a:r>
          </a:p>
          <a:p>
            <a:r>
              <a:rPr lang="es-ES" sz="2800" b="1" dirty="0" smtClean="0">
                <a:latin typeface="Arial" panose="020B0604020202020204" pitchFamily="34" charset="0"/>
                <a:cs typeface="Arial" panose="020B0604020202020204" pitchFamily="34" charset="0"/>
              </a:rPr>
              <a:t>generadores.</a:t>
            </a:r>
            <a:endParaRPr lang="es-ES" sz="2800" b="1" dirty="0">
              <a:latin typeface="Arial" panose="020B0604020202020204" pitchFamily="34" charset="0"/>
              <a:cs typeface="Arial" panose="020B0604020202020204" pitchFamily="34" charset="0"/>
            </a:endParaRPr>
          </a:p>
        </p:txBody>
      </p:sp>
      <p:sp>
        <p:nvSpPr>
          <p:cNvPr id="40" name="Rectángulo 39"/>
          <p:cNvSpPr/>
          <p:nvPr/>
        </p:nvSpPr>
        <p:spPr>
          <a:xfrm>
            <a:off x="11555496" y="3691345"/>
            <a:ext cx="12074525" cy="7417415"/>
          </a:xfrm>
          <a:prstGeom prst="rect">
            <a:avLst/>
          </a:prstGeom>
        </p:spPr>
        <p:txBody>
          <a:bodyPr>
            <a:spAutoFit/>
          </a:bodyPr>
          <a:lstStyle/>
          <a:p>
            <a:pPr algn="just"/>
            <a:r>
              <a:rPr lang="es-ES" sz="2800" b="1" dirty="0" smtClean="0">
                <a:latin typeface="Arial" panose="020B0604020202020204" pitchFamily="34" charset="0"/>
                <a:cs typeface="Arial" panose="020B0604020202020204" pitchFamily="34" charset="0"/>
              </a:rPr>
              <a:t>18.7.7 PROTECCIÓN DE POTENCIA INVERSA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protección de potencia inversa se toma contra la falla del motor primario del generador. El motor permitido para las unidades generadoras de la siguiente manera:</a:t>
            </a:r>
          </a:p>
          <a:p>
            <a:pPr algn="just"/>
            <a:endParaRPr lang="es-ES" sz="2800" dirty="0">
              <a:latin typeface="Arial" panose="020B0604020202020204" pitchFamily="34" charset="0"/>
              <a:cs typeface="Arial" panose="020B0604020202020204" pitchFamily="34" charset="0"/>
            </a:endParaRPr>
          </a:p>
          <a:p>
            <a:pPr marL="457200"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Unidades de turbina de vapor y turbina de gas: solo 5%; Conjuntos impulsados por diésel: solo el 25%;</a:t>
            </a:r>
          </a:p>
          <a:p>
            <a:pPr marL="457200" indent="-457200" algn="just">
              <a:buFont typeface="Wingdings" panose="05000000000000000000" pitchFamily="2" charset="2"/>
              <a:buChar char="q"/>
            </a:pPr>
            <a:endParaRPr lang="es-ES" sz="2800" b="1" dirty="0" smtClean="0">
              <a:latin typeface="Arial" panose="020B0604020202020204" pitchFamily="34" charset="0"/>
              <a:cs typeface="Arial" panose="020B0604020202020204" pitchFamily="34" charset="0"/>
            </a:endParaRPr>
          </a:p>
          <a:p>
            <a:pPr marL="457200"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No se requiere protección de potencia inversa de las unidades hidráulicas.</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En este caso hay una corriente de campo pero no hay vapor para impulsar la turbina, esta condición lleva a invertir la potencia activa y reactiva y el generador funciona como un motor síncrono, lo que lleva a una condición en la que las palas de la turbina no se enfrían y puede deformarse y dañarse.</a:t>
            </a:r>
            <a:endParaRPr lang="es-E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66493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80261" y="735268"/>
            <a:ext cx="23053507" cy="2246769"/>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18.7.8 PROTECCIÓN POR PÉRDIDA DE EXCITACIÓN (FALLA DE CAMPO)</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En este caso, hay vapor para impulsar la turbina pero no hay corriente de campo, y luego la máquina absorbe la potencia reactiva. Q del sistema, lo que provoca una pérdida de sincronismo para el generador. Para detectar esta condición, se utilizó un relé de distancia offset- </a:t>
            </a:r>
            <a:r>
              <a:rPr lang="es-ES" sz="2800" dirty="0" err="1" smtClean="0">
                <a:latin typeface="Arial" panose="020B0604020202020204" pitchFamily="34" charset="0"/>
                <a:cs typeface="Arial" panose="020B0604020202020204" pitchFamily="34" charset="0"/>
              </a:rPr>
              <a:t>Mho</a:t>
            </a:r>
            <a:r>
              <a:rPr lang="es-ES" sz="2800" dirty="0" smtClean="0">
                <a:latin typeface="Arial" panose="020B0604020202020204" pitchFamily="34" charset="0"/>
                <a:cs typeface="Arial" panose="020B0604020202020204" pitchFamily="34" charset="0"/>
              </a:rPr>
              <a:t> como se muestra en la Figura 18.7.13.</a:t>
            </a:r>
            <a:endParaRPr lang="es-ES" sz="28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2"/>
          <a:stretch>
            <a:fillRect/>
          </a:stretch>
        </p:blipFill>
        <p:spPr>
          <a:xfrm>
            <a:off x="480260" y="2982037"/>
            <a:ext cx="10829423" cy="8832974"/>
          </a:xfrm>
          <a:prstGeom prst="rect">
            <a:avLst/>
          </a:prstGeom>
        </p:spPr>
      </p:pic>
      <p:sp>
        <p:nvSpPr>
          <p:cNvPr id="6" name="Rectángulo 5"/>
          <p:cNvSpPr/>
          <p:nvPr/>
        </p:nvSpPr>
        <p:spPr>
          <a:xfrm>
            <a:off x="480260" y="11815011"/>
            <a:ext cx="10829424" cy="954107"/>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18.7.13 Protección de relé de distancia de </a:t>
            </a:r>
          </a:p>
          <a:p>
            <a:r>
              <a:rPr lang="es-ES" sz="2800" b="1" dirty="0" smtClean="0">
                <a:latin typeface="Arial" panose="020B0604020202020204" pitchFamily="34" charset="0"/>
                <a:cs typeface="Arial" panose="020B0604020202020204" pitchFamily="34" charset="0"/>
              </a:rPr>
              <a:t>pérdida de excitación para generadores.</a:t>
            </a:r>
            <a:endParaRPr lang="es-ES" sz="2800" b="1" dirty="0">
              <a:latin typeface="Arial" panose="020B0604020202020204" pitchFamily="34" charset="0"/>
              <a:cs typeface="Arial" panose="020B0604020202020204" pitchFamily="34" charset="0"/>
            </a:endParaRPr>
          </a:p>
        </p:txBody>
      </p:sp>
      <p:sp>
        <p:nvSpPr>
          <p:cNvPr id="7" name="Rectángulo 6"/>
          <p:cNvSpPr/>
          <p:nvPr/>
        </p:nvSpPr>
        <p:spPr>
          <a:xfrm>
            <a:off x="11309683" y="2982037"/>
            <a:ext cx="12074525" cy="2246769"/>
          </a:xfrm>
          <a:prstGeom prst="rect">
            <a:avLst/>
          </a:prstGeom>
        </p:spPr>
        <p:txBody>
          <a:bodyPr>
            <a:spAutoFit/>
          </a:bodyPr>
          <a:lstStyle/>
          <a:p>
            <a:pPr algn="just"/>
            <a:r>
              <a:rPr lang="es-ES" sz="2800" b="1" dirty="0" smtClean="0">
                <a:latin typeface="Arial" panose="020B0604020202020204" pitchFamily="34" charset="0"/>
                <a:cs typeface="Arial" panose="020B0604020202020204" pitchFamily="34" charset="0"/>
              </a:rPr>
              <a:t>18.7.9 PROTECCIÓN PARA FUERA DE PASO (DESLIZAMIENTO DE POLO)</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Se utilizan relés de dos ohmios para detectar la condición de desfase del generador (ver Figura 18.7.14).</a:t>
            </a:r>
            <a:endParaRPr lang="es-ES" sz="28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3"/>
          <a:stretch>
            <a:fillRect/>
          </a:stretch>
        </p:blipFill>
        <p:spPr>
          <a:xfrm>
            <a:off x="13161252" y="5645931"/>
            <a:ext cx="8371387" cy="6646133"/>
          </a:xfrm>
          <a:prstGeom prst="rect">
            <a:avLst/>
          </a:prstGeom>
        </p:spPr>
      </p:pic>
      <p:sp>
        <p:nvSpPr>
          <p:cNvPr id="9" name="Rectángulo 8"/>
          <p:cNvSpPr/>
          <p:nvPr/>
        </p:nvSpPr>
        <p:spPr>
          <a:xfrm>
            <a:off x="12079288" y="12232135"/>
            <a:ext cx="12074525" cy="954107"/>
          </a:xfrm>
          <a:prstGeom prst="rect">
            <a:avLst/>
          </a:prstGeom>
        </p:spPr>
        <p:txBody>
          <a:bodyPr>
            <a:spAutoFit/>
          </a:bodyPr>
          <a:lstStyle/>
          <a:p>
            <a:r>
              <a:rPr lang="es-ES" sz="2800" b="1" dirty="0" smtClean="0">
                <a:latin typeface="Arial" panose="020B0604020202020204" pitchFamily="34" charset="0"/>
                <a:cs typeface="Arial" panose="020B0604020202020204" pitchFamily="34" charset="0"/>
              </a:rPr>
              <a:t>FIGURA 18.7.14 Característica de relé de desfase para </a:t>
            </a:r>
          </a:p>
          <a:p>
            <a:r>
              <a:rPr lang="es-ES" sz="2800" b="1" dirty="0" smtClean="0">
                <a:latin typeface="Arial" panose="020B0604020202020204" pitchFamily="34" charset="0"/>
                <a:cs typeface="Arial" panose="020B0604020202020204" pitchFamily="34" charset="0"/>
              </a:rPr>
              <a:t>generadores.</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44576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0260" y="465674"/>
            <a:ext cx="23125698" cy="3970318"/>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18.7.10 PROTECCION DE CORRIENTE DE SECUENCIA DE FASE NEGATIVA I2 </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Carga desequilibrada de los generadores que genera corrientes de secuencia negativa en el estator que provocan un campo magnético de rotación controlada que corta el rotor al doble de la velocidad síncrona induciendo una corriente de doble frecuencia en el sistema de campo y el cuerpo del rotor, lo que conduce a corrientes parásitas que provocan sobrecalentamiento. , hay dos calificaciones para I2 para máquinas de la siguiente manera:</a:t>
            </a:r>
          </a:p>
          <a:p>
            <a:pPr lvl="1" algn="just"/>
            <a:endParaRPr lang="es-ES" sz="2800" b="1" dirty="0" smtClean="0">
              <a:latin typeface="Arial" panose="020B0604020202020204" pitchFamily="34" charset="0"/>
              <a:cs typeface="Arial" panose="020B0604020202020204" pitchFamily="34" charset="0"/>
            </a:endParaRPr>
          </a:p>
          <a:p>
            <a:pPr lvl="1" algn="just"/>
            <a:r>
              <a:rPr lang="es-ES" sz="2800" b="1" dirty="0" smtClean="0">
                <a:latin typeface="Arial" panose="020B0604020202020204" pitchFamily="34" charset="0"/>
                <a:cs typeface="Arial" panose="020B0604020202020204" pitchFamily="34" charset="0"/>
              </a:rPr>
              <a:t>I2 x R = Selectividad de secuencia de fase negativa continua (NPS);</a:t>
            </a:r>
          </a:p>
          <a:p>
            <a:pPr lvl="1" algn="just"/>
            <a:r>
              <a:rPr lang="es-ES" sz="2800" b="1" dirty="0" smtClean="0">
                <a:latin typeface="Arial" panose="020B0604020202020204" pitchFamily="34" charset="0"/>
                <a:cs typeface="Arial" panose="020B0604020202020204" pitchFamily="34" charset="0"/>
              </a:rPr>
              <a:t>I2²t = Selectividad NPS de tiempo corto.</a:t>
            </a:r>
            <a:endParaRPr lang="es-ES" sz="2800" b="1" dirty="0">
              <a:latin typeface="Arial" panose="020B0604020202020204" pitchFamily="34" charset="0"/>
              <a:cs typeface="Arial" panose="020B0604020202020204" pitchFamily="34" charset="0"/>
            </a:endParaRPr>
          </a:p>
        </p:txBody>
      </p:sp>
      <p:sp>
        <p:nvSpPr>
          <p:cNvPr id="5" name="Rectángulo 4"/>
          <p:cNvSpPr/>
          <p:nvPr/>
        </p:nvSpPr>
        <p:spPr>
          <a:xfrm>
            <a:off x="480260" y="4901048"/>
            <a:ext cx="23125698" cy="3539430"/>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18.7.11 PROTECCIÓN CONTRA FALLA A TIERRA DEL ROTOR</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Una sola falla no causará ningún problema, pero una segunda falla en el devanado de campo del rotor podría causar daños graves, que incluyen:</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Quema de conductores de calefacción;</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Distorsión de flujo en el campo que conduce a vibraciones del generador.</a:t>
            </a:r>
          </a:p>
          <a:p>
            <a:pPr algn="just"/>
            <a:r>
              <a:rPr lang="es-ES" sz="2800" dirty="0" smtClean="0">
                <a:latin typeface="Arial" panose="020B0604020202020204" pitchFamily="34" charset="0"/>
                <a:cs typeface="Arial" panose="020B0604020202020204" pitchFamily="34" charset="0"/>
              </a:rPr>
              <a:t>Se utiliza un método de inyección de CC, inyectando una tensión de CC en los devanados de campo para detectar las fallas a tierra, como se muestra en la Figura 18.7.15.</a:t>
            </a:r>
            <a:endParaRPr lang="es-ES" sz="28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7218947" y="7924800"/>
            <a:ext cx="9360569" cy="5791200"/>
          </a:xfrm>
          <a:prstGeom prst="rect">
            <a:avLst/>
          </a:prstGeom>
        </p:spPr>
      </p:pic>
      <p:sp>
        <p:nvSpPr>
          <p:cNvPr id="7" name="Rectángulo 6"/>
          <p:cNvSpPr/>
          <p:nvPr/>
        </p:nvSpPr>
        <p:spPr>
          <a:xfrm>
            <a:off x="480260" y="9626868"/>
            <a:ext cx="8399045" cy="954107"/>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18.7.15 Protección de falla a tierra del rotor para generadores.</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00024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57200" y="309453"/>
            <a:ext cx="13475368" cy="13449836"/>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18.7.12 PROTECCIÓN PARA FRECUENCIA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protección contra </a:t>
            </a:r>
            <a:r>
              <a:rPr lang="es-ES" sz="2800" dirty="0" err="1" smtClean="0">
                <a:latin typeface="Arial" panose="020B0604020202020204" pitchFamily="34" charset="0"/>
                <a:cs typeface="Arial" panose="020B0604020202020204" pitchFamily="34" charset="0"/>
              </a:rPr>
              <a:t>sobrefrecuencia</a:t>
            </a:r>
            <a:r>
              <a:rPr lang="es-ES" sz="2800" dirty="0" smtClean="0">
                <a:latin typeface="Arial" panose="020B0604020202020204" pitchFamily="34" charset="0"/>
                <a:cs typeface="Arial" panose="020B0604020202020204" pitchFamily="34" charset="0"/>
              </a:rPr>
              <a:t> es:</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Causada por una pérdida repentina de carga;</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Puede considerarse como una protección de respaldo en caso de falla del gobernador.</a:t>
            </a:r>
          </a:p>
          <a:p>
            <a:pPr algn="just"/>
            <a:r>
              <a:rPr lang="es-ES" sz="2800" dirty="0" smtClean="0">
                <a:latin typeface="Arial" panose="020B0604020202020204" pitchFamily="34" charset="0"/>
                <a:cs typeface="Arial" panose="020B0604020202020204" pitchFamily="34" charset="0"/>
              </a:rPr>
              <a:t>La actuación de la protección por </a:t>
            </a:r>
            <a:r>
              <a:rPr lang="es-ES" sz="2800" dirty="0" err="1" smtClean="0">
                <a:latin typeface="Arial" panose="020B0604020202020204" pitchFamily="34" charset="0"/>
                <a:cs typeface="Arial" panose="020B0604020202020204" pitchFamily="34" charset="0"/>
              </a:rPr>
              <a:t>subfrecuencia</a:t>
            </a:r>
            <a:r>
              <a:rPr lang="es-ES" sz="2800" dirty="0" smtClean="0">
                <a:latin typeface="Arial" panose="020B0604020202020204" pitchFamily="34" charset="0"/>
                <a:cs typeface="Arial" panose="020B0604020202020204" pitchFamily="34" charset="0"/>
              </a:rPr>
              <a:t> es</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Causada por una sobrecarga excesiva y puede causar:</a:t>
            </a:r>
          </a:p>
          <a:p>
            <a:pPr marL="2274936" lvl="2" indent="-457200" algn="just">
              <a:buFont typeface="Wingdings" panose="05000000000000000000" pitchFamily="2" charset="2"/>
              <a:buChar char="Ø"/>
            </a:pPr>
            <a:r>
              <a:rPr lang="es-ES" sz="2800" b="1" dirty="0" smtClean="0">
                <a:latin typeface="Arial" panose="020B0604020202020204" pitchFamily="34" charset="0"/>
                <a:cs typeface="Arial" panose="020B0604020202020204" pitchFamily="34" charset="0"/>
              </a:rPr>
              <a:t>Un aumento en </a:t>
            </a:r>
            <a:r>
              <a:rPr lang="es-ES" sz="2800" b="1" dirty="0" err="1" smtClean="0">
                <a:latin typeface="Arial" panose="020B0604020202020204" pitchFamily="34" charset="0"/>
                <a:cs typeface="Arial" panose="020B0604020202020204" pitchFamily="34" charset="0"/>
              </a:rPr>
              <a:t>obreflujo</a:t>
            </a:r>
            <a:r>
              <a:rPr lang="es-ES" sz="2800" b="1" dirty="0" smtClean="0">
                <a:latin typeface="Arial" panose="020B0604020202020204" pitchFamily="34" charset="0"/>
                <a:cs typeface="Arial" panose="020B0604020202020204" pitchFamily="34" charset="0"/>
              </a:rPr>
              <a:t> del núcleo del estator;</a:t>
            </a:r>
          </a:p>
          <a:p>
            <a:pPr marL="2274936" lvl="2" indent="-457200" algn="just">
              <a:buFont typeface="Wingdings" panose="05000000000000000000" pitchFamily="2" charset="2"/>
              <a:buChar char="Ø"/>
            </a:pPr>
            <a:r>
              <a:rPr lang="es-ES" sz="2800" b="1" dirty="0" smtClean="0">
                <a:latin typeface="Arial" panose="020B0604020202020204" pitchFamily="34" charset="0"/>
                <a:cs typeface="Arial" panose="020B0604020202020204" pitchFamily="34" charset="0"/>
              </a:rPr>
              <a:t>Los accionamientos de la planta operan a velocidades más bajas que afectan la producción del generador;</a:t>
            </a:r>
          </a:p>
          <a:p>
            <a:pPr marL="2274936" lvl="2" indent="-457200" algn="just">
              <a:buFont typeface="Wingdings" panose="05000000000000000000" pitchFamily="2" charset="2"/>
              <a:buChar char="Ø"/>
            </a:pPr>
            <a:r>
              <a:rPr lang="es-ES" sz="2800" b="1" dirty="0" smtClean="0">
                <a:latin typeface="Arial" panose="020B0604020202020204" pitchFamily="34" charset="0"/>
                <a:cs typeface="Arial" panose="020B0604020202020204" pitchFamily="34" charset="0"/>
              </a:rPr>
              <a:t>Condición de resonancia mecánica en turbinas. </a:t>
            </a:r>
          </a:p>
          <a:p>
            <a:pPr marL="2274936" lvl="2" indent="-457200" algn="just">
              <a:buFont typeface="Wingdings" panose="05000000000000000000" pitchFamily="2" charset="2"/>
              <a:buChar char="Ø"/>
            </a:pPr>
            <a:r>
              <a:rPr lang="es-ES" sz="2800" b="1" dirty="0" smtClean="0">
                <a:latin typeface="Arial" panose="020B0604020202020204" pitchFamily="34" charset="0"/>
                <a:cs typeface="Arial" panose="020B0604020202020204" pitchFamily="34" charset="0"/>
              </a:rPr>
              <a:t>Esta protección inicia el deslastre de carga.</a:t>
            </a:r>
          </a:p>
          <a:p>
            <a:pPr algn="just"/>
            <a:endParaRPr lang="es-ES" sz="2800" b="1"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18.7.13 PROTECCIÓN DE TENSIÓN</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protección contra sobretensión es una condición de sobretensión que se produce cuando el motor primario se acelera debido a una pérdida repentina de carga y el regulador de tensión está defectuoso.</a:t>
            </a:r>
          </a:p>
          <a:p>
            <a:pPr algn="just"/>
            <a:r>
              <a:rPr lang="es-ES" sz="2800" dirty="0" smtClean="0">
                <a:latin typeface="Arial" panose="020B0604020202020204" pitchFamily="34" charset="0"/>
                <a:cs typeface="Arial" panose="020B0604020202020204" pitchFamily="34" charset="0"/>
              </a:rPr>
              <a:t>Esta condición puede causar fallas en la aislación y también causa sobreexcitación.</a:t>
            </a:r>
          </a:p>
          <a:p>
            <a:pPr algn="just"/>
            <a:r>
              <a:rPr lang="es-ES" sz="2800" dirty="0" smtClean="0">
                <a:latin typeface="Arial" panose="020B0604020202020204" pitchFamily="34" charset="0"/>
                <a:cs typeface="Arial" panose="020B0604020202020204" pitchFamily="34" charset="0"/>
              </a:rPr>
              <a:t>Con la protección contra </a:t>
            </a:r>
            <a:r>
              <a:rPr lang="es-ES" sz="2800" dirty="0" err="1" smtClean="0">
                <a:latin typeface="Arial" panose="020B0604020202020204" pitchFamily="34" charset="0"/>
                <a:cs typeface="Arial" panose="020B0604020202020204" pitchFamily="34" charset="0"/>
              </a:rPr>
              <a:t>subtensión</a:t>
            </a:r>
            <a:r>
              <a:rPr lang="es-ES" sz="2800" dirty="0" smtClean="0">
                <a:latin typeface="Arial" panose="020B0604020202020204" pitchFamily="34" charset="0"/>
                <a:cs typeface="Arial" panose="020B0604020202020204" pitchFamily="34" charset="0"/>
              </a:rPr>
              <a:t> no hay peligro para el generador, pero provoca el bloqueo de los motores en los motores de servicio del generador.</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18.7.14 PROTECCIÓN CONTRA FALLAS INTERTURN</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protección diferencial normal no puede detectar esta falla, que es poco común en los generadores y rápidamente se convierte en una falla a tierra.</a:t>
            </a:r>
          </a:p>
          <a:p>
            <a:pPr algn="just"/>
            <a:r>
              <a:rPr lang="es-ES" sz="2800" dirty="0" smtClean="0">
                <a:latin typeface="Arial" panose="020B0604020202020204" pitchFamily="34" charset="0"/>
                <a:cs typeface="Arial" panose="020B0604020202020204" pitchFamily="34" charset="0"/>
              </a:rPr>
              <a:t>El generador puede protegerse contra esta falla mediante la protección de tensión de secuencia cero, como se muestra en la Figura 18.7.16.</a:t>
            </a:r>
          </a:p>
          <a:p>
            <a:pPr algn="just"/>
            <a:r>
              <a:rPr lang="es-ES" sz="2800" dirty="0" smtClean="0">
                <a:latin typeface="Arial" panose="020B0604020202020204" pitchFamily="34" charset="0"/>
                <a:cs typeface="Arial" panose="020B0604020202020204" pitchFamily="34" charset="0"/>
              </a:rPr>
              <a:t>Además, esta falla se puede detectar mediante protección diferencial en generadores de doble bobina, como se muestra en la Figura 18.7.17.</a:t>
            </a:r>
            <a:endParaRPr lang="es-ES" sz="28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2"/>
          <a:stretch>
            <a:fillRect/>
          </a:stretch>
        </p:blipFill>
        <p:spPr>
          <a:xfrm>
            <a:off x="14558211" y="309453"/>
            <a:ext cx="8999621" cy="6276883"/>
          </a:xfrm>
          <a:prstGeom prst="rect">
            <a:avLst/>
          </a:prstGeom>
        </p:spPr>
      </p:pic>
      <p:sp>
        <p:nvSpPr>
          <p:cNvPr id="6" name="Rectángulo 5"/>
          <p:cNvSpPr/>
          <p:nvPr/>
        </p:nvSpPr>
        <p:spPr>
          <a:xfrm>
            <a:off x="15014407" y="5415660"/>
            <a:ext cx="8543424" cy="1384995"/>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18.7.16 Protección contra fallas entre espiras para generadores por tensión de secuencia cero.</a:t>
            </a:r>
            <a:endParaRPr lang="es-ES" sz="2800" b="1" dirty="0">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3"/>
          <a:stretch>
            <a:fillRect/>
          </a:stretch>
        </p:blipFill>
        <p:spPr>
          <a:xfrm>
            <a:off x="14389768" y="7034371"/>
            <a:ext cx="8999621" cy="5778416"/>
          </a:xfrm>
          <a:prstGeom prst="rect">
            <a:avLst/>
          </a:prstGeom>
        </p:spPr>
      </p:pic>
      <p:sp>
        <p:nvSpPr>
          <p:cNvPr id="8" name="Rectángulo 7"/>
          <p:cNvSpPr/>
          <p:nvPr/>
        </p:nvSpPr>
        <p:spPr>
          <a:xfrm>
            <a:off x="14679111" y="12120289"/>
            <a:ext cx="9474701" cy="954107"/>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18.7.17 Protección diferencial en generadores de doble herida para fallas entre espiras.</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62769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359945" y="411841"/>
            <a:ext cx="23221950" cy="3539430"/>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18.7.15 RELÉ DE PROTECCIONDE FACTOR DE POTENCIA (32R)</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Esta protección funciona para potencia reactiva inversa (Q) como es el caso de la corriente de pérdida de campo para generadores (el generador absorbe Q (MVAR) del sistema eléctrico).</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18.7.16 CONCLUSIÓN</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Figura 18.7.18 representa una protección típica de generador.</a:t>
            </a:r>
            <a:endParaRPr lang="es-ES" sz="28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2"/>
          <a:stretch>
            <a:fillRect/>
          </a:stretch>
        </p:blipFill>
        <p:spPr>
          <a:xfrm>
            <a:off x="4836695" y="4236619"/>
            <a:ext cx="14437893" cy="9118433"/>
          </a:xfrm>
          <a:prstGeom prst="rect">
            <a:avLst/>
          </a:prstGeom>
        </p:spPr>
      </p:pic>
      <p:sp>
        <p:nvSpPr>
          <p:cNvPr id="9" name="Rectángulo 8"/>
          <p:cNvSpPr/>
          <p:nvPr/>
        </p:nvSpPr>
        <p:spPr>
          <a:xfrm>
            <a:off x="961524" y="7841728"/>
            <a:ext cx="7340266" cy="954107"/>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18.7.18 Esquema típico de relés de protección del generador.</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67448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05328" y="453778"/>
            <a:ext cx="23052504" cy="13111282"/>
          </a:xfrm>
          <a:prstGeom prst="rect">
            <a:avLst/>
          </a:prstGeom>
        </p:spPr>
        <p:txBody>
          <a:bodyPr wrap="square">
            <a:spAutoFit/>
          </a:bodyPr>
          <a:lstStyle/>
          <a:p>
            <a:pPr algn="just"/>
            <a:r>
              <a:rPr lang="es-ES" sz="6600" b="1" dirty="0" smtClean="0">
                <a:latin typeface="Arial" panose="020B0604020202020204" pitchFamily="34" charset="0"/>
                <a:cs typeface="Arial" panose="020B0604020202020204" pitchFamily="34" charset="0"/>
              </a:rPr>
              <a:t>18.8 Protección del motor</a:t>
            </a:r>
          </a:p>
          <a:p>
            <a:pPr algn="just"/>
            <a:r>
              <a:rPr lang="es-ES" sz="3600" b="1" dirty="0" smtClean="0">
                <a:latin typeface="Arial" panose="020B0604020202020204" pitchFamily="34" charset="0"/>
                <a:cs typeface="Arial" panose="020B0604020202020204" pitchFamily="34" charset="0"/>
              </a:rPr>
              <a:t>18.8.1 INTRODUCCIÓN</a:t>
            </a:r>
          </a:p>
          <a:p>
            <a:pPr algn="just"/>
            <a:r>
              <a:rPr lang="es-ES" sz="3600" b="1" dirty="0" smtClean="0">
                <a:latin typeface="Arial" panose="020B0604020202020204" pitchFamily="34" charset="0"/>
                <a:cs typeface="Arial" panose="020B0604020202020204" pitchFamily="34" charset="0"/>
              </a:rPr>
              <a:t>18.8.2 Diferentes tipos de protecciones de motor</a:t>
            </a:r>
          </a:p>
          <a:p>
            <a:pPr algn="just"/>
            <a:endParaRPr lang="es-ES" sz="3600" b="1" dirty="0" smtClean="0">
              <a:latin typeface="Arial" panose="020B0604020202020204" pitchFamily="34" charset="0"/>
              <a:cs typeface="Arial" panose="020B0604020202020204" pitchFamily="34" charset="0"/>
            </a:endParaRPr>
          </a:p>
          <a:p>
            <a:pPr lvl="1" algn="just"/>
            <a:r>
              <a:rPr lang="es-ES" sz="2800" b="1" dirty="0" smtClean="0">
                <a:latin typeface="Arial" panose="020B0604020202020204" pitchFamily="34" charset="0"/>
                <a:cs typeface="Arial" panose="020B0604020202020204" pitchFamily="34" charset="0"/>
              </a:rPr>
              <a:t>1. Protección instantánea de falla a tierra </a:t>
            </a:r>
          </a:p>
          <a:p>
            <a:pPr algn="just"/>
            <a:r>
              <a:rPr lang="es-ES" sz="2800" dirty="0" smtClean="0">
                <a:latin typeface="Arial" panose="020B0604020202020204" pitchFamily="34" charset="0"/>
                <a:cs typeface="Arial" panose="020B0604020202020204" pitchFamily="34" charset="0"/>
              </a:rPr>
              <a:t>Los motores con potencias superiores a 50 HP, alimentados desde un sistema conectado a tierra, deben protegerse contra fallas a tierra para reducir el daño por fallas y el riesgo de accidentes, especialmente los motores no protegidos por protección diferencial.</a:t>
            </a:r>
          </a:p>
          <a:p>
            <a:pPr algn="just"/>
            <a:r>
              <a:rPr lang="es-ES" sz="2800" dirty="0" smtClean="0">
                <a:latin typeface="Arial" panose="020B0604020202020204" pitchFamily="34" charset="0"/>
                <a:cs typeface="Arial" panose="020B0604020202020204" pitchFamily="34" charset="0"/>
              </a:rPr>
              <a:t>El rotor también está protegido contra fallas a tierra.</a:t>
            </a:r>
          </a:p>
          <a:p>
            <a:pPr lvl="1" algn="just"/>
            <a:r>
              <a:rPr lang="es-ES" sz="2800" b="1" dirty="0" smtClean="0">
                <a:latin typeface="Arial" panose="020B0604020202020204" pitchFamily="34" charset="0"/>
                <a:cs typeface="Arial" panose="020B0604020202020204" pitchFamily="34" charset="0"/>
              </a:rPr>
              <a:t>2. Protecciones diferenciales</a:t>
            </a:r>
          </a:p>
          <a:p>
            <a:pPr algn="just"/>
            <a:r>
              <a:rPr lang="es-ES" sz="2800" dirty="0" smtClean="0">
                <a:latin typeface="Arial" panose="020B0604020202020204" pitchFamily="34" charset="0"/>
                <a:cs typeface="Arial" panose="020B0604020202020204" pitchFamily="34" charset="0"/>
              </a:rPr>
              <a:t>Normalmente se instalan en máquinas de 1000 HP y superiores. La protección diferencial transversal se puede utilizar contra fallas entre espiras, donde los devanados del estator se dividen en dos o más circuitos.</a:t>
            </a:r>
          </a:p>
          <a:p>
            <a:pPr lvl="1" algn="just"/>
            <a:r>
              <a:rPr lang="es-ES" sz="2800" b="1" dirty="0" smtClean="0">
                <a:latin typeface="Arial" panose="020B0604020202020204" pitchFamily="34" charset="0"/>
                <a:cs typeface="Arial" panose="020B0604020202020204" pitchFamily="34" charset="0"/>
              </a:rPr>
              <a:t>3. Protección contra sobrecarga y bloqueo</a:t>
            </a:r>
          </a:p>
          <a:p>
            <a:pPr algn="just"/>
            <a:r>
              <a:rPr lang="es-ES" sz="2800" dirty="0" smtClean="0">
                <a:latin typeface="Arial" panose="020B0604020202020204" pitchFamily="34" charset="0"/>
                <a:cs typeface="Arial" panose="020B0604020202020204" pitchFamily="34" charset="0"/>
              </a:rPr>
              <a:t>Los relés térmicos se emplean para la sobrecarga, también se emplea un relé de bloqueo independiente para las condiciones de bloqueo del motor.</a:t>
            </a:r>
          </a:p>
          <a:p>
            <a:pPr lvl="1" algn="just"/>
            <a:r>
              <a:rPr lang="es-ES" sz="2800" b="1" dirty="0" smtClean="0">
                <a:latin typeface="Arial" panose="020B0604020202020204" pitchFamily="34" charset="0"/>
                <a:cs typeface="Arial" panose="020B0604020202020204" pitchFamily="34" charset="0"/>
              </a:rPr>
              <a:t>4. Protección instantánea de </a:t>
            </a:r>
            <a:r>
              <a:rPr lang="es-ES" sz="2800" b="1" dirty="0" err="1" smtClean="0">
                <a:latin typeface="Arial" panose="020B0604020202020204" pitchFamily="34" charset="0"/>
                <a:cs typeface="Arial" panose="020B0604020202020204" pitchFamily="34" charset="0"/>
              </a:rPr>
              <a:t>sobrecorriente</a:t>
            </a:r>
            <a:r>
              <a:rPr lang="es-ES" sz="2800" b="1" dirty="0" smtClean="0">
                <a:latin typeface="Arial" panose="020B0604020202020204" pitchFamily="34" charset="0"/>
                <a:cs typeface="Arial" panose="020B0604020202020204" pitchFamily="34" charset="0"/>
              </a:rPr>
              <a:t> de ajuste alto </a:t>
            </a:r>
          </a:p>
          <a:p>
            <a:pPr algn="just"/>
            <a:r>
              <a:rPr lang="es-ES" sz="2800" dirty="0" smtClean="0">
                <a:latin typeface="Arial" panose="020B0604020202020204" pitchFamily="34" charset="0"/>
                <a:cs typeface="Arial" panose="020B0604020202020204" pitchFamily="34" charset="0"/>
              </a:rPr>
              <a:t>Se puede incluir con relés de sobrecarga térmica.</a:t>
            </a:r>
          </a:p>
          <a:p>
            <a:pPr lvl="1" algn="just"/>
            <a:r>
              <a:rPr lang="es-ES" sz="2800" b="1" dirty="0" smtClean="0">
                <a:latin typeface="Arial" panose="020B0604020202020204" pitchFamily="34" charset="0"/>
                <a:cs typeface="Arial" panose="020B0604020202020204" pitchFamily="34" charset="0"/>
              </a:rPr>
              <a:t>5. Protección de desequilibrio</a:t>
            </a:r>
          </a:p>
          <a:p>
            <a:pPr algn="just"/>
            <a:r>
              <a:rPr lang="es-ES" sz="2800" dirty="0" smtClean="0">
                <a:latin typeface="Arial" panose="020B0604020202020204" pitchFamily="34" charset="0"/>
                <a:cs typeface="Arial" panose="020B0604020202020204" pitchFamily="34" charset="0"/>
              </a:rPr>
              <a:t>La protección de secuencia de fase negativa o desequilibrada debe usarse como calentamiento del rotor debido a que las corrientes desequilibradas son una función del componente de secuencia negativa de las corrientes de línea.</a:t>
            </a:r>
          </a:p>
          <a:p>
            <a:pPr algn="just"/>
            <a:r>
              <a:rPr lang="es-ES" sz="2800" dirty="0" smtClean="0">
                <a:latin typeface="Arial" panose="020B0604020202020204" pitchFamily="34" charset="0"/>
                <a:cs typeface="Arial" panose="020B0604020202020204" pitchFamily="34" charset="0"/>
              </a:rPr>
              <a:t>Cuando un motor se detiene debido a la pérdida de una fase, el calentamiento se concentra en una parte del rotor y la unidad de secuencia negativa instantánea puede brindar una protección completa.</a:t>
            </a:r>
          </a:p>
          <a:p>
            <a:pPr lvl="1" algn="just"/>
            <a:r>
              <a:rPr lang="es-ES" sz="2800" b="1" dirty="0" smtClean="0">
                <a:latin typeface="Arial" panose="020B0604020202020204" pitchFamily="34" charset="0"/>
                <a:cs typeface="Arial" panose="020B0604020202020204" pitchFamily="34" charset="0"/>
              </a:rPr>
              <a:t>6. Protección contra la restauración del suministro</a:t>
            </a:r>
          </a:p>
          <a:p>
            <a:pPr algn="just"/>
            <a:r>
              <a:rPr lang="es-ES" sz="2800" dirty="0" smtClean="0">
                <a:latin typeface="Arial" panose="020B0604020202020204" pitchFamily="34" charset="0"/>
                <a:cs typeface="Arial" panose="020B0604020202020204" pitchFamily="34" charset="0"/>
              </a:rPr>
              <a:t>Las máquinas síncronas deben protegerse contra esta condición, ya que pueden desfasarse con el suministro después de una interrupción. Se utiliza un relé de baja frecuencia sensible para esta condición.</a:t>
            </a:r>
          </a:p>
          <a:p>
            <a:pPr algn="just"/>
            <a:r>
              <a:rPr lang="es-ES" sz="2800" dirty="0" smtClean="0">
                <a:latin typeface="Arial" panose="020B0604020202020204" pitchFamily="34" charset="0"/>
                <a:cs typeface="Arial" panose="020B0604020202020204" pitchFamily="34" charset="0"/>
              </a:rPr>
              <a:t>Los motores de inducción están protegidos contra </a:t>
            </a:r>
            <a:r>
              <a:rPr lang="es-ES" sz="2800" dirty="0" err="1" smtClean="0">
                <a:latin typeface="Arial" panose="020B0604020202020204" pitchFamily="34" charset="0"/>
                <a:cs typeface="Arial" panose="020B0604020202020204" pitchFamily="34" charset="0"/>
              </a:rPr>
              <a:t>estacondición</a:t>
            </a:r>
            <a:r>
              <a:rPr lang="es-ES" sz="2800" dirty="0" smtClean="0">
                <a:latin typeface="Arial" panose="020B0604020202020204" pitchFamily="34" charset="0"/>
                <a:cs typeface="Arial" panose="020B0604020202020204" pitchFamily="34" charset="0"/>
              </a:rPr>
              <a:t> mediante la liberación de tensión en el arrancador porque la tensión del terminal del motor cae rápidamente en caso de pérdida de suministro.</a:t>
            </a:r>
          </a:p>
          <a:p>
            <a:pPr lvl="1" algn="just"/>
            <a:r>
              <a:rPr lang="es-ES" sz="2800" b="1" dirty="0" smtClean="0">
                <a:latin typeface="Arial" panose="020B0604020202020204" pitchFamily="34" charset="0"/>
                <a:cs typeface="Arial" panose="020B0604020202020204" pitchFamily="34" charset="0"/>
              </a:rPr>
              <a:t>7. Protección de secuencia de fase inversa</a:t>
            </a:r>
          </a:p>
          <a:p>
            <a:pPr algn="just"/>
            <a:r>
              <a:rPr lang="es-ES" sz="2800" dirty="0" smtClean="0">
                <a:latin typeface="Arial" panose="020B0604020202020204" pitchFamily="34" charset="0"/>
                <a:cs typeface="Arial" panose="020B0604020202020204" pitchFamily="34" charset="0"/>
              </a:rPr>
              <a:t>Se puede utilizar un relé de secuencia de fase inversa y </a:t>
            </a:r>
            <a:r>
              <a:rPr lang="es-ES" sz="2800" dirty="0" err="1" smtClean="0">
                <a:latin typeface="Arial" panose="020B0604020202020204" pitchFamily="34" charset="0"/>
                <a:cs typeface="Arial" panose="020B0604020202020204" pitchFamily="34" charset="0"/>
              </a:rPr>
              <a:t>subtensión</a:t>
            </a:r>
            <a:r>
              <a:rPr lang="es-ES" sz="2800" dirty="0" smtClean="0">
                <a:latin typeface="Arial" panose="020B0604020202020204" pitchFamily="34" charset="0"/>
                <a:cs typeface="Arial" panose="020B0604020202020204" pitchFamily="34" charset="0"/>
              </a:rPr>
              <a:t> para detectar esta condición.</a:t>
            </a:r>
          </a:p>
        </p:txBody>
      </p:sp>
    </p:spTree>
    <p:extLst>
      <p:ext uri="{BB962C8B-B14F-4D97-AF65-F5344CB8AC3E}">
        <p14:creationId xmlns:p14="http://schemas.microsoft.com/office/powerpoint/2010/main" val="36752392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05328" y="453778"/>
            <a:ext cx="23052504" cy="6986528"/>
          </a:xfrm>
          <a:prstGeom prst="rect">
            <a:avLst/>
          </a:prstGeom>
        </p:spPr>
        <p:txBody>
          <a:bodyPr wrap="square">
            <a:spAutoFit/>
          </a:bodyPr>
          <a:lstStyle/>
          <a:p>
            <a:pPr lvl="1" algn="just"/>
            <a:r>
              <a:rPr lang="es-ES" sz="2800" b="1" dirty="0" smtClean="0">
                <a:latin typeface="Arial" panose="020B0604020202020204" pitchFamily="34" charset="0"/>
                <a:cs typeface="Arial" panose="020B0604020202020204" pitchFamily="34" charset="0"/>
              </a:rPr>
              <a:t>8. Protección contra fallas de rodamientos</a:t>
            </a:r>
          </a:p>
          <a:p>
            <a:pPr algn="just"/>
            <a:r>
              <a:rPr lang="es-ES" sz="2800" dirty="0" smtClean="0">
                <a:latin typeface="Arial" panose="020B0604020202020204" pitchFamily="34" charset="0"/>
                <a:cs typeface="Arial" panose="020B0604020202020204" pitchFamily="34" charset="0"/>
              </a:rPr>
              <a:t>La falla de un rodamiento puede causar que el motor se ahogue. Un rodamiento defectuoso se indica por un aumento de temperatura y vibración y un pequeño aumento en el motor.</a:t>
            </a:r>
          </a:p>
          <a:p>
            <a:pPr algn="just"/>
            <a:r>
              <a:rPr lang="es-ES" sz="2800" dirty="0" smtClean="0">
                <a:latin typeface="Arial" panose="020B0604020202020204" pitchFamily="34" charset="0"/>
                <a:cs typeface="Arial" panose="020B0604020202020204" pitchFamily="34" charset="0"/>
              </a:rPr>
              <a:t>Actual. Un dispositivo sensor de temperatura incrustado en los cojinetes da una advertencia adecuada.</a:t>
            </a:r>
          </a:p>
          <a:p>
            <a:pPr lvl="1" algn="just"/>
            <a:r>
              <a:rPr lang="es-ES" sz="2800" b="1" dirty="0" smtClean="0">
                <a:latin typeface="Arial" panose="020B0604020202020204" pitchFamily="34" charset="0"/>
                <a:cs typeface="Arial" panose="020B0604020202020204" pitchFamily="34" charset="0"/>
              </a:rPr>
              <a:t>9. Pérdida de sincronismo y falla de campo en la protección del motor síncrono</a:t>
            </a:r>
          </a:p>
          <a:p>
            <a:pPr algn="just"/>
            <a:r>
              <a:rPr lang="es-ES" sz="2800" dirty="0" smtClean="0">
                <a:latin typeface="Arial" panose="020B0604020202020204" pitchFamily="34" charset="0"/>
                <a:cs typeface="Arial" panose="020B0604020202020204" pitchFamily="34" charset="0"/>
              </a:rPr>
              <a:t>Las máquinas síncronas sometidas a sobrecargas mecánicas repentinas deben protegerse contra la pérdida de sincronismo, que también puede deberse a una reducción de la corriente de campo o de la tensión de alimentación.</a:t>
            </a:r>
          </a:p>
          <a:p>
            <a:pPr algn="just"/>
            <a:r>
              <a:rPr lang="es-ES" sz="2800" dirty="0" smtClean="0">
                <a:latin typeface="Arial" panose="020B0604020202020204" pitchFamily="34" charset="0"/>
                <a:cs typeface="Arial" panose="020B0604020202020204" pitchFamily="34" charset="0"/>
              </a:rPr>
              <a:t>Cuando el período de sobrecarga es corto, se puede configurar un relé de pérdida de sincronismo para desconectar solo el suministro de campo, de modo que la máquina funcione como un motor de inducción durante la sobrecarga y luego el relé </a:t>
            </a:r>
            <a:r>
              <a:rPr lang="es-ES" sz="2800" dirty="0" err="1" smtClean="0">
                <a:latin typeface="Arial" panose="020B0604020202020204" pitchFamily="34" charset="0"/>
                <a:cs typeface="Arial" panose="020B0604020202020204" pitchFamily="34" charset="0"/>
              </a:rPr>
              <a:t>resincronice</a:t>
            </a:r>
            <a:r>
              <a:rPr lang="es-ES" sz="2800" dirty="0" smtClean="0">
                <a:latin typeface="Arial" panose="020B0604020202020204" pitchFamily="34" charset="0"/>
                <a:cs typeface="Arial" panose="020B0604020202020204" pitchFamily="34" charset="0"/>
              </a:rPr>
              <a:t> la máquina automáticamente después de los períodos de sobrecarga. </a:t>
            </a:r>
          </a:p>
          <a:p>
            <a:pPr algn="just"/>
            <a:r>
              <a:rPr lang="es-ES" sz="2800" dirty="0" smtClean="0">
                <a:latin typeface="Arial" panose="020B0604020202020204" pitchFamily="34" charset="0"/>
                <a:cs typeface="Arial" panose="020B0604020202020204" pitchFamily="34" charset="0"/>
              </a:rPr>
              <a:t>Se debe proporcionar un relé de falla de campo para máquinas síncronas mayores de aproximadamente 500 HP que no están provistas de protección contra pérdida de sincronismo, evitando el sobrecalentamiento del rotor después del funcionamiento continuo como motor de inducción. Un relé de </a:t>
            </a:r>
            <a:r>
              <a:rPr lang="es-ES" sz="2800" dirty="0" err="1" smtClean="0">
                <a:latin typeface="Arial" panose="020B0604020202020204" pitchFamily="34" charset="0"/>
                <a:cs typeface="Arial" panose="020B0604020202020204" pitchFamily="34" charset="0"/>
              </a:rPr>
              <a:t>subcorriente</a:t>
            </a:r>
            <a:r>
              <a:rPr lang="es-ES" sz="2800" dirty="0" smtClean="0">
                <a:latin typeface="Arial" panose="020B0604020202020204" pitchFamily="34" charset="0"/>
                <a:cs typeface="Arial" panose="020B0604020202020204" pitchFamily="34" charset="0"/>
              </a:rPr>
              <a:t> en el circuito de campo proporciona una protección satisfactoria.</a:t>
            </a:r>
          </a:p>
          <a:p>
            <a:pPr algn="just"/>
            <a:r>
              <a:rPr lang="es-ES" sz="2800" dirty="0" smtClean="0">
                <a:latin typeface="Arial" panose="020B0604020202020204" pitchFamily="34" charset="0"/>
                <a:cs typeface="Arial" panose="020B0604020202020204" pitchFamily="34" charset="0"/>
              </a:rPr>
              <a:t>La protección térmica del devanado del amortiguador se puede utilizar como una alternativa a la protección contra fallas de campo si se requiere que la máquina funcione durante períodos prolongados como motor de inducción.</a:t>
            </a:r>
          </a:p>
          <a:p>
            <a:pPr algn="just"/>
            <a:endParaRPr lang="es-E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64795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05328" y="453778"/>
            <a:ext cx="23052504" cy="4555093"/>
          </a:xfrm>
          <a:prstGeom prst="rect">
            <a:avLst/>
          </a:prstGeom>
        </p:spPr>
        <p:txBody>
          <a:bodyPr wrap="square">
            <a:spAutoFit/>
          </a:bodyPr>
          <a:lstStyle/>
          <a:p>
            <a:pPr algn="just"/>
            <a:r>
              <a:rPr lang="es-ES" sz="6600" b="1" dirty="0" smtClean="0">
                <a:latin typeface="Arial" panose="020B0604020202020204" pitchFamily="34" charset="0"/>
                <a:cs typeface="Arial" panose="020B0604020202020204" pitchFamily="34" charset="0"/>
              </a:rPr>
              <a:t>18.9 Protección del tablero (barra colectora)</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18.9.1 IMPORTANCIA DE LAS BARRAS COLECTORAS</a:t>
            </a:r>
          </a:p>
          <a:p>
            <a:pPr algn="just"/>
            <a:endParaRPr lang="es-ES" sz="2800" b="1"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Las barras colectoras son el componente más importante de una red de distribución. Pueden ser barras colectoras abiertas en un patio de distribución al aire libre, hasta varios cientos de voltios, o dentro de un cubículo revestido de metal restringido dentro de un gabinete limitado con espacios mínimos entre fases, y entre fases y tierra. Se encuentran embarrados que están aislados, así como con los que están abiertos y normalmente se encuentran en tramos de pequeña longitud interconectados por hardware. </a:t>
            </a:r>
          </a:p>
          <a:p>
            <a:pPr algn="just"/>
            <a:r>
              <a:rPr lang="es-ES" sz="2800" dirty="0" smtClean="0">
                <a:latin typeface="Arial" panose="020B0604020202020204" pitchFamily="34" charset="0"/>
                <a:cs typeface="Arial" panose="020B0604020202020204" pitchFamily="34" charset="0"/>
              </a:rPr>
              <a:t>Forman un "nodo" eléctrico donde muchos circuitos se unen, alimentando y enviando energía (ver Figura 18.9.1).</a:t>
            </a:r>
            <a:endParaRPr lang="es-ES" sz="2800" dirty="0">
              <a:latin typeface="Arial" panose="020B0604020202020204" pitchFamily="34" charset="0"/>
              <a:cs typeface="Arial" panose="020B0604020202020204" pitchFamily="34" charset="0"/>
            </a:endParaRPr>
          </a:p>
        </p:txBody>
      </p:sp>
      <p:pic>
        <p:nvPicPr>
          <p:cNvPr id="2" name="Imagen 1"/>
          <p:cNvPicPr>
            <a:picLocks noChangeAspect="1"/>
          </p:cNvPicPr>
          <p:nvPr/>
        </p:nvPicPr>
        <p:blipFill rotWithShape="1">
          <a:blip r:embed="rId2"/>
          <a:srcRect t="2028"/>
          <a:stretch/>
        </p:blipFill>
        <p:spPr>
          <a:xfrm>
            <a:off x="505327" y="5390146"/>
            <a:ext cx="10419347" cy="7387389"/>
          </a:xfrm>
          <a:prstGeom prst="rect">
            <a:avLst/>
          </a:prstGeom>
        </p:spPr>
      </p:pic>
      <p:sp>
        <p:nvSpPr>
          <p:cNvPr id="3" name="Rectángulo 2"/>
          <p:cNvSpPr/>
          <p:nvPr/>
        </p:nvSpPr>
        <p:spPr>
          <a:xfrm>
            <a:off x="287755" y="12522468"/>
            <a:ext cx="12074525" cy="954107"/>
          </a:xfrm>
          <a:prstGeom prst="rect">
            <a:avLst/>
          </a:prstGeom>
        </p:spPr>
        <p:txBody>
          <a:bodyPr>
            <a:spAutoFit/>
          </a:bodyPr>
          <a:lstStyle/>
          <a:p>
            <a:pPr algn="ctr"/>
            <a:r>
              <a:rPr lang="es-ES" sz="2800" b="1" dirty="0" smtClean="0">
                <a:latin typeface="Arial" panose="020B0604020202020204" pitchFamily="34" charset="0"/>
                <a:cs typeface="Arial" panose="020B0604020202020204" pitchFamily="34" charset="0"/>
              </a:rPr>
              <a:t>FIGURA 18.9.1 Representación esquemática del área de una </a:t>
            </a:r>
          </a:p>
          <a:p>
            <a:pPr algn="ctr"/>
            <a:r>
              <a:rPr lang="es-ES" sz="2800" b="1" dirty="0" smtClean="0">
                <a:latin typeface="Arial" panose="020B0604020202020204" pitchFamily="34" charset="0"/>
                <a:cs typeface="Arial" panose="020B0604020202020204" pitchFamily="34" charset="0"/>
              </a:rPr>
              <a:t>zona de barras.</a:t>
            </a:r>
            <a:endParaRPr lang="es-ES" sz="2800" b="1" dirty="0">
              <a:latin typeface="Arial" panose="020B0604020202020204" pitchFamily="34" charset="0"/>
              <a:cs typeface="Arial" panose="020B0604020202020204" pitchFamily="34" charset="0"/>
            </a:endParaRPr>
          </a:p>
        </p:txBody>
      </p:sp>
      <p:sp>
        <p:nvSpPr>
          <p:cNvPr id="5" name="Rectángulo 4"/>
          <p:cNvSpPr/>
          <p:nvPr/>
        </p:nvSpPr>
        <p:spPr>
          <a:xfrm>
            <a:off x="10924674" y="5008871"/>
            <a:ext cx="12435471" cy="8279190"/>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De la Fig. 18.9.1, es muy claro que por cualquier motivo las barras colectoras fallan, podría ocasionar un corte de todas las cargas de distribución conectadas a través de ellas, incluso si la generación de energía es normal y los alimentadores son normales.</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18.9.2 PROTECCIÓN DE BARRAS</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Las barras colectoras se dejan con frecuencia sin protección porque es muy raro tener fallas, especialmente en el tablero blindado, y están protegidas por protección de respaldo, pueden protegerse con una protección de barra colectora separada, pero es muy costoso debido al costo de los TC y relés. Además, cualquier operación falsa hará que todo el sistema se dispare.</a:t>
            </a:r>
          </a:p>
          <a:p>
            <a:pPr algn="just"/>
            <a:r>
              <a:rPr lang="es-ES" sz="2800" dirty="0" smtClean="0">
                <a:latin typeface="Arial" panose="020B0604020202020204" pitchFamily="34" charset="0"/>
                <a:cs typeface="Arial" panose="020B0604020202020204" pitchFamily="34" charset="0"/>
              </a:rPr>
              <a:t>Una buena protección de barras tendrá las siguientes características:</a:t>
            </a:r>
          </a:p>
          <a:p>
            <a:pPr marL="457200"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Zonas principales y de control;</a:t>
            </a:r>
          </a:p>
          <a:p>
            <a:pPr marL="457200"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Bloquear en caso de TC en circuito abierto; Muy rápido;</a:t>
            </a:r>
          </a:p>
          <a:p>
            <a:pPr marL="457200"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Muy buena estabilidad;</a:t>
            </a:r>
          </a:p>
          <a:p>
            <a:pPr marL="457200"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Disparo selectivo solo para la sección con falla;</a:t>
            </a:r>
          </a:p>
          <a:p>
            <a:pPr marL="457200"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Buenas instalaciones de aislación e instalaciones de cortocircuito para los TC durante las pruebas.</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78392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05327" y="1560749"/>
            <a:ext cx="9504948" cy="10433625"/>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18.9.3 TIPOS DE PROTECCIÓN DE BARRAS</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 Fugas en el marco;</a:t>
            </a:r>
          </a:p>
          <a:p>
            <a:pPr algn="just"/>
            <a:r>
              <a:rPr lang="es-ES" sz="2800" b="1" dirty="0" smtClean="0">
                <a:latin typeface="Arial" panose="020B0604020202020204" pitchFamily="34" charset="0"/>
                <a:cs typeface="Arial" panose="020B0604020202020204" pitchFamily="34" charset="0"/>
              </a:rPr>
              <a:t>2. Bloqueo de barras colectoras;</a:t>
            </a:r>
          </a:p>
          <a:p>
            <a:pPr algn="just"/>
            <a:r>
              <a:rPr lang="es-ES" sz="2800" b="1" dirty="0" smtClean="0">
                <a:latin typeface="Arial" panose="020B0604020202020204" pitchFamily="34" charset="0"/>
                <a:cs typeface="Arial" panose="020B0604020202020204" pitchFamily="34" charset="0"/>
              </a:rPr>
              <a:t>3. Protecciones diferenciales de barras</a:t>
            </a:r>
          </a:p>
          <a:p>
            <a:pPr marL="1423218" lvl="1" indent="-514350" algn="just">
              <a:buAutoNum type="alphaUcPeriod"/>
            </a:pPr>
            <a:r>
              <a:rPr lang="es-ES" sz="2800" b="1" i="1" dirty="0" smtClean="0">
                <a:latin typeface="Arial" panose="020B0604020202020204" pitchFamily="34" charset="0"/>
                <a:cs typeface="Arial" panose="020B0604020202020204" pitchFamily="34" charset="0"/>
              </a:rPr>
              <a:t>Diferencial con </a:t>
            </a:r>
            <a:r>
              <a:rPr lang="es-ES" sz="2800" b="1" i="1" dirty="0" err="1" smtClean="0">
                <a:latin typeface="Arial" panose="020B0604020202020204" pitchFamily="34" charset="0"/>
                <a:cs typeface="Arial" panose="020B0604020202020204" pitchFamily="34" charset="0"/>
              </a:rPr>
              <a:t>bias</a:t>
            </a:r>
            <a:r>
              <a:rPr lang="es-ES" sz="2800" b="1" i="1" dirty="0" smtClean="0">
                <a:latin typeface="Arial" panose="020B0604020202020204" pitchFamily="34" charset="0"/>
                <a:cs typeface="Arial" panose="020B0604020202020204" pitchFamily="34" charset="0"/>
              </a:rPr>
              <a:t> de baja impedancia</a:t>
            </a:r>
          </a:p>
          <a:p>
            <a:pPr marL="1423218" lvl="1" indent="-514350" algn="just">
              <a:buAutoNum type="alphaUcPeriod"/>
            </a:pPr>
            <a:r>
              <a:rPr lang="es-ES" sz="2800" b="1" i="1" dirty="0" smtClean="0">
                <a:latin typeface="Arial" panose="020B0604020202020204" pitchFamily="34" charset="0"/>
                <a:cs typeface="Arial" panose="020B0604020202020204" pitchFamily="34" charset="0"/>
              </a:rPr>
              <a:t>Diferencial de alta impedancia;</a:t>
            </a:r>
          </a:p>
          <a:p>
            <a:pPr marL="514350" indent="-514350" algn="just">
              <a:buAutoNum type="alphaUcPeriod" startAt="2"/>
            </a:pPr>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18.9.3.1 Protección de barra colectora contra fugas del Bastidor</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Esto implica la medición de la corriente de falla desde el marco del tablero a tierra. Consiste en un CT conectado entre tableros a puntos de tierra y energiza un relé de falla a tierra instantánea para disparar el tablero. Generalmente dispara todos los interruptores conectados a las barras colectoras.</a:t>
            </a:r>
          </a:p>
          <a:p>
            <a:pPr algn="just"/>
            <a:r>
              <a:rPr lang="es-ES" sz="2800" dirty="0" smtClean="0">
                <a:latin typeface="Arial" panose="020B0604020202020204" pitchFamily="34" charset="0"/>
                <a:cs typeface="Arial" panose="020B0604020202020204" pitchFamily="34" charset="0"/>
              </a:rPr>
              <a:t>Se debe tener cuidado de aislar todas las partes metálicas de la </a:t>
            </a:r>
            <a:r>
              <a:rPr lang="es-ES" sz="2800" dirty="0" err="1" smtClean="0">
                <a:latin typeface="Arial" panose="020B0604020202020204" pitchFamily="34" charset="0"/>
                <a:cs typeface="Arial" panose="020B0604020202020204" pitchFamily="34" charset="0"/>
              </a:rPr>
              <a:t>aparamenta</a:t>
            </a:r>
            <a:r>
              <a:rPr lang="es-ES" sz="2800" dirty="0" smtClean="0">
                <a:latin typeface="Arial" panose="020B0604020202020204" pitchFamily="34" charset="0"/>
                <a:cs typeface="Arial" panose="020B0604020202020204" pitchFamily="34" charset="0"/>
              </a:rPr>
              <a:t> de la tierra para evitar la circulación de corrientes </a:t>
            </a:r>
            <a:r>
              <a:rPr lang="es-ES" sz="2800" dirty="0" err="1" smtClean="0">
                <a:latin typeface="Arial" panose="020B0604020202020204" pitchFamily="34" charset="0"/>
                <a:cs typeface="Arial" panose="020B0604020202020204" pitchFamily="34" charset="0"/>
              </a:rPr>
              <a:t>espúreas</a:t>
            </a:r>
            <a:r>
              <a:rPr lang="es-ES" sz="2800" dirty="0" smtClean="0">
                <a:latin typeface="Arial" panose="020B0604020202020204" pitchFamily="34" charset="0"/>
                <a:cs typeface="Arial" panose="020B0604020202020204" pitchFamily="34" charset="0"/>
              </a:rPr>
              <a:t>. Una aislación nominal de 10 MΩ a tierra es suficiente. El ajuste mínimo recomendado para esta protección es aproximadamente el 30% de la corriente mínima de falla a tierra del sistema (ver Figura 18.9.2).</a:t>
            </a:r>
            <a:endParaRPr lang="es-ES" sz="28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10226841" y="1560749"/>
            <a:ext cx="13138484" cy="9288378"/>
          </a:xfrm>
          <a:prstGeom prst="rect">
            <a:avLst/>
          </a:prstGeom>
        </p:spPr>
      </p:pic>
      <p:sp>
        <p:nvSpPr>
          <p:cNvPr id="7" name="Rectángulo 6"/>
          <p:cNvSpPr/>
          <p:nvPr/>
        </p:nvSpPr>
        <p:spPr>
          <a:xfrm>
            <a:off x="12704930" y="9895020"/>
            <a:ext cx="12074525" cy="954107"/>
          </a:xfrm>
          <a:prstGeom prst="rect">
            <a:avLst/>
          </a:prstGeom>
        </p:spPr>
        <p:txBody>
          <a:bodyPr>
            <a:spAutoFit/>
          </a:bodyPr>
          <a:lstStyle/>
          <a:p>
            <a:r>
              <a:rPr lang="es-ES" sz="2800" b="1" dirty="0" smtClean="0">
                <a:latin typeface="Arial" panose="020B0604020202020204" pitchFamily="34" charset="0"/>
                <a:cs typeface="Arial" panose="020B0604020202020204" pitchFamily="34" charset="0"/>
              </a:rPr>
              <a:t>FIGURA 18.9.2 Conexiones esquemáticas para protección </a:t>
            </a:r>
          </a:p>
          <a:p>
            <a:r>
              <a:rPr lang="es-ES" sz="2800" b="1" dirty="0" smtClean="0">
                <a:latin typeface="Arial" panose="020B0604020202020204" pitchFamily="34" charset="0"/>
                <a:cs typeface="Arial" panose="020B0604020202020204" pitchFamily="34" charset="0"/>
              </a:rPr>
              <a:t>contra fugas del marco.</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35560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32134" y="633309"/>
            <a:ext cx="23246013" cy="3539430"/>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18.9.3.2 Sistema de bloqueo de barras colectoras</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Se aplica un sistema de bloqueo de tres barras colectoras para barras colectoras simples con entrada y salida, como se muestra en la Figura 18.9.3.</a:t>
            </a:r>
          </a:p>
          <a:p>
            <a:pPr algn="just"/>
            <a:r>
              <a:rPr lang="es-ES" sz="2800" dirty="0" smtClean="0">
                <a:latin typeface="Arial" panose="020B0604020202020204" pitchFamily="34" charset="0"/>
                <a:cs typeface="Arial" panose="020B0604020202020204" pitchFamily="34" charset="0"/>
              </a:rPr>
              <a:t>Si la falla es en los alimentadores salientes, como Falla número 2 (F2), esto bloqueará el funcionamiento del relé de barras pero si la falla en las barras es como la número 1 (F1), </a:t>
            </a:r>
          </a:p>
          <a:p>
            <a:pPr algn="just"/>
            <a:r>
              <a:rPr lang="es-ES" sz="2800" dirty="0" smtClean="0">
                <a:latin typeface="Arial" panose="020B0604020202020204" pitchFamily="34" charset="0"/>
                <a:cs typeface="Arial" panose="020B0604020202020204" pitchFamily="34" charset="0"/>
              </a:rPr>
              <a:t>esto emitirá una señal de disparo al alimentador entrante, ya que no se emiten señales de bloqueo de los alimentadores salientes.</a:t>
            </a:r>
          </a:p>
          <a:p>
            <a:pPr algn="just"/>
            <a:r>
              <a:rPr lang="es-ES" sz="2800" dirty="0" smtClean="0">
                <a:latin typeface="Arial" panose="020B0604020202020204" pitchFamily="34" charset="0"/>
                <a:cs typeface="Arial" panose="020B0604020202020204" pitchFamily="34" charset="0"/>
              </a:rPr>
              <a:t>La configuración del relé de </a:t>
            </a:r>
            <a:r>
              <a:rPr lang="es-ES" sz="2800" dirty="0" err="1" smtClean="0">
                <a:latin typeface="Arial" panose="020B0604020202020204" pitchFamily="34" charset="0"/>
                <a:cs typeface="Arial" panose="020B0604020202020204" pitchFamily="34" charset="0"/>
              </a:rPr>
              <a:t>sobrecorriente</a:t>
            </a:r>
            <a:r>
              <a:rPr lang="es-ES" sz="2800" dirty="0" smtClean="0">
                <a:latin typeface="Arial" panose="020B0604020202020204" pitchFamily="34" charset="0"/>
                <a:cs typeface="Arial" panose="020B0604020202020204" pitchFamily="34" charset="0"/>
              </a:rPr>
              <a:t> entrante es más alta que la configuración de los alimentadores salientes.</a:t>
            </a:r>
            <a:endParaRPr lang="es-ES" sz="28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2"/>
          <a:stretch>
            <a:fillRect/>
          </a:stretch>
        </p:blipFill>
        <p:spPr>
          <a:xfrm>
            <a:off x="6737684" y="4172739"/>
            <a:ext cx="10708105" cy="8243850"/>
          </a:xfrm>
          <a:prstGeom prst="rect">
            <a:avLst/>
          </a:prstGeom>
        </p:spPr>
      </p:pic>
      <p:sp>
        <p:nvSpPr>
          <p:cNvPr id="6" name="Rectángulo 5"/>
          <p:cNvSpPr/>
          <p:nvPr/>
        </p:nvSpPr>
        <p:spPr>
          <a:xfrm>
            <a:off x="7105611" y="12416589"/>
            <a:ext cx="8378704" cy="523220"/>
          </a:xfrm>
          <a:prstGeom prst="rect">
            <a:avLst/>
          </a:prstGeom>
        </p:spPr>
        <p:txBody>
          <a:bodyPr wrap="none">
            <a:spAutoFit/>
          </a:bodyPr>
          <a:lstStyle/>
          <a:p>
            <a:r>
              <a:rPr lang="es-ES" sz="2800" b="1" dirty="0" smtClean="0">
                <a:latin typeface="Arial" panose="020B0604020202020204" pitchFamily="34" charset="0"/>
                <a:cs typeface="Arial" panose="020B0604020202020204" pitchFamily="34" charset="0"/>
              </a:rPr>
              <a:t>FIGURA 18.9.3 Esquema de bloqueo de barras.</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8330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576514" y="622703"/>
            <a:ext cx="23053507" cy="5693866"/>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18.9.3.3 Protección diferencial de barra colectora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protección diferencial de tres barras colectoras se utiliza para proteger las secciones de las barras colectoras por separado como zonas diferentes, como se muestra en la Figura 18.9.4.</a:t>
            </a:r>
          </a:p>
          <a:p>
            <a:pPr algn="just"/>
            <a:r>
              <a:rPr lang="es-ES" sz="2800" dirty="0" smtClean="0">
                <a:latin typeface="Arial" panose="020B0604020202020204" pitchFamily="34" charset="0"/>
                <a:cs typeface="Arial" panose="020B0604020202020204" pitchFamily="34" charset="0"/>
              </a:rPr>
              <a:t>Como se muestra en la Figura 18.9.4, cada sección de las barras colectoras está protegida por una unidad separada y el disparo es confirmado por una zona de control que protege las barras colectoras en forma completa (consultar la lógica de disparo anterior en la Figura 18.9.4).</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Este tipo de protección de barra colectora tiene dos tipos: </a:t>
            </a:r>
          </a:p>
          <a:p>
            <a:pPr algn="just"/>
            <a:endParaRPr lang="es-ES" sz="2800" dirty="0" smtClean="0">
              <a:latin typeface="Arial" panose="020B0604020202020204" pitchFamily="34" charset="0"/>
              <a:cs typeface="Arial" panose="020B0604020202020204" pitchFamily="34" charset="0"/>
            </a:endParaRPr>
          </a:p>
          <a:p>
            <a:pPr lvl="1" algn="just"/>
            <a:r>
              <a:rPr lang="es-ES" sz="2800" b="1" dirty="0" smtClean="0">
                <a:latin typeface="Arial" panose="020B0604020202020204" pitchFamily="34" charset="0"/>
                <a:cs typeface="Arial" panose="020B0604020202020204" pitchFamily="34" charset="0"/>
              </a:rPr>
              <a:t>protección diferencial con </a:t>
            </a:r>
            <a:r>
              <a:rPr lang="es-ES" sz="2800" b="1" dirty="0" err="1" smtClean="0">
                <a:latin typeface="Arial" panose="020B0604020202020204" pitchFamily="34" charset="0"/>
                <a:cs typeface="Arial" panose="020B0604020202020204" pitchFamily="34" charset="0"/>
              </a:rPr>
              <a:t>bias</a:t>
            </a:r>
            <a:r>
              <a:rPr lang="es-ES" sz="2800" b="1" dirty="0" smtClean="0">
                <a:latin typeface="Arial" panose="020B0604020202020204" pitchFamily="34" charset="0"/>
                <a:cs typeface="Arial" panose="020B0604020202020204" pitchFamily="34" charset="0"/>
              </a:rPr>
              <a:t> de baja impedancia y </a:t>
            </a:r>
          </a:p>
          <a:p>
            <a:pPr lvl="1" algn="just"/>
            <a:r>
              <a:rPr lang="es-ES" sz="2800" b="1" dirty="0" smtClean="0">
                <a:latin typeface="Arial" panose="020B0604020202020204" pitchFamily="34" charset="0"/>
                <a:cs typeface="Arial" panose="020B0604020202020204" pitchFamily="34" charset="0"/>
              </a:rPr>
              <a:t>protección diferencial de alta impedancia, </a:t>
            </a:r>
          </a:p>
          <a:p>
            <a:pPr lvl="1" algn="just"/>
            <a:endParaRPr lang="es-ES" sz="2800" b="1"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como se describe aquí.</a:t>
            </a:r>
            <a:endParaRPr lang="es-ES" sz="28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2"/>
          <a:stretch>
            <a:fillRect/>
          </a:stretch>
        </p:blipFill>
        <p:spPr>
          <a:xfrm>
            <a:off x="11093115" y="3449782"/>
            <a:ext cx="12296273" cy="9881207"/>
          </a:xfrm>
          <a:prstGeom prst="rect">
            <a:avLst/>
          </a:prstGeom>
        </p:spPr>
      </p:pic>
      <p:sp>
        <p:nvSpPr>
          <p:cNvPr id="9" name="Rectángulo 8"/>
          <p:cNvSpPr/>
          <p:nvPr/>
        </p:nvSpPr>
        <p:spPr>
          <a:xfrm>
            <a:off x="11911262" y="11518710"/>
            <a:ext cx="5991727" cy="954107"/>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18.9.4 Protección de (</a:t>
            </a:r>
            <a:r>
              <a:rPr lang="es-ES" sz="2800" b="1" dirty="0" err="1" smtClean="0">
                <a:latin typeface="Arial" panose="020B0604020202020204" pitchFamily="34" charset="0"/>
                <a:cs typeface="Arial" panose="020B0604020202020204" pitchFamily="34" charset="0"/>
              </a:rPr>
              <a:t>aparamenta</a:t>
            </a:r>
            <a:r>
              <a:rPr lang="es-ES" sz="2800" b="1" dirty="0" smtClean="0">
                <a:latin typeface="Arial" panose="020B0604020202020204" pitchFamily="34" charset="0"/>
                <a:cs typeface="Arial" panose="020B0604020202020204" pitchFamily="34" charset="0"/>
              </a:rPr>
              <a:t>) por zonas.</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37685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4008" y="625556"/>
            <a:ext cx="23101634" cy="2677656"/>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18.9.3.3.1 Protección de barra colectora de baja impedancia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protección de barra colectora de baja impedancia utiliza el principio de corriente circulante </a:t>
            </a:r>
            <a:r>
              <a:rPr lang="es-ES" sz="2800" dirty="0" err="1" smtClean="0">
                <a:latin typeface="Arial" panose="020B0604020202020204" pitchFamily="34" charset="0"/>
                <a:cs typeface="Arial" panose="020B0604020202020204" pitchFamily="34" charset="0"/>
              </a:rPr>
              <a:t>Merz</a:t>
            </a:r>
            <a:r>
              <a:rPr lang="es-ES" sz="2800" dirty="0" smtClean="0">
                <a:latin typeface="Arial" panose="020B0604020202020204" pitchFamily="34" charset="0"/>
                <a:cs typeface="Arial" panose="020B0604020202020204" pitchFamily="34" charset="0"/>
              </a:rPr>
              <a:t>- Price para protección diferencial polarizada para detectar una falla en la zona de la barra colectora, como se muestra en la Figura 18.9.5.</a:t>
            </a:r>
          </a:p>
          <a:p>
            <a:pPr algn="just"/>
            <a:r>
              <a:rPr lang="es-ES" sz="2800" dirty="0" smtClean="0">
                <a:latin typeface="Arial" panose="020B0604020202020204" pitchFamily="34" charset="0"/>
                <a:cs typeface="Arial" panose="020B0604020202020204" pitchFamily="34" charset="0"/>
              </a:rPr>
              <a:t>Como se muestra en la Figura 18.9.5, para una falla F1 el relé se disparará, pero para F2 el relé será estable debido al efecto de la bobina de restricción del relé. El tiempo de funcionamiento de este relé está en el rango de 20 ms.</a:t>
            </a:r>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384008" y="4217612"/>
            <a:ext cx="11108197" cy="6394241"/>
          </a:xfrm>
          <a:prstGeom prst="rect">
            <a:avLst/>
          </a:prstGeom>
        </p:spPr>
      </p:pic>
      <p:sp>
        <p:nvSpPr>
          <p:cNvPr id="4" name="Rectángulo 3"/>
          <p:cNvSpPr/>
          <p:nvPr/>
        </p:nvSpPr>
        <p:spPr>
          <a:xfrm>
            <a:off x="638719" y="11018678"/>
            <a:ext cx="12074525" cy="954107"/>
          </a:xfrm>
          <a:prstGeom prst="rect">
            <a:avLst/>
          </a:prstGeom>
        </p:spPr>
        <p:txBody>
          <a:bodyPr>
            <a:spAutoFit/>
          </a:bodyPr>
          <a:lstStyle/>
          <a:p>
            <a:pPr algn="just"/>
            <a:r>
              <a:rPr lang="es-ES" sz="2800" b="1" dirty="0" smtClean="0">
                <a:latin typeface="Arial" panose="020B0604020202020204" pitchFamily="34" charset="0"/>
                <a:cs typeface="Arial" panose="020B0604020202020204" pitchFamily="34" charset="0"/>
              </a:rPr>
              <a:t>FIGURA 18.9.5 Protección diferencial polarizada de baja </a:t>
            </a:r>
          </a:p>
          <a:p>
            <a:pPr algn="just"/>
            <a:r>
              <a:rPr lang="es-ES" sz="2800" b="1" dirty="0" smtClean="0">
                <a:latin typeface="Arial" panose="020B0604020202020204" pitchFamily="34" charset="0"/>
                <a:cs typeface="Arial" panose="020B0604020202020204" pitchFamily="34" charset="0"/>
              </a:rPr>
              <a:t>impedancia para barras colectoras.</a:t>
            </a:r>
            <a:endParaRPr lang="es-ES" sz="2800" b="1" dirty="0">
              <a:latin typeface="Arial" panose="020B0604020202020204" pitchFamily="34" charset="0"/>
              <a:cs typeface="Arial" panose="020B0604020202020204" pitchFamily="34" charset="0"/>
            </a:endParaRPr>
          </a:p>
        </p:txBody>
      </p:sp>
      <p:sp>
        <p:nvSpPr>
          <p:cNvPr id="5" name="Rectángulo 4"/>
          <p:cNvSpPr/>
          <p:nvPr/>
        </p:nvSpPr>
        <p:spPr>
          <a:xfrm>
            <a:off x="11492205" y="4217612"/>
            <a:ext cx="12074525" cy="1815882"/>
          </a:xfrm>
          <a:prstGeom prst="rect">
            <a:avLst/>
          </a:prstGeom>
        </p:spPr>
        <p:txBody>
          <a:bodyPr>
            <a:spAutoFit/>
          </a:bodyPr>
          <a:lstStyle/>
          <a:p>
            <a:pPr algn="just"/>
            <a:r>
              <a:rPr lang="es-ES" sz="2800" b="1" dirty="0" smtClean="0">
                <a:latin typeface="Arial" panose="020B0604020202020204" pitchFamily="34" charset="0"/>
                <a:cs typeface="Arial" panose="020B0604020202020204" pitchFamily="34" charset="0"/>
              </a:rPr>
              <a:t>18.9.3.3.2 Protección de corriente circulante de alta impedancia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Referirse a Figuras 18.9.6 y 18.9.7 para un esquema de protección diferencial de alta impedancia.</a:t>
            </a:r>
            <a:endParaRPr lang="es-ES" sz="28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3"/>
          <a:stretch>
            <a:fillRect/>
          </a:stretch>
        </p:blipFill>
        <p:spPr>
          <a:xfrm>
            <a:off x="11775667" y="6512508"/>
            <a:ext cx="11588458" cy="4818990"/>
          </a:xfrm>
          <a:prstGeom prst="rect">
            <a:avLst/>
          </a:prstGeom>
        </p:spPr>
      </p:pic>
      <p:sp>
        <p:nvSpPr>
          <p:cNvPr id="7" name="Rectángulo 6"/>
          <p:cNvSpPr/>
          <p:nvPr/>
        </p:nvSpPr>
        <p:spPr>
          <a:xfrm>
            <a:off x="11654151" y="11714259"/>
            <a:ext cx="11831491" cy="954107"/>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18.9.6 Esquema simple de corriente circulante de alta impedancia con dos transformadores de corriente.</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803863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37606" y="793332"/>
            <a:ext cx="11569910" cy="8302542"/>
          </a:xfrm>
          <a:prstGeom prst="rect">
            <a:avLst/>
          </a:prstGeom>
        </p:spPr>
      </p:pic>
      <p:sp>
        <p:nvSpPr>
          <p:cNvPr id="3" name="Rectángulo 2"/>
          <p:cNvSpPr/>
          <p:nvPr/>
        </p:nvSpPr>
        <p:spPr>
          <a:xfrm>
            <a:off x="437607" y="9095874"/>
            <a:ext cx="11208961" cy="3970318"/>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dónde V relé = tensión a través del relé durante la falla externa F; </a:t>
            </a:r>
            <a:r>
              <a:rPr lang="es-ES" sz="2800" dirty="0" err="1" smtClean="0">
                <a:latin typeface="Arial" panose="020B0604020202020204" pitchFamily="34" charset="0"/>
                <a:cs typeface="Arial" panose="020B0604020202020204" pitchFamily="34" charset="0"/>
              </a:rPr>
              <a:t>Rst</a:t>
            </a:r>
            <a:r>
              <a:rPr lang="es-ES" sz="2800" dirty="0" smtClean="0">
                <a:latin typeface="Arial" panose="020B0604020202020204" pitchFamily="34" charset="0"/>
                <a:cs typeface="Arial" panose="020B0604020202020204" pitchFamily="34" charset="0"/>
              </a:rPr>
              <a:t> = resistencia estabilizadora; RCT = Resistencia del devanado del CT; RL = resistencia de conductor.</a:t>
            </a:r>
          </a:p>
          <a:p>
            <a:pPr algn="just"/>
            <a:r>
              <a:rPr lang="es-ES" sz="2800" dirty="0" smtClean="0">
                <a:latin typeface="Arial" panose="020B0604020202020204" pitchFamily="34" charset="0"/>
                <a:cs typeface="Arial" panose="020B0604020202020204" pitchFamily="34" charset="0"/>
              </a:rPr>
              <a:t>Para máxima falla externa F, la corriente en e l relé R es teóricamente cero, donde RL1, RL2 son resistencias de conductores de conexión, RC es la resistencia del CT, si un CT se satura completamente en un lado, su EMF secundaria se volverá cero y esto puede representarse como un cortocircuito a través de su impedancia de magnetización. </a:t>
            </a:r>
          </a:p>
        </p:txBody>
      </p:sp>
      <p:sp>
        <p:nvSpPr>
          <p:cNvPr id="4" name="Rectángulo 3"/>
          <p:cNvSpPr/>
          <p:nvPr/>
        </p:nvSpPr>
        <p:spPr>
          <a:xfrm>
            <a:off x="12007517" y="537111"/>
            <a:ext cx="11598442" cy="6986528"/>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Este es el peor de los casos para la estabilidad del relé de alta impedancia y el relé debe ser estable en esta condición para la máxima falla externa. Bajo esta condición la corriente I1 pasará por el circuito de relés y la rama CT-SC saturada. </a:t>
            </a:r>
          </a:p>
          <a:p>
            <a:pPr algn="just"/>
            <a:r>
              <a:rPr lang="es-ES" sz="2800" dirty="0" smtClean="0">
                <a:latin typeface="Arial" panose="020B0604020202020204" pitchFamily="34" charset="0"/>
                <a:cs typeface="Arial" panose="020B0604020202020204" pitchFamily="34" charset="0"/>
              </a:rPr>
              <a:t>Dónde IR = ajuste de corriente de relé, R = impedancia del circuito de relé, Vs = ajuste de tensión, VR = tensión del relé. </a:t>
            </a:r>
          </a:p>
          <a:p>
            <a:pPr algn="just"/>
            <a:r>
              <a:rPr lang="es-ES" sz="2800" dirty="0" smtClean="0">
                <a:latin typeface="Arial" panose="020B0604020202020204" pitchFamily="34" charset="0"/>
                <a:cs typeface="Arial" panose="020B0604020202020204" pitchFamily="34" charset="0"/>
              </a:rPr>
              <a:t>Luego </a:t>
            </a:r>
            <a:r>
              <a:rPr lang="es-ES" sz="2800" b="1" dirty="0" smtClean="0">
                <a:latin typeface="Arial" panose="020B0604020202020204" pitchFamily="34" charset="0"/>
                <a:cs typeface="Arial" panose="020B0604020202020204" pitchFamily="34" charset="0"/>
              </a:rPr>
              <a:t>VR = I1 (RC + RL1)</a:t>
            </a:r>
          </a:p>
          <a:p>
            <a:pPr algn="just"/>
            <a:r>
              <a:rPr lang="es-ES" sz="2800" dirty="0" smtClean="0">
                <a:latin typeface="Arial" panose="020B0604020202020204" pitchFamily="34" charset="0"/>
                <a:cs typeface="Arial" panose="020B0604020202020204" pitchFamily="34" charset="0"/>
              </a:rPr>
              <a:t>Ajustar la impedancia del relé para que la tensión requerida para operar el relé sea mayor que la tensión VR:</a:t>
            </a:r>
          </a:p>
          <a:p>
            <a:pPr algn="just"/>
            <a:r>
              <a:rPr lang="es-ES" sz="2800" b="1" dirty="0" smtClean="0">
                <a:latin typeface="Arial" panose="020B0604020202020204" pitchFamily="34" charset="0"/>
                <a:cs typeface="Arial" panose="020B0604020202020204" pitchFamily="34" charset="0"/>
              </a:rPr>
              <a:t>Vs &gt; VR</a:t>
            </a:r>
          </a:p>
          <a:p>
            <a:pPr algn="just"/>
            <a:r>
              <a:rPr lang="es-ES" sz="2800" b="1" dirty="0" smtClean="0">
                <a:latin typeface="Arial" panose="020B0604020202020204" pitchFamily="34" charset="0"/>
                <a:cs typeface="Arial" panose="020B0604020202020204" pitchFamily="34" charset="0"/>
              </a:rPr>
              <a:t>IR x R &gt; I1 (RC + RL1) luego R &gt; I1/IR (RC + RL)</a:t>
            </a:r>
          </a:p>
          <a:p>
            <a:pPr algn="just"/>
            <a:r>
              <a:rPr lang="es-ES" sz="2800" dirty="0" smtClean="0">
                <a:latin typeface="Arial" panose="020B0604020202020204" pitchFamily="34" charset="0"/>
                <a:cs typeface="Arial" panose="020B0604020202020204" pitchFamily="34" charset="0"/>
              </a:rPr>
              <a:t>Para obtener el valor requerido de R, por lo general, es necesario utilizar una resistencia adicional llamada resistencia estabilizadora (RS T) en serie con la bobina del relé (R) relé, por lo que la resistencia de estabilización requerida es la siguiente:</a:t>
            </a:r>
          </a:p>
          <a:p>
            <a:pPr algn="ctr"/>
            <a:r>
              <a:rPr lang="es-ES" sz="2800" b="1" dirty="0" smtClean="0">
                <a:latin typeface="Arial" panose="020B0604020202020204" pitchFamily="34" charset="0"/>
                <a:cs typeface="Arial" panose="020B0604020202020204" pitchFamily="34" charset="0"/>
              </a:rPr>
              <a:t>RST = R - </a:t>
            </a:r>
            <a:r>
              <a:rPr lang="es-ES" sz="2800" b="1" dirty="0" err="1" smtClean="0">
                <a:latin typeface="Arial" panose="020B0604020202020204" pitchFamily="34" charset="0"/>
                <a:cs typeface="Arial" panose="020B0604020202020204" pitchFamily="34" charset="0"/>
              </a:rPr>
              <a:t>Rrelé</a:t>
            </a:r>
            <a:endParaRPr lang="es-ES" sz="2800" b="1"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12416589" y="7523639"/>
            <a:ext cx="11189370" cy="4892950"/>
          </a:xfrm>
          <a:prstGeom prst="rect">
            <a:avLst/>
          </a:prstGeom>
        </p:spPr>
      </p:pic>
      <p:sp>
        <p:nvSpPr>
          <p:cNvPr id="6" name="Rectángulo 5"/>
          <p:cNvSpPr/>
          <p:nvPr/>
        </p:nvSpPr>
        <p:spPr>
          <a:xfrm>
            <a:off x="12079288" y="12296170"/>
            <a:ext cx="11526671" cy="954107"/>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18.9.8 Fallo interno en relé de protección diferencial de alta impedancia.</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102749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01579" y="755240"/>
            <a:ext cx="22980315" cy="6986528"/>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El CT debe tener una tensión de punto de inflexión igual al doble de la tensión de ajuste del relé, como se muestra en la Figura 18.9.8. IM es la corriente de magnetización tomada por el TC a la tensión de ajuste, n es la relación de espiras del CT, </a:t>
            </a:r>
            <a:r>
              <a:rPr lang="es-ES" sz="2800" dirty="0" err="1" smtClean="0">
                <a:latin typeface="Arial" panose="020B0604020202020204" pitchFamily="34" charset="0"/>
                <a:cs typeface="Arial" panose="020B0604020202020204" pitchFamily="34" charset="0"/>
              </a:rPr>
              <a:t>Im</a:t>
            </a:r>
            <a:r>
              <a:rPr lang="es-ES" sz="2800" dirty="0" smtClean="0">
                <a:latin typeface="Arial" panose="020B0604020202020204" pitchFamily="34" charset="0"/>
                <a:cs typeface="Arial" panose="020B0604020202020204" pitchFamily="34" charset="0"/>
              </a:rPr>
              <a:t> es la corriente que toma el dispositivo limitador de tensión, resistencia </a:t>
            </a:r>
            <a:r>
              <a:rPr lang="es-ES" sz="2800" dirty="0" err="1" smtClean="0">
                <a:latin typeface="Arial" panose="020B0604020202020204" pitchFamily="34" charset="0"/>
                <a:cs typeface="Arial" panose="020B0604020202020204" pitchFamily="34" charset="0"/>
              </a:rPr>
              <a:t>Metrosil</a:t>
            </a:r>
            <a:r>
              <a:rPr lang="es-ES" sz="2800" dirty="0" smtClean="0">
                <a:latin typeface="Arial" panose="020B0604020202020204" pitchFamily="34" charset="0"/>
                <a:cs typeface="Arial" panose="020B0604020202020204" pitchFamily="34" charset="0"/>
              </a:rPr>
              <a:t> (resistencia no lineal) a tensión Vs, ISR es la corriente que toma la resistencia de ajuste de falla a la tensión de ajuste, n = número de </a:t>
            </a:r>
            <a:r>
              <a:rPr lang="es-ES" sz="2800" dirty="0" err="1" smtClean="0">
                <a:latin typeface="Arial" panose="020B0604020202020204" pitchFamily="34" charset="0"/>
                <a:cs typeface="Arial" panose="020B0604020202020204" pitchFamily="34" charset="0"/>
              </a:rPr>
              <a:t>TCs</a:t>
            </a:r>
            <a:r>
              <a:rPr lang="es-ES" sz="2800" dirty="0" smtClean="0">
                <a:latin typeface="Arial" panose="020B0604020202020204" pitchFamily="34" charset="0"/>
                <a:cs typeface="Arial" panose="020B0604020202020204" pitchFamily="34" charset="0"/>
              </a:rPr>
              <a:t> en el esquema de protección de barras, e </a:t>
            </a:r>
            <a:r>
              <a:rPr lang="es-ES" sz="2800" dirty="0" err="1" smtClean="0">
                <a:latin typeface="Arial" panose="020B0604020202020204" pitchFamily="34" charset="0"/>
                <a:cs typeface="Arial" panose="020B0604020202020204" pitchFamily="34" charset="0"/>
              </a:rPr>
              <a:t>Iv</a:t>
            </a:r>
            <a:r>
              <a:rPr lang="es-ES" sz="2800" dirty="0" smtClean="0">
                <a:latin typeface="Arial" panose="020B0604020202020204" pitchFamily="34" charset="0"/>
                <a:cs typeface="Arial" panose="020B0604020202020204" pitchFamily="34" charset="0"/>
              </a:rPr>
              <a:t> es la corriente que toma el relé de supervisión a la tensión de ajuste.</a:t>
            </a:r>
          </a:p>
          <a:p>
            <a:pPr algn="just"/>
            <a:r>
              <a:rPr lang="es-ES" sz="2800" dirty="0" err="1" smtClean="0">
                <a:latin typeface="Arial" panose="020B0604020202020204" pitchFamily="34" charset="0"/>
                <a:cs typeface="Arial" panose="020B0604020202020204" pitchFamily="34" charset="0"/>
              </a:rPr>
              <a:t>Iop</a:t>
            </a:r>
            <a:r>
              <a:rPr lang="es-ES" sz="2800" dirty="0" smtClean="0">
                <a:latin typeface="Arial" panose="020B0604020202020204" pitchFamily="34" charset="0"/>
                <a:cs typeface="Arial" panose="020B0604020202020204" pitchFamily="34" charset="0"/>
              </a:rPr>
              <a:t> es la corriente de funcionamiento del relé y debe ser al menos el 30% de la corriente de falla mínima para asegurar el funcionamiento del relé.</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18.9.3.3.2.1 Límite de estabilidad por falla pasante</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El relé tiene un límite de estabilidad, que es la corriente máxima de falla a través de la cual el relé permanecerá estable.</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18.9.3.3.3 Resistencia de ajuste de falla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Esta resistencia de ajuste de falla se usa para aumentar la corriente de falla primaria efectiva creando una resistencia de derivación a través del circuito del relé, como se muestra en la Figura 18.9.9.</a:t>
            </a:r>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10395283" y="7267074"/>
            <a:ext cx="12488779" cy="6136105"/>
          </a:xfrm>
          <a:prstGeom prst="rect">
            <a:avLst/>
          </a:prstGeom>
        </p:spPr>
      </p:pic>
      <p:sp>
        <p:nvSpPr>
          <p:cNvPr id="4" name="Rectángulo 3"/>
          <p:cNvSpPr/>
          <p:nvPr/>
        </p:nvSpPr>
        <p:spPr>
          <a:xfrm>
            <a:off x="601579" y="9760997"/>
            <a:ext cx="8864414" cy="523220"/>
          </a:xfrm>
          <a:prstGeom prst="rect">
            <a:avLst/>
          </a:prstGeom>
        </p:spPr>
        <p:txBody>
          <a:bodyPr wrap="none">
            <a:spAutoFit/>
          </a:bodyPr>
          <a:lstStyle/>
          <a:p>
            <a:r>
              <a:rPr lang="es-ES" sz="2800" b="1" dirty="0" smtClean="0">
                <a:latin typeface="Arial" panose="020B0604020202020204" pitchFamily="34" charset="0"/>
                <a:cs typeface="Arial" panose="020B0604020202020204" pitchFamily="34" charset="0"/>
              </a:rPr>
              <a:t>FIGURA 18.9.9 Resistencia de ajuste de falla (</a:t>
            </a:r>
            <a:r>
              <a:rPr lang="es-ES" sz="2800" b="1" dirty="0" err="1" smtClean="0">
                <a:latin typeface="Arial" panose="020B0604020202020204" pitchFamily="34" charset="0"/>
                <a:cs typeface="Arial" panose="020B0604020202020204" pitchFamily="34" charset="0"/>
              </a:rPr>
              <a:t>Rst</a:t>
            </a:r>
            <a:r>
              <a:rPr lang="es-ES" sz="2800" b="1" dirty="0" smtClean="0">
                <a:latin typeface="Arial" panose="020B0604020202020204" pitchFamily="34" charset="0"/>
                <a:cs typeface="Arial" panose="020B0604020202020204" pitchFamily="34" charset="0"/>
              </a:rPr>
              <a:t>).</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441517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0261" y="581091"/>
            <a:ext cx="23029444" cy="5262979"/>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18.9.3.3.4 Función de verificación de zona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Como protección de respaldo para confirmar la decisión de disparo, se proporciona un duplicado de la protección primaria usando un segundo conjunto de </a:t>
            </a:r>
            <a:r>
              <a:rPr lang="es-ES" sz="2800" dirty="0" err="1" smtClean="0">
                <a:latin typeface="Arial" panose="020B0604020202020204" pitchFamily="34" charset="0"/>
                <a:cs typeface="Arial" panose="020B0604020202020204" pitchFamily="34" charset="0"/>
              </a:rPr>
              <a:t>CTs</a:t>
            </a:r>
            <a:r>
              <a:rPr lang="es-ES" sz="2800" dirty="0" smtClean="0">
                <a:latin typeface="Arial" panose="020B0604020202020204" pitchFamily="34" charset="0"/>
                <a:cs typeface="Arial" panose="020B0604020202020204" pitchFamily="34" charset="0"/>
              </a:rPr>
              <a:t> en todos los circuitos, excepto en la sección de barra y en las unidades de acoplador. El sistema de control está dispuesto de manera similar a la protección primaria pero forma una sola zona, que cubre la totalidad de las barras colectoras y no discrimina entre fallas en las secciones de las barras colectoras.</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18.9.3.3.5 Resistencia no lineal (resistencia </a:t>
            </a:r>
            <a:r>
              <a:rPr lang="es-ES" sz="2800" b="1" dirty="0" err="1" smtClean="0">
                <a:latin typeface="Arial" panose="020B0604020202020204" pitchFamily="34" charset="0"/>
                <a:cs typeface="Arial" panose="020B0604020202020204" pitchFamily="34" charset="0"/>
              </a:rPr>
              <a:t>Metrosil</a:t>
            </a:r>
            <a:r>
              <a:rPr lang="es-ES" sz="2800" b="1" dirty="0" smtClean="0">
                <a:latin typeface="Arial" panose="020B0604020202020204" pitchFamily="34" charset="0"/>
                <a:cs typeface="Arial" panose="020B0604020202020204" pitchFamily="34" charset="0"/>
              </a:rPr>
              <a:t>) </a:t>
            </a:r>
          </a:p>
          <a:p>
            <a:pPr algn="just"/>
            <a:endParaRPr lang="es-ES" sz="2800" b="1"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Durante las fallas internas de las barras colectoras, el circuito del relé de alta impedancia representa una alta carga para los TC, lo que conduce a un alta tensión en el circuito del relé que puede dañar el relé, por lo que utilizamos una resistencia no lineal llamada resistencia </a:t>
            </a:r>
            <a:r>
              <a:rPr lang="es-ES" sz="2800" dirty="0" err="1" smtClean="0">
                <a:latin typeface="Arial" panose="020B0604020202020204" pitchFamily="34" charset="0"/>
                <a:cs typeface="Arial" panose="020B0604020202020204" pitchFamily="34" charset="0"/>
              </a:rPr>
              <a:t>Metrosil</a:t>
            </a:r>
            <a:r>
              <a:rPr lang="es-ES" sz="2800" dirty="0" smtClean="0">
                <a:latin typeface="Arial" panose="020B0604020202020204" pitchFamily="34" charset="0"/>
                <a:cs typeface="Arial" panose="020B0604020202020204" pitchFamily="34" charset="0"/>
              </a:rPr>
              <a:t> conectada en paralelo con el circuito del relé. como se muestra en la Figura 18.9.10, para limitar este tensión.</a:t>
            </a:r>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480260" y="6051132"/>
            <a:ext cx="11816013" cy="6076700"/>
          </a:xfrm>
          <a:prstGeom prst="rect">
            <a:avLst/>
          </a:prstGeom>
        </p:spPr>
      </p:pic>
      <p:sp>
        <p:nvSpPr>
          <p:cNvPr id="4" name="Rectángulo 3"/>
          <p:cNvSpPr/>
          <p:nvPr/>
        </p:nvSpPr>
        <p:spPr>
          <a:xfrm>
            <a:off x="480261" y="12334894"/>
            <a:ext cx="12074525" cy="954107"/>
          </a:xfrm>
          <a:prstGeom prst="rect">
            <a:avLst/>
          </a:prstGeom>
        </p:spPr>
        <p:txBody>
          <a:bodyPr>
            <a:spAutoFit/>
          </a:bodyPr>
          <a:lstStyle/>
          <a:p>
            <a:pPr algn="just"/>
            <a:r>
              <a:rPr lang="es-ES" sz="2800" b="1" dirty="0" smtClean="0">
                <a:latin typeface="Arial" panose="020B0604020202020204" pitchFamily="34" charset="0"/>
                <a:cs typeface="Arial" panose="020B0604020202020204" pitchFamily="34" charset="0"/>
              </a:rPr>
              <a:t>FIGURA 18.9.10 </a:t>
            </a:r>
            <a:r>
              <a:rPr lang="es-ES" sz="2800" b="1" dirty="0" err="1" smtClean="0">
                <a:latin typeface="Arial" panose="020B0604020202020204" pitchFamily="34" charset="0"/>
                <a:cs typeface="Arial" panose="020B0604020202020204" pitchFamily="34" charset="0"/>
              </a:rPr>
              <a:t>Metrosil</a:t>
            </a:r>
            <a:r>
              <a:rPr lang="es-ES" sz="2800" b="1" dirty="0" smtClean="0">
                <a:latin typeface="Arial" panose="020B0604020202020204" pitchFamily="34" charset="0"/>
                <a:cs typeface="Arial" panose="020B0604020202020204" pitchFamily="34" charset="0"/>
              </a:rPr>
              <a:t> (resistencia no lineal) de relé de tensión en esquema de protección diferencial de alta impedancia.</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628001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6197" y="355963"/>
            <a:ext cx="23173824" cy="3108543"/>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18.9.3.3.6 Relé de supervisión de protección de barras </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Cuando un CT está en circuito abierto, la corriente desequilibrada resultante en el esquema de la barra colectora fluirá a través de la combinación en paralelo de relé, </a:t>
            </a:r>
            <a:r>
              <a:rPr lang="es-ES" sz="2800" dirty="0" err="1" smtClean="0">
                <a:latin typeface="Arial" panose="020B0604020202020204" pitchFamily="34" charset="0"/>
                <a:cs typeface="Arial" panose="020B0604020202020204" pitchFamily="34" charset="0"/>
              </a:rPr>
              <a:t>metrosil</a:t>
            </a:r>
            <a:r>
              <a:rPr lang="es-ES" sz="2800" dirty="0" smtClean="0">
                <a:latin typeface="Arial" panose="020B0604020202020204" pitchFamily="34" charset="0"/>
                <a:cs typeface="Arial" panose="020B0604020202020204" pitchFamily="34" charset="0"/>
              </a:rPr>
              <a:t>, resistencia de ajuste de falla e impedancia de magnetización del CT; esto hace que la protección de la barra colectora opere para condiciones de carga o falla pasante según en el entorno primario efectivo. Usamos un relé operado por tensión sensible para operar cuando hay una corriente desequilibrada igual al 10% del alimentador de menor carga conectado a las barras colectoras, como se muestra en la Figura 18.9.11.</a:t>
            </a:r>
            <a:endParaRPr lang="es-ES" sz="2800" dirty="0">
              <a:latin typeface="Arial" panose="020B0604020202020204" pitchFamily="34" charset="0"/>
              <a:cs typeface="Arial" panose="020B0604020202020204" pitchFamily="34" charset="0"/>
            </a:endParaRPr>
          </a:p>
        </p:txBody>
      </p:sp>
      <p:sp>
        <p:nvSpPr>
          <p:cNvPr id="3" name="Rectángulo 2"/>
          <p:cNvSpPr/>
          <p:nvPr/>
        </p:nvSpPr>
        <p:spPr>
          <a:xfrm>
            <a:off x="12043109" y="4481368"/>
            <a:ext cx="12074525" cy="5262979"/>
          </a:xfrm>
          <a:prstGeom prst="rect">
            <a:avLst/>
          </a:prstGeom>
        </p:spPr>
        <p:txBody>
          <a:bodyPr>
            <a:spAutoFit/>
          </a:bodyPr>
          <a:lstStyle/>
          <a:p>
            <a:pPr algn="just"/>
            <a:r>
              <a:rPr lang="es-ES" sz="2800" dirty="0" smtClean="0">
                <a:latin typeface="Arial" panose="020B0604020202020204" pitchFamily="34" charset="0"/>
                <a:cs typeface="Arial" panose="020B0604020202020204" pitchFamily="34" charset="0"/>
              </a:rPr>
              <a:t>Cuando hay un circuito abierto en CT1, la corriente I1 del CT1pasará a través de la impedancia de magnetización ZM2 y ZM3 y la resistencia total del relé (R relé + </a:t>
            </a:r>
            <a:r>
              <a:rPr lang="es-ES" sz="2800" dirty="0" err="1" smtClean="0">
                <a:latin typeface="Arial" panose="020B0604020202020204" pitchFamily="34" charset="0"/>
                <a:cs typeface="Arial" panose="020B0604020202020204" pitchFamily="34" charset="0"/>
              </a:rPr>
              <a:t>Rst</a:t>
            </a:r>
            <a:r>
              <a:rPr lang="es-ES" sz="2800" dirty="0" smtClean="0">
                <a:latin typeface="Arial" panose="020B0604020202020204" pitchFamily="34" charset="0"/>
                <a:cs typeface="Arial" panose="020B0604020202020204" pitchFamily="34" charset="0"/>
              </a:rPr>
              <a:t>)</a:t>
            </a:r>
          </a:p>
          <a:p>
            <a:pPr algn="just"/>
            <a:endParaRPr lang="es-ES" sz="2800" dirty="0" smtClean="0">
              <a:latin typeface="Arial" panose="020B0604020202020204" pitchFamily="34" charset="0"/>
              <a:cs typeface="Arial" panose="020B0604020202020204" pitchFamily="34" charset="0"/>
            </a:endParaRPr>
          </a:p>
          <a:p>
            <a:pPr algn="ctr"/>
            <a:r>
              <a:rPr lang="es-ES" sz="2800" b="1" dirty="0" smtClean="0">
                <a:latin typeface="Arial" panose="020B0604020202020204" pitchFamily="34" charset="0"/>
                <a:cs typeface="Arial" panose="020B0604020202020204" pitchFamily="34" charset="0"/>
              </a:rPr>
              <a:t>V supervisión = I1 ((R relé + RS t) // ZM2 // ZM3)</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acción de este relé de supervisión después de un retardo de aproximadamente 3 s es dar una alarma de que la protección de la barra colectora está defectuosa y cortocircuitar los cables de las barras colectoras para evitar daños al relé y las resistencias estabilizadoras debido a la condición de circuito abierto en uno de los TC de protección de barras.</a:t>
            </a:r>
            <a:endParaRPr lang="es-ES" sz="28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456197" y="4842317"/>
            <a:ext cx="11586912" cy="6948630"/>
          </a:xfrm>
          <a:prstGeom prst="rect">
            <a:avLst/>
          </a:prstGeom>
        </p:spPr>
      </p:pic>
    </p:spTree>
    <p:extLst>
      <p:ext uri="{BB962C8B-B14F-4D97-AF65-F5344CB8AC3E}">
        <p14:creationId xmlns:p14="http://schemas.microsoft.com/office/powerpoint/2010/main" val="422439844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08071" y="276022"/>
            <a:ext cx="23173824" cy="2677656"/>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18.9.4 PROTECCIÓN DE BARRAS TÍPICAS DEL TIPO DE ALTA IMPEDANCIA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Ver los circuitos de CA y CC del esquema de barra colectora única de dos secciones con un relé por circuitos de zona en Figuras 18.9.12 y 18.9.13.</a:t>
            </a:r>
          </a:p>
          <a:p>
            <a:pPr algn="just"/>
            <a:r>
              <a:rPr lang="es-ES" sz="2800" dirty="0" smtClean="0">
                <a:latin typeface="Arial" panose="020B0604020202020204" pitchFamily="34" charset="0"/>
                <a:cs typeface="Arial" panose="020B0604020202020204" pitchFamily="34" charset="0"/>
              </a:rPr>
              <a:t>Como se muestra en la Figura 18.9.12, la zona de Selectividad primaria puede discriminar la falla en cada sección de las barras colectoras A o B, pero la zona de control protege todo el sistema A y T como una barra colectora conectada.</a:t>
            </a:r>
            <a:endParaRPr lang="es-ES" sz="2800" dirty="0">
              <a:latin typeface="Arial" panose="020B0604020202020204" pitchFamily="34" charset="0"/>
              <a:cs typeface="Arial" panose="020B0604020202020204" pitchFamily="34" charset="0"/>
            </a:endParaRPr>
          </a:p>
        </p:txBody>
      </p:sp>
      <p:sp>
        <p:nvSpPr>
          <p:cNvPr id="3" name="Rectángulo 2"/>
          <p:cNvSpPr/>
          <p:nvPr/>
        </p:nvSpPr>
        <p:spPr>
          <a:xfrm>
            <a:off x="11333747" y="3141384"/>
            <a:ext cx="12074525" cy="1384995"/>
          </a:xfrm>
          <a:prstGeom prst="rect">
            <a:avLst/>
          </a:prstGeom>
        </p:spPr>
        <p:txBody>
          <a:bodyPr>
            <a:spAutoFit/>
          </a:bodyPr>
          <a:lstStyle/>
          <a:p>
            <a:pPr algn="just"/>
            <a:r>
              <a:rPr lang="es-ES" sz="2800" b="1" dirty="0" smtClean="0">
                <a:latin typeface="Arial" panose="020B0604020202020204" pitchFamily="34" charset="0"/>
                <a:cs typeface="Arial" panose="020B0604020202020204" pitchFamily="34" charset="0"/>
              </a:rPr>
              <a:t>FIGURA 18.9.12 Ejemplo simple para un circuito de CA de línea única con un esquema de barra colectora única de dos secciones con un relé por circuito de zona.</a:t>
            </a:r>
          </a:p>
        </p:txBody>
      </p:sp>
      <p:sp>
        <p:nvSpPr>
          <p:cNvPr id="4" name="Rectángulo 3"/>
          <p:cNvSpPr/>
          <p:nvPr/>
        </p:nvSpPr>
        <p:spPr>
          <a:xfrm>
            <a:off x="12079288" y="12018184"/>
            <a:ext cx="12074525" cy="1384995"/>
          </a:xfrm>
          <a:prstGeom prst="rect">
            <a:avLst/>
          </a:prstGeom>
        </p:spPr>
        <p:txBody>
          <a:bodyPr>
            <a:spAutoFit/>
          </a:bodyPr>
          <a:lstStyle/>
          <a:p>
            <a:pPr algn="just"/>
            <a:r>
              <a:rPr lang="es-ES" sz="2800" b="1" dirty="0" smtClean="0">
                <a:latin typeface="Arial" panose="020B0604020202020204" pitchFamily="34" charset="0"/>
                <a:cs typeface="Arial" panose="020B0604020202020204" pitchFamily="34" charset="0"/>
              </a:rPr>
              <a:t>FIGURA 18.9.13 Ejemplo simple de circuito de CC de esquema de barra colectora única de dos secciones con un relé por circuito de zona.</a:t>
            </a:r>
          </a:p>
        </p:txBody>
      </p:sp>
      <p:pic>
        <p:nvPicPr>
          <p:cNvPr id="5" name="Imagen 4"/>
          <p:cNvPicPr>
            <a:picLocks noChangeAspect="1"/>
          </p:cNvPicPr>
          <p:nvPr/>
        </p:nvPicPr>
        <p:blipFill>
          <a:blip r:embed="rId2"/>
          <a:stretch>
            <a:fillRect/>
          </a:stretch>
        </p:blipFill>
        <p:spPr>
          <a:xfrm>
            <a:off x="408071" y="3141383"/>
            <a:ext cx="10841956" cy="10261796"/>
          </a:xfrm>
          <a:prstGeom prst="rect">
            <a:avLst/>
          </a:prstGeom>
        </p:spPr>
      </p:pic>
      <p:pic>
        <p:nvPicPr>
          <p:cNvPr id="6" name="Imagen 5"/>
          <p:cNvPicPr>
            <a:picLocks noChangeAspect="1"/>
          </p:cNvPicPr>
          <p:nvPr/>
        </p:nvPicPr>
        <p:blipFill>
          <a:blip r:embed="rId3"/>
          <a:stretch>
            <a:fillRect/>
          </a:stretch>
        </p:blipFill>
        <p:spPr>
          <a:xfrm>
            <a:off x="12536905" y="4714085"/>
            <a:ext cx="10250906" cy="7360821"/>
          </a:xfrm>
          <a:prstGeom prst="rect">
            <a:avLst/>
          </a:prstGeom>
        </p:spPr>
      </p:pic>
    </p:spTree>
    <p:extLst>
      <p:ext uri="{BB962C8B-B14F-4D97-AF65-F5344CB8AC3E}">
        <p14:creationId xmlns:p14="http://schemas.microsoft.com/office/powerpoint/2010/main" val="27454378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0260" y="484839"/>
            <a:ext cx="23197887" cy="4462760"/>
          </a:xfrm>
          <a:prstGeom prst="rect">
            <a:avLst/>
          </a:prstGeom>
        </p:spPr>
        <p:txBody>
          <a:bodyPr wrap="square">
            <a:spAutoFit/>
          </a:bodyPr>
          <a:lstStyle/>
          <a:p>
            <a:pPr algn="just"/>
            <a:r>
              <a:rPr lang="es-ES" sz="6000" b="1" dirty="0" smtClean="0">
                <a:latin typeface="Arial" panose="020B0604020202020204" pitchFamily="34" charset="0"/>
                <a:cs typeface="Arial" panose="020B0604020202020204" pitchFamily="34" charset="0"/>
              </a:rPr>
              <a:t>18.10 Protecciones de la unidad </a:t>
            </a:r>
          </a:p>
          <a:p>
            <a:pPr algn="just"/>
            <a:endParaRPr lang="es-ES" sz="2800" b="1"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18.10.1 INTRODUCCIÓN</a:t>
            </a:r>
          </a:p>
          <a:p>
            <a:pPr algn="just"/>
            <a:endParaRPr lang="es-ES" sz="2800" b="1"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En este tipo de protección la zona protegida se define entre dos transformadores de corriente, por ejemplo, protección diferencial de línea y protección diferencial de transformador.</a:t>
            </a:r>
          </a:p>
          <a:p>
            <a:pPr algn="just"/>
            <a:r>
              <a:rPr lang="es-ES" sz="2800" dirty="0" smtClean="0">
                <a:latin typeface="Arial" panose="020B0604020202020204" pitchFamily="34" charset="0"/>
                <a:cs typeface="Arial" panose="020B0604020202020204" pitchFamily="34" charset="0"/>
              </a:rPr>
              <a:t>Esta protección depende de una comparación entre la entrada de corriente a la zona protegida y la salida de corriente de la misma. Ver Figuras 18.10.1y 18.10.2 para la protección diferencial de corriente equilibrada. Se agrega una resistencia en serie con el circuito de relé para equilibrar </a:t>
            </a:r>
          </a:p>
          <a:p>
            <a:pPr algn="just"/>
            <a:r>
              <a:rPr lang="es-ES" sz="2800" dirty="0" smtClean="0">
                <a:latin typeface="Arial" panose="020B0604020202020204" pitchFamily="34" charset="0"/>
                <a:cs typeface="Arial" panose="020B0604020202020204" pitchFamily="34" charset="0"/>
              </a:rPr>
              <a:t>las corrientes desequilibradas; esta resistencia se llama resistencia estabilizadora.</a:t>
            </a:r>
          </a:p>
        </p:txBody>
      </p:sp>
      <p:pic>
        <p:nvPicPr>
          <p:cNvPr id="3" name="Imagen 2"/>
          <p:cNvPicPr>
            <a:picLocks noChangeAspect="1"/>
          </p:cNvPicPr>
          <p:nvPr/>
        </p:nvPicPr>
        <p:blipFill>
          <a:blip r:embed="rId2"/>
          <a:stretch>
            <a:fillRect/>
          </a:stretch>
        </p:blipFill>
        <p:spPr>
          <a:xfrm>
            <a:off x="480260" y="4947599"/>
            <a:ext cx="12465720" cy="5414210"/>
          </a:xfrm>
          <a:prstGeom prst="rect">
            <a:avLst/>
          </a:prstGeom>
        </p:spPr>
      </p:pic>
      <p:sp>
        <p:nvSpPr>
          <p:cNvPr id="4" name="Rectángulo 3"/>
          <p:cNvSpPr/>
          <p:nvPr/>
        </p:nvSpPr>
        <p:spPr>
          <a:xfrm>
            <a:off x="1033711" y="10948737"/>
            <a:ext cx="10203784" cy="954107"/>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18.10.1 Sistema de corriente circulante equilibrado, falla externa: el relé no debe funcionar.</a:t>
            </a:r>
          </a:p>
        </p:txBody>
      </p:sp>
      <p:pic>
        <p:nvPicPr>
          <p:cNvPr id="5" name="Imagen 4"/>
          <p:cNvPicPr>
            <a:picLocks noChangeAspect="1"/>
          </p:cNvPicPr>
          <p:nvPr/>
        </p:nvPicPr>
        <p:blipFill>
          <a:blip r:embed="rId3"/>
          <a:stretch>
            <a:fillRect/>
          </a:stretch>
        </p:blipFill>
        <p:spPr>
          <a:xfrm>
            <a:off x="12344400" y="6232358"/>
            <a:ext cx="11333746" cy="5939390"/>
          </a:xfrm>
          <a:prstGeom prst="rect">
            <a:avLst/>
          </a:prstGeom>
        </p:spPr>
      </p:pic>
      <p:sp>
        <p:nvSpPr>
          <p:cNvPr id="6" name="Rectángulo 5"/>
          <p:cNvSpPr/>
          <p:nvPr/>
        </p:nvSpPr>
        <p:spPr>
          <a:xfrm>
            <a:off x="13258799" y="12171748"/>
            <a:ext cx="10419347" cy="954107"/>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18.10.2 Sistema de corriente circulante equilibrado, falla interna: el relé funcionará.</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16104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09074" y="399190"/>
            <a:ext cx="23100631" cy="3946530"/>
          </a:xfrm>
          <a:prstGeom prst="rect">
            <a:avLst/>
          </a:prstGeom>
        </p:spPr>
        <p:txBody>
          <a:bodyPr wrap="square">
            <a:spAutoFit/>
          </a:bodyPr>
          <a:lstStyle/>
          <a:p>
            <a:pPr algn="just"/>
            <a:r>
              <a:rPr lang="es-ES" dirty="0" smtClean="0"/>
              <a:t>Existe otro esquema de relé diferencial, ya que el esquema de corriente circulante equilibrada se conoce como relé diferencial de equilibrio de tensión. Ver las Figuras 18.10.3 y 18.10.4.</a:t>
            </a:r>
          </a:p>
          <a:p>
            <a:pPr algn="just"/>
            <a:r>
              <a:rPr lang="es-ES" dirty="0" smtClean="0"/>
              <a:t>El esquema diferencial de balance de tensión se usa en la protección del alimentador, pero el esquema diferencial de balance de corriente se usa para la protección principal del generador, transformador y </a:t>
            </a:r>
            <a:r>
              <a:rPr lang="es-ES" dirty="0" err="1" smtClean="0"/>
              <a:t>aparamenta</a:t>
            </a:r>
            <a:r>
              <a:rPr lang="es-ES" dirty="0" smtClean="0"/>
              <a:t>.</a:t>
            </a:r>
          </a:p>
          <a:p>
            <a:pPr algn="just"/>
            <a:r>
              <a:rPr lang="es-ES" dirty="0" smtClean="0"/>
              <a:t>El principio de </a:t>
            </a:r>
            <a:r>
              <a:rPr lang="es-ES" dirty="0" err="1" smtClean="0"/>
              <a:t>bias</a:t>
            </a:r>
            <a:r>
              <a:rPr lang="es-ES" dirty="0" smtClean="0"/>
              <a:t> se aplica al esquema de corriente circulante para asegurar la estabilidad del relé diferencial bajo condición de falla externa (pasante), luego el relé será impulsado para operar por la magnitud de operación y se retendrá por la magnitud de </a:t>
            </a:r>
            <a:r>
              <a:rPr lang="es-ES" dirty="0" err="1" smtClean="0"/>
              <a:t>bias</a:t>
            </a:r>
            <a:r>
              <a:rPr lang="es-ES" dirty="0" smtClean="0"/>
              <a:t>.</a:t>
            </a:r>
            <a:endParaRPr lang="es-ES" dirty="0"/>
          </a:p>
        </p:txBody>
      </p:sp>
      <p:sp>
        <p:nvSpPr>
          <p:cNvPr id="3" name="Rectángulo 2"/>
          <p:cNvSpPr/>
          <p:nvPr/>
        </p:nvSpPr>
        <p:spPr>
          <a:xfrm>
            <a:off x="409074" y="11222454"/>
            <a:ext cx="11550315" cy="954107"/>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18.10.3 El relé del sistema de tensión equilibrado (falla externa) no debe funcionar.</a:t>
            </a:r>
          </a:p>
        </p:txBody>
      </p:sp>
      <p:sp>
        <p:nvSpPr>
          <p:cNvPr id="4" name="Rectángulo 3"/>
          <p:cNvSpPr/>
          <p:nvPr/>
        </p:nvSpPr>
        <p:spPr>
          <a:xfrm>
            <a:off x="11260555" y="12397339"/>
            <a:ext cx="12074525" cy="954107"/>
          </a:xfrm>
          <a:prstGeom prst="rect">
            <a:avLst/>
          </a:prstGeom>
        </p:spPr>
        <p:txBody>
          <a:bodyPr>
            <a:spAutoFit/>
          </a:bodyPr>
          <a:lstStyle/>
          <a:p>
            <a:pPr algn="just"/>
            <a:r>
              <a:rPr lang="es-ES" sz="2800" b="1" dirty="0" smtClean="0">
                <a:latin typeface="Arial" panose="020B0604020202020204" pitchFamily="34" charset="0"/>
                <a:cs typeface="Arial" panose="020B0604020202020204" pitchFamily="34" charset="0"/>
              </a:rPr>
              <a:t>FIGURA 18.10.4 Sistema de tensión equilibrado, falla interna: el relé funcionará.</a:t>
            </a:r>
          </a:p>
        </p:txBody>
      </p:sp>
      <p:pic>
        <p:nvPicPr>
          <p:cNvPr id="5" name="Imagen 4"/>
          <p:cNvPicPr>
            <a:picLocks noChangeAspect="1"/>
          </p:cNvPicPr>
          <p:nvPr/>
        </p:nvPicPr>
        <p:blipFill>
          <a:blip r:embed="rId2"/>
          <a:stretch>
            <a:fillRect/>
          </a:stretch>
        </p:blipFill>
        <p:spPr>
          <a:xfrm>
            <a:off x="409074" y="4345720"/>
            <a:ext cx="12248147" cy="6655957"/>
          </a:xfrm>
          <a:prstGeom prst="rect">
            <a:avLst/>
          </a:prstGeom>
        </p:spPr>
      </p:pic>
      <p:pic>
        <p:nvPicPr>
          <p:cNvPr id="6" name="Imagen 5"/>
          <p:cNvPicPr>
            <a:picLocks noChangeAspect="1"/>
          </p:cNvPicPr>
          <p:nvPr/>
        </p:nvPicPr>
        <p:blipFill>
          <a:blip r:embed="rId3"/>
          <a:stretch>
            <a:fillRect/>
          </a:stretch>
        </p:blipFill>
        <p:spPr>
          <a:xfrm>
            <a:off x="12482597" y="5005137"/>
            <a:ext cx="10852483" cy="6930189"/>
          </a:xfrm>
          <a:prstGeom prst="rect">
            <a:avLst/>
          </a:prstGeom>
        </p:spPr>
      </p:pic>
    </p:spTree>
    <p:extLst>
      <p:ext uri="{BB962C8B-B14F-4D97-AF65-F5344CB8AC3E}">
        <p14:creationId xmlns:p14="http://schemas.microsoft.com/office/powerpoint/2010/main" val="27820149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77516" y="204640"/>
            <a:ext cx="23052505" cy="7848302"/>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18.10.2 APLICACIÓN DE PROTECCIÓN DIFERENCIAL</a:t>
            </a:r>
          </a:p>
          <a:p>
            <a:pPr algn="just"/>
            <a:endParaRPr lang="es-ES" sz="2800" dirty="0" smtClean="0">
              <a:latin typeface="Arial" panose="020B0604020202020204" pitchFamily="34" charset="0"/>
              <a:cs typeface="Arial" panose="020B0604020202020204" pitchFamily="34" charset="0"/>
            </a:endParaRPr>
          </a:p>
          <a:p>
            <a:pPr lvl="1" algn="just"/>
            <a:r>
              <a:rPr lang="es-ES" sz="2800" b="1" dirty="0" smtClean="0">
                <a:latin typeface="Arial" panose="020B0604020202020204" pitchFamily="34" charset="0"/>
                <a:cs typeface="Arial" panose="020B0604020202020204" pitchFamily="34" charset="0"/>
              </a:rPr>
              <a:t>1. Protección diferencial del generador;</a:t>
            </a:r>
          </a:p>
          <a:p>
            <a:pPr lvl="1" algn="just"/>
            <a:r>
              <a:rPr lang="es-ES" sz="2800" b="1" dirty="0" smtClean="0">
                <a:latin typeface="Arial" panose="020B0604020202020204" pitchFamily="34" charset="0"/>
                <a:cs typeface="Arial" panose="020B0604020202020204" pitchFamily="34" charset="0"/>
              </a:rPr>
              <a:t>2. Protección diferencial de transformador;</a:t>
            </a:r>
          </a:p>
          <a:p>
            <a:pPr lvl="1" algn="just"/>
            <a:r>
              <a:rPr lang="es-ES" sz="2800" b="1" dirty="0" smtClean="0">
                <a:latin typeface="Arial" panose="020B0604020202020204" pitchFamily="34" charset="0"/>
                <a:cs typeface="Arial" panose="020B0604020202020204" pitchFamily="34" charset="0"/>
              </a:rPr>
              <a:t>3. Protección diferencial tablero-embarrado;</a:t>
            </a:r>
          </a:p>
          <a:p>
            <a:pPr lvl="1" algn="just"/>
            <a:r>
              <a:rPr lang="es-ES" sz="2800" b="1" dirty="0" smtClean="0">
                <a:latin typeface="Arial" panose="020B0604020202020204" pitchFamily="34" charset="0"/>
                <a:cs typeface="Arial" panose="020B0604020202020204" pitchFamily="34" charset="0"/>
              </a:rPr>
              <a:t>4. Protección del hilo piloto del alimentador.</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18.10.3 PROTECCIÓN DIFERENCIAL DE LÍNEAS DE TRANSMISIÓN DE ALTA TENSIÓN (PROTECCIÓN POR HILO PILOTO)</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En este tipo de protección, se utiliza el principio del esquema de corriente circulante equilibrada para comparar las corrientes en los dos extremos de la línea de alta tensión como se muestra en la Figura 18.10.5.</a:t>
            </a:r>
          </a:p>
          <a:p>
            <a:pPr algn="just"/>
            <a:r>
              <a:rPr lang="es-ES" sz="2800" dirty="0" smtClean="0">
                <a:latin typeface="Arial" panose="020B0604020202020204" pitchFamily="34" charset="0"/>
                <a:cs typeface="Arial" panose="020B0604020202020204" pitchFamily="34" charset="0"/>
              </a:rPr>
              <a:t>Consultar la protección diferencial del cable piloto de la unidad en la Figura 18.10.6.</a:t>
            </a:r>
          </a:p>
          <a:p>
            <a:pPr algn="just"/>
            <a:r>
              <a:rPr lang="es-ES" sz="2800" dirty="0" smtClean="0">
                <a:latin typeface="Arial" panose="020B0604020202020204" pitchFamily="34" charset="0"/>
                <a:cs typeface="Arial" panose="020B0604020202020204" pitchFamily="34" charset="0"/>
              </a:rPr>
              <a:t>Existen diferentes métodos para transferir las señales de corrientes a través de la línea de la siguiente manera:</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Portador de línea eléctrica (PLC);</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Conexión de radio;</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Fibra óptica;.</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Cables pilotos;</a:t>
            </a:r>
          </a:p>
          <a:p>
            <a:pPr algn="just"/>
            <a:r>
              <a:rPr lang="es-ES" sz="2800" dirty="0" smtClean="0">
                <a:latin typeface="Arial" panose="020B0604020202020204" pitchFamily="34" charset="0"/>
                <a:cs typeface="Arial" panose="020B0604020202020204" pitchFamily="34" charset="0"/>
              </a:rPr>
              <a:t>Este sistema se puede utilizar para líneas cortas de menos de 10 km.</a:t>
            </a:r>
            <a:endParaRPr lang="es-ES" sz="2800" dirty="0">
              <a:latin typeface="Arial" panose="020B0604020202020204" pitchFamily="34" charset="0"/>
              <a:cs typeface="Arial" panose="020B0604020202020204" pitchFamily="34" charset="0"/>
            </a:endParaRPr>
          </a:p>
        </p:txBody>
      </p:sp>
      <p:sp>
        <p:nvSpPr>
          <p:cNvPr id="3" name="Rectángulo 2"/>
          <p:cNvSpPr/>
          <p:nvPr/>
        </p:nvSpPr>
        <p:spPr>
          <a:xfrm>
            <a:off x="577516" y="12719067"/>
            <a:ext cx="9239517" cy="523220"/>
          </a:xfrm>
          <a:prstGeom prst="rect">
            <a:avLst/>
          </a:prstGeom>
        </p:spPr>
        <p:txBody>
          <a:bodyPr wrap="none">
            <a:spAutoFit/>
          </a:bodyPr>
          <a:lstStyle/>
          <a:p>
            <a:pPr algn="just"/>
            <a:r>
              <a:rPr lang="es-ES" sz="2800" b="1" dirty="0" smtClean="0">
                <a:latin typeface="Arial" panose="020B0604020202020204" pitchFamily="34" charset="0"/>
                <a:cs typeface="Arial" panose="020B0604020202020204" pitchFamily="34" charset="0"/>
              </a:rPr>
              <a:t>FIGURA 18.10.5 Protección diferencial de </a:t>
            </a:r>
            <a:r>
              <a:rPr lang="es-ES" sz="2800" b="1" dirty="0" err="1" smtClean="0">
                <a:latin typeface="Arial" panose="020B0604020202020204" pitchFamily="34" charset="0"/>
                <a:cs typeface="Arial" panose="020B0604020202020204" pitchFamily="34" charset="0"/>
              </a:rPr>
              <a:t>Merz</a:t>
            </a:r>
            <a:r>
              <a:rPr lang="es-ES" sz="2800" b="1" dirty="0" smtClean="0">
                <a:latin typeface="Arial" panose="020B0604020202020204" pitchFamily="34" charset="0"/>
                <a:cs typeface="Arial" panose="020B0604020202020204" pitchFamily="34" charset="0"/>
              </a:rPr>
              <a:t>-Price.</a:t>
            </a:r>
          </a:p>
        </p:txBody>
      </p:sp>
      <p:sp>
        <p:nvSpPr>
          <p:cNvPr id="4" name="Rectángulo 3"/>
          <p:cNvSpPr/>
          <p:nvPr/>
        </p:nvSpPr>
        <p:spPr>
          <a:xfrm>
            <a:off x="12872787" y="12719067"/>
            <a:ext cx="12074525" cy="523220"/>
          </a:xfrm>
          <a:prstGeom prst="rect">
            <a:avLst/>
          </a:prstGeom>
        </p:spPr>
        <p:txBody>
          <a:bodyPr>
            <a:spAutoFit/>
          </a:bodyPr>
          <a:lstStyle/>
          <a:p>
            <a:pPr algn="just"/>
            <a:r>
              <a:rPr lang="es-ES" sz="2800" b="1" dirty="0" smtClean="0">
                <a:latin typeface="Arial" panose="020B0604020202020204" pitchFamily="34" charset="0"/>
                <a:cs typeface="Arial" panose="020B0604020202020204" pitchFamily="34" charset="0"/>
              </a:rPr>
              <a:t>FIGURA 18.10.6 Práctica protección diferencial del hilo piloto.</a:t>
            </a:r>
          </a:p>
        </p:txBody>
      </p:sp>
      <p:pic>
        <p:nvPicPr>
          <p:cNvPr id="5" name="Imagen 4"/>
          <p:cNvPicPr>
            <a:picLocks noChangeAspect="1"/>
          </p:cNvPicPr>
          <p:nvPr/>
        </p:nvPicPr>
        <p:blipFill>
          <a:blip r:embed="rId2"/>
          <a:stretch>
            <a:fillRect/>
          </a:stretch>
        </p:blipFill>
        <p:spPr>
          <a:xfrm>
            <a:off x="577515" y="8157153"/>
            <a:ext cx="9239517" cy="4561913"/>
          </a:xfrm>
          <a:prstGeom prst="rect">
            <a:avLst/>
          </a:prstGeom>
        </p:spPr>
      </p:pic>
      <p:pic>
        <p:nvPicPr>
          <p:cNvPr id="6" name="Imagen 5"/>
          <p:cNvPicPr>
            <a:picLocks noChangeAspect="1"/>
          </p:cNvPicPr>
          <p:nvPr/>
        </p:nvPicPr>
        <p:blipFill>
          <a:blip r:embed="rId3"/>
          <a:stretch>
            <a:fillRect/>
          </a:stretch>
        </p:blipFill>
        <p:spPr>
          <a:xfrm>
            <a:off x="12872787" y="5943600"/>
            <a:ext cx="10757234" cy="6513809"/>
          </a:xfrm>
          <a:prstGeom prst="rect">
            <a:avLst/>
          </a:prstGeom>
        </p:spPr>
      </p:pic>
    </p:spTree>
    <p:extLst>
      <p:ext uri="{BB962C8B-B14F-4D97-AF65-F5344CB8AC3E}">
        <p14:creationId xmlns:p14="http://schemas.microsoft.com/office/powerpoint/2010/main" val="36524406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6197" y="753625"/>
            <a:ext cx="23101635" cy="1815882"/>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18.10.4 PORTADOR DE LÍNEA DE ALIMENTACIÓN</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Este sistema se utiliza para transferir la señal de aceleración de disparo y protección al extremo remoto de la línea junto con la señal de voz. Ver Figura 18.10.7.</a:t>
            </a:r>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2719137" y="3183355"/>
            <a:ext cx="18745200" cy="9594181"/>
          </a:xfrm>
          <a:prstGeom prst="rect">
            <a:avLst/>
          </a:prstGeom>
        </p:spPr>
      </p:pic>
      <p:sp>
        <p:nvSpPr>
          <p:cNvPr id="4" name="Rectángulo 3"/>
          <p:cNvSpPr/>
          <p:nvPr/>
        </p:nvSpPr>
        <p:spPr>
          <a:xfrm>
            <a:off x="6858000" y="11392541"/>
            <a:ext cx="10467474" cy="1384995"/>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18.10.7 Comunicación a través de una señal de alta frecuencia, interpuesta en la línea de alta tensión (portadora de la línea eléctrica).</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58208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09074" y="399191"/>
            <a:ext cx="23148757" cy="3539430"/>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Conexiones de radio; </a:t>
            </a:r>
          </a:p>
          <a:p>
            <a:pPr algn="just"/>
            <a:r>
              <a:rPr lang="es-ES" sz="2800" dirty="0" smtClean="0">
                <a:latin typeface="Arial" panose="020B0604020202020204" pitchFamily="34" charset="0"/>
                <a:cs typeface="Arial" panose="020B0604020202020204" pitchFamily="34" charset="0"/>
              </a:rPr>
              <a:t>Pocos usados en el pasado; </a:t>
            </a:r>
          </a:p>
          <a:p>
            <a:pPr algn="just"/>
            <a:r>
              <a:rPr lang="es-ES" sz="2800" dirty="0" smtClean="0">
                <a:latin typeface="Arial" panose="020B0604020202020204" pitchFamily="34" charset="0"/>
                <a:cs typeface="Arial" panose="020B0604020202020204" pitchFamily="34" charset="0"/>
              </a:rPr>
              <a:t>Fibras ópticas.</a:t>
            </a:r>
          </a:p>
          <a:p>
            <a:pPr algn="just"/>
            <a:r>
              <a:rPr lang="es-ES" sz="2800" dirty="0" smtClean="0">
                <a:latin typeface="Arial" panose="020B0604020202020204" pitchFamily="34" charset="0"/>
                <a:cs typeface="Arial" panose="020B0604020202020204" pitchFamily="34" charset="0"/>
              </a:rPr>
              <a:t>El sistema más reciente consiste en transferir las señales de corriente y todas las señales de aceleración de disparo y protección a lo largo de la fibra óptica entre los dos extremos de la línea. Ver Figura 18.10.8.</a:t>
            </a:r>
          </a:p>
          <a:p>
            <a:pPr algn="just"/>
            <a:r>
              <a:rPr lang="es-ES" sz="2800" dirty="0" smtClean="0">
                <a:latin typeface="Arial" panose="020B0604020202020204" pitchFamily="34" charset="0"/>
                <a:cs typeface="Arial" panose="020B0604020202020204" pitchFamily="34" charset="0"/>
              </a:rPr>
              <a:t>En los relés recientes hay dos zonas de constante de polarización en su característica de operación, la primera para corrientes de falla bajas que necesitan menos polarización y la segunda para corrientes de falla altas que necesitan más polarización, como se muestra en la Figura </a:t>
            </a:r>
          </a:p>
          <a:p>
            <a:pPr algn="just"/>
            <a:r>
              <a:rPr lang="es-ES" sz="2800" dirty="0" smtClean="0">
                <a:latin typeface="Arial" panose="020B0604020202020204" pitchFamily="34" charset="0"/>
                <a:cs typeface="Arial" panose="020B0604020202020204" pitchFamily="34" charset="0"/>
              </a:rPr>
              <a:t>18.10.9.</a:t>
            </a:r>
          </a:p>
        </p:txBody>
      </p:sp>
      <p:sp>
        <p:nvSpPr>
          <p:cNvPr id="3" name="Rectángulo 2"/>
          <p:cNvSpPr/>
          <p:nvPr/>
        </p:nvSpPr>
        <p:spPr>
          <a:xfrm>
            <a:off x="409074" y="8714562"/>
            <a:ext cx="11285621" cy="954107"/>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FIGURA 18.10.8 Protección diferencial de línea con canal de comunicación de fibra óptica.</a:t>
            </a:r>
          </a:p>
        </p:txBody>
      </p:sp>
      <p:sp>
        <p:nvSpPr>
          <p:cNvPr id="4" name="Rectángulo 3"/>
          <p:cNvSpPr/>
          <p:nvPr/>
        </p:nvSpPr>
        <p:spPr>
          <a:xfrm>
            <a:off x="11483306" y="12298558"/>
            <a:ext cx="12074525" cy="954107"/>
          </a:xfrm>
          <a:prstGeom prst="rect">
            <a:avLst/>
          </a:prstGeom>
        </p:spPr>
        <p:txBody>
          <a:bodyPr>
            <a:spAutoFit/>
          </a:bodyPr>
          <a:lstStyle/>
          <a:p>
            <a:pPr algn="just"/>
            <a:r>
              <a:rPr lang="es-ES" sz="2800" b="1" dirty="0" smtClean="0">
                <a:latin typeface="Arial" panose="020B0604020202020204" pitchFamily="34" charset="0"/>
                <a:cs typeface="Arial" panose="020B0604020202020204" pitchFamily="34" charset="0"/>
              </a:rPr>
              <a:t>FIGURA 18.10.9 Característica de estabilización de la protección diferencial de la línea de fibra óptica.</a:t>
            </a:r>
            <a:endParaRPr lang="es-ES" sz="2800" b="1"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2"/>
          <a:stretch>
            <a:fillRect/>
          </a:stretch>
        </p:blipFill>
        <p:spPr>
          <a:xfrm>
            <a:off x="409074" y="4349110"/>
            <a:ext cx="11285621" cy="4217374"/>
          </a:xfrm>
          <a:prstGeom prst="rect">
            <a:avLst/>
          </a:prstGeom>
        </p:spPr>
      </p:pic>
      <p:pic>
        <p:nvPicPr>
          <p:cNvPr id="6" name="Imagen 5"/>
          <p:cNvPicPr>
            <a:picLocks noChangeAspect="1"/>
          </p:cNvPicPr>
          <p:nvPr/>
        </p:nvPicPr>
        <p:blipFill>
          <a:blip r:embed="rId3"/>
          <a:stretch>
            <a:fillRect/>
          </a:stretch>
        </p:blipFill>
        <p:spPr>
          <a:xfrm>
            <a:off x="12031579" y="4596063"/>
            <a:ext cx="11526252" cy="7463381"/>
          </a:xfrm>
          <a:prstGeom prst="rect">
            <a:avLst/>
          </a:prstGeom>
        </p:spPr>
      </p:pic>
    </p:spTree>
    <p:extLst>
      <p:ext uri="{BB962C8B-B14F-4D97-AF65-F5344CB8AC3E}">
        <p14:creationId xmlns:p14="http://schemas.microsoft.com/office/powerpoint/2010/main" val="3442955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33138" y="404468"/>
            <a:ext cx="23100630" cy="6186309"/>
          </a:xfrm>
          <a:prstGeom prst="rect">
            <a:avLst/>
          </a:prstGeom>
        </p:spPr>
        <p:txBody>
          <a:bodyPr wrap="square">
            <a:spAutoFit/>
          </a:bodyPr>
          <a:lstStyle/>
          <a:p>
            <a:pPr algn="just"/>
            <a:r>
              <a:rPr lang="es-ES" sz="6000" b="1" dirty="0" smtClean="0">
                <a:latin typeface="Arial" panose="020B0604020202020204" pitchFamily="34" charset="0"/>
                <a:cs typeface="Arial" panose="020B0604020202020204" pitchFamily="34" charset="0"/>
              </a:rPr>
              <a:t>18.11 Protecciones de respaldo o </a:t>
            </a:r>
            <a:r>
              <a:rPr lang="es-ES" sz="6000" b="1" dirty="0" err="1" smtClean="0">
                <a:latin typeface="Arial" panose="020B0604020202020204" pitchFamily="34" charset="0"/>
                <a:cs typeface="Arial" panose="020B0604020202020204" pitchFamily="34" charset="0"/>
              </a:rPr>
              <a:t>Backup</a:t>
            </a:r>
            <a:endParaRPr lang="es-ES" sz="6000" b="1"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18.11.1 INTRODUCCIÓN</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El diseño básico de los relés de protección de un sistema de potencia se diseña de la siguiente manera.</a:t>
            </a:r>
          </a:p>
          <a:p>
            <a:pPr algn="just"/>
            <a:r>
              <a:rPr lang="es-ES" sz="2800" dirty="0" smtClean="0">
                <a:latin typeface="Arial" panose="020B0604020202020204" pitchFamily="34" charset="0"/>
                <a:cs typeface="Arial" panose="020B0604020202020204" pitchFamily="34" charset="0"/>
              </a:rPr>
              <a:t>Todos los elementos del sistema de potencia están protegidos por al menos un relé sensible llamado relé primario, que se dispara lo más rápido posible, en el orden de 100 ms cuando ocurre una falla, como se muestra en la Figura 18.11.1.</a:t>
            </a:r>
          </a:p>
          <a:p>
            <a:pPr algn="just"/>
            <a:r>
              <a:rPr lang="es-ES" sz="2800" dirty="0" smtClean="0">
                <a:latin typeface="Arial" panose="020B0604020202020204" pitchFamily="34" charset="0"/>
                <a:cs typeface="Arial" panose="020B0604020202020204" pitchFamily="34" charset="0"/>
              </a:rPr>
              <a:t>Estos elementos del sistema eléctrico están protegidos por otro conjunto de relés, que se denominan protección de respaldo, en caso de falla de la protección primaria, como se muestra en la Figura 18.11.2.</a:t>
            </a:r>
          </a:p>
          <a:p>
            <a:pPr algn="just"/>
            <a:r>
              <a:rPr lang="es-ES" sz="2800" dirty="0" smtClean="0">
                <a:latin typeface="Arial" panose="020B0604020202020204" pitchFamily="34" charset="0"/>
                <a:cs typeface="Arial" panose="020B0604020202020204" pitchFamily="34" charset="0"/>
              </a:rPr>
              <a:t>La protección de respaldo se divide en dos tipos de la siguiente manera:</a:t>
            </a:r>
          </a:p>
          <a:p>
            <a:pPr marL="1423218" lvl="1" indent="-514350" algn="just">
              <a:buFont typeface="+mj-lt"/>
              <a:buAutoNum type="arabicPeriod"/>
            </a:pPr>
            <a:r>
              <a:rPr lang="es-ES" sz="2800" b="1" dirty="0" smtClean="0">
                <a:latin typeface="Arial" panose="020B0604020202020204" pitchFamily="34" charset="0"/>
                <a:cs typeface="Arial" panose="020B0604020202020204" pitchFamily="34" charset="0"/>
              </a:rPr>
              <a:t>Los relés de respaldo remotos están ubicados a una subestación de distancia de la protección primaria;</a:t>
            </a:r>
          </a:p>
          <a:p>
            <a:pPr marL="1423218" lvl="1" indent="-514350" algn="just">
              <a:buFont typeface="+mj-lt"/>
              <a:buAutoNum type="arabicPeriod"/>
            </a:pPr>
            <a:r>
              <a:rPr lang="es-ES" sz="2800" b="1" dirty="0" smtClean="0">
                <a:latin typeface="Arial" panose="020B0604020202020204" pitchFamily="34" charset="0"/>
                <a:cs typeface="Arial" panose="020B0604020202020204" pitchFamily="34" charset="0"/>
              </a:rPr>
              <a:t>Los relés de respaldo locales están en la misma subestación que la protección primaria.</a:t>
            </a:r>
          </a:p>
          <a:p>
            <a:pPr marL="514350" indent="-514350" algn="just">
              <a:buAutoNum type="arabicPeriod"/>
            </a:pPr>
            <a:endParaRPr lang="es-ES" sz="2800" dirty="0" smtClean="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346327" y="6488646"/>
            <a:ext cx="11420558" cy="6385144"/>
          </a:xfrm>
          <a:prstGeom prst="rect">
            <a:avLst/>
          </a:prstGeom>
        </p:spPr>
      </p:pic>
      <p:sp>
        <p:nvSpPr>
          <p:cNvPr id="4" name="Rectángulo 3"/>
          <p:cNvSpPr/>
          <p:nvPr/>
        </p:nvSpPr>
        <p:spPr>
          <a:xfrm>
            <a:off x="433138" y="12835289"/>
            <a:ext cx="12074525" cy="523220"/>
          </a:xfrm>
          <a:prstGeom prst="rect">
            <a:avLst/>
          </a:prstGeom>
        </p:spPr>
        <p:txBody>
          <a:bodyPr>
            <a:spAutoFit/>
          </a:bodyPr>
          <a:lstStyle/>
          <a:p>
            <a:r>
              <a:rPr lang="es-ES" sz="2800" b="1" dirty="0" smtClean="0">
                <a:latin typeface="Arial" panose="020B0604020202020204" pitchFamily="34" charset="0"/>
                <a:cs typeface="Arial" panose="020B0604020202020204" pitchFamily="34" charset="0"/>
              </a:rPr>
              <a:t>FIGURA 18.11.1 Zonas de protección primaria de un sistema eléctrico.</a:t>
            </a:r>
            <a:endParaRPr lang="es-ES" sz="2800" b="1"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12079705" y="6386510"/>
            <a:ext cx="11454064" cy="5284121"/>
          </a:xfrm>
          <a:prstGeom prst="rect">
            <a:avLst/>
          </a:prstGeom>
        </p:spPr>
      </p:pic>
      <p:sp>
        <p:nvSpPr>
          <p:cNvPr id="6" name="Rectángulo 5"/>
          <p:cNvSpPr/>
          <p:nvPr/>
        </p:nvSpPr>
        <p:spPr>
          <a:xfrm>
            <a:off x="12079705" y="11641757"/>
            <a:ext cx="11333747" cy="954107"/>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18.11.2 Zonas de protección de respaldo remoto de un sistema eléctrico.</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692007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5011" y="308216"/>
            <a:ext cx="14534147" cy="14157722"/>
          </a:xfrm>
          <a:prstGeom prst="rect">
            <a:avLst/>
          </a:prstGeom>
        </p:spPr>
        <p:txBody>
          <a:bodyPr wrap="square">
            <a:spAutoFit/>
          </a:bodyPr>
          <a:lstStyle/>
          <a:p>
            <a:pPr algn="just"/>
            <a:r>
              <a:rPr lang="es-ES" sz="2600" b="1" dirty="0" smtClean="0">
                <a:latin typeface="Arial" panose="020B0604020202020204" pitchFamily="34" charset="0"/>
                <a:cs typeface="Arial" panose="020B0604020202020204" pitchFamily="34" charset="0"/>
              </a:rPr>
              <a:t>18.11.2 PROTECCIÓN DE RESPALDO REMOTO</a:t>
            </a:r>
          </a:p>
          <a:p>
            <a:pPr algn="just"/>
            <a:endParaRPr lang="es-ES" sz="2600" dirty="0" smtClean="0">
              <a:latin typeface="Arial" panose="020B0604020202020204" pitchFamily="34" charset="0"/>
              <a:cs typeface="Arial" panose="020B0604020202020204" pitchFamily="34" charset="0"/>
            </a:endParaRPr>
          </a:p>
          <a:p>
            <a:pPr algn="just"/>
            <a:r>
              <a:rPr lang="es-ES" sz="2600" dirty="0" smtClean="0">
                <a:latin typeface="Arial" panose="020B0604020202020204" pitchFamily="34" charset="0"/>
                <a:cs typeface="Arial" panose="020B0604020202020204" pitchFamily="34" charset="0"/>
              </a:rPr>
              <a:t>Como se muestra en la Figura 18.11.2, la protección primaria disparará el interruptor 1 y el interruptor 2 para una falla en la línea A instantáneamente, pero si el interruptor 1 no se dispara, la protección de respaldo en el interruptor 3 disparará el interruptor 3, pero con un retardo de tiempo generalmente de 300 ms, lo mismo aplica si el interruptor 2 no dispara la protección de respaldo en el interruptor 6, que disparará el interruptor 6 pero con un retardo de tiempo de 300 ms, esto da una segunda protección para despejar la </a:t>
            </a:r>
          </a:p>
          <a:p>
            <a:pPr algn="just"/>
            <a:r>
              <a:rPr lang="es-ES" sz="2600" dirty="0" smtClean="0">
                <a:latin typeface="Arial" panose="020B0604020202020204" pitchFamily="34" charset="0"/>
                <a:cs typeface="Arial" panose="020B0604020202020204" pitchFamily="34" charset="0"/>
              </a:rPr>
              <a:t>falla con un retardo de tiempo si la protección primaria no lo despejó instantáneamente.</a:t>
            </a:r>
          </a:p>
          <a:p>
            <a:pPr algn="just"/>
            <a:endParaRPr lang="es-ES" sz="2600" dirty="0">
              <a:latin typeface="Arial" panose="020B0604020202020204" pitchFamily="34" charset="0"/>
              <a:cs typeface="Arial" panose="020B0604020202020204" pitchFamily="34" charset="0"/>
            </a:endParaRPr>
          </a:p>
          <a:p>
            <a:pPr algn="just"/>
            <a:r>
              <a:rPr lang="es-ES" sz="2600" b="1" dirty="0" smtClean="0">
                <a:latin typeface="Arial" panose="020B0604020202020204" pitchFamily="34" charset="0"/>
                <a:cs typeface="Arial" panose="020B0604020202020204" pitchFamily="34" charset="0"/>
              </a:rPr>
              <a:t>18.11.3 PROTECCIÓN DE RESPALDO LOCAL Y PROTECCIÓN ANTE FALLA DE INTERRUPTOR</a:t>
            </a:r>
          </a:p>
          <a:p>
            <a:pPr algn="just"/>
            <a:endParaRPr lang="es-ES" sz="2600" dirty="0" smtClean="0">
              <a:latin typeface="Arial" panose="020B0604020202020204" pitchFamily="34" charset="0"/>
              <a:cs typeface="Arial" panose="020B0604020202020204" pitchFamily="34" charset="0"/>
            </a:endParaRPr>
          </a:p>
          <a:p>
            <a:pPr algn="just"/>
            <a:r>
              <a:rPr lang="es-ES" sz="2600" dirty="0" smtClean="0">
                <a:latin typeface="Arial" panose="020B0604020202020204" pitchFamily="34" charset="0"/>
                <a:cs typeface="Arial" panose="020B0604020202020204" pitchFamily="34" charset="0"/>
              </a:rPr>
              <a:t>En el caso de falla del relé, se instalan dos conjuntos de protección en los extremos locales de la línea protegida. Uno es el primario y el segundo es el de respaldo, alternativamente estos se denominan principal 1 y principal 2, en el caso de que un conjunto no dispare el interruptor, el otro relé se dispara. Esto normalmente utiliza dos relés de diferentes fabricantes, y si estos necesitan un canal de comunicación, utilizan canales de comunicación separados para cada relé.</a:t>
            </a:r>
          </a:p>
          <a:p>
            <a:pPr algn="just"/>
            <a:r>
              <a:rPr lang="es-ES" sz="2600" dirty="0" smtClean="0">
                <a:latin typeface="Arial" panose="020B0604020202020204" pitchFamily="34" charset="0"/>
                <a:cs typeface="Arial" panose="020B0604020202020204" pitchFamily="34" charset="0"/>
              </a:rPr>
              <a:t>Sin embargo, en el caso de que un interruptor no se dispare, usamos un esquema BF, como se muestra en la Figura 18.11.3.</a:t>
            </a:r>
          </a:p>
          <a:p>
            <a:pPr algn="just"/>
            <a:r>
              <a:rPr lang="es-ES" sz="2600" dirty="0" smtClean="0">
                <a:latin typeface="Arial" panose="020B0604020202020204" pitchFamily="34" charset="0"/>
                <a:cs typeface="Arial" panose="020B0604020202020204" pitchFamily="34" charset="0"/>
              </a:rPr>
              <a:t>Cuando ocurre una falla en la línea controlada por el interruptor 1, el relé de distancia en el extremo del interruptor 1 envía una señal de disparo al interruptor 1 al mismo tiempo que enviará una señal de inicio al relé BF, luego el temporizador (T) se iniciará y los contactos del detector de corriente (OC) se cierra si la corriente todavía está pasando, lo que significa que cuando el interruptor 1 no se dispara después de que expira el tiempo T, el relé BF también envía una señal de disparo al interruptor 1 y una señal de disparo al interruptor 2 y el interruptor 3 a Detenga el flujo de corriente de falla y envíe una señal de disparo al extremo remoto de la línea si este extremo alimenta la falla.</a:t>
            </a:r>
          </a:p>
          <a:p>
            <a:pPr algn="just"/>
            <a:r>
              <a:rPr lang="es-ES" sz="2600" dirty="0" smtClean="0">
                <a:latin typeface="Arial" panose="020B0604020202020204" pitchFamily="34" charset="0"/>
                <a:cs typeface="Arial" panose="020B0604020202020204" pitchFamily="34" charset="0"/>
              </a:rPr>
              <a:t>La configuración del tiempo del relé BF se establece en el rango de 110-180 ms, algunas utilidades están configuradas en 125 ms y otras en 140 ms. Esto se explicará en el capítulo de configuración de BF de este libro (subcapítulo 19.7.3).</a:t>
            </a:r>
          </a:p>
          <a:p>
            <a:pPr algn="just"/>
            <a:r>
              <a:rPr lang="es-ES" sz="2600" dirty="0" smtClean="0">
                <a:latin typeface="Arial" panose="020B0604020202020204" pitchFamily="34" charset="0"/>
                <a:cs typeface="Arial" panose="020B0604020202020204" pitchFamily="34" charset="0"/>
              </a:rPr>
              <a:t>El tiempo total de eliminación de fallas del relé BF es de aproximadamente 260-300 ms, como se explica en el capítulo de configuración de BF de este apunte (Subcapítulo 19.7.3).</a:t>
            </a: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14919159" y="2791326"/>
            <a:ext cx="8758988" cy="7868653"/>
          </a:xfrm>
          <a:prstGeom prst="rect">
            <a:avLst/>
          </a:prstGeom>
        </p:spPr>
      </p:pic>
      <p:sp>
        <p:nvSpPr>
          <p:cNvPr id="4" name="Rectángulo 3"/>
          <p:cNvSpPr/>
          <p:nvPr/>
        </p:nvSpPr>
        <p:spPr>
          <a:xfrm>
            <a:off x="16718955" y="10940091"/>
            <a:ext cx="7681085" cy="954107"/>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18.11.3 Esquema de falla del interruptor.</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700065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57201" y="635496"/>
            <a:ext cx="17325473" cy="13511391"/>
          </a:xfrm>
          <a:prstGeom prst="rect">
            <a:avLst/>
          </a:prstGeom>
        </p:spPr>
        <p:txBody>
          <a:bodyPr wrap="square">
            <a:spAutoFit/>
          </a:bodyPr>
          <a:lstStyle/>
          <a:p>
            <a:pPr algn="just"/>
            <a:r>
              <a:rPr lang="es-ES" sz="6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18.12 Protección del transformador </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18.12.1 INTRODUCCIÓN</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Las fallas del transformador se pueden clasificar de la siguiente manera:</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Fallas de bobinados y terminales;</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Fallas en el núcleo;</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Condiciones de funcionamiento anormales, como sobretensiones, sobreexcitación o sobrecarga;</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Fallas externas sin despejar;</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Conexiones de transformador.</a:t>
            </a:r>
          </a:p>
          <a:p>
            <a:pPr marL="1366068" lvl="1" indent="-457200" algn="just">
              <a:buFont typeface="Wingdings" panose="05000000000000000000" pitchFamily="2" charset="2"/>
              <a:buChar char="q"/>
            </a:pPr>
            <a:endParaRPr lang="es-ES" sz="2800" b="1" dirty="0">
              <a:latin typeface="Arial" panose="020B0604020202020204" pitchFamily="34" charset="0"/>
              <a:cs typeface="Arial" panose="020B0604020202020204" pitchFamily="34" charset="0"/>
            </a:endParaRPr>
          </a:p>
          <a:p>
            <a:pPr marL="1366068" lvl="1" indent="-457200" algn="just">
              <a:buFont typeface="Wingdings" panose="05000000000000000000" pitchFamily="2" charset="2"/>
              <a:buChar char="q"/>
            </a:pPr>
            <a:endParaRPr lang="es-ES" sz="2800" b="1" dirty="0" smtClean="0">
              <a:latin typeface="Arial" panose="020B0604020202020204" pitchFamily="34" charset="0"/>
              <a:cs typeface="Arial" panose="020B0604020202020204" pitchFamily="34" charset="0"/>
            </a:endParaRPr>
          </a:p>
          <a:p>
            <a:pPr marL="1366068" lvl="1" indent="-457200" algn="just">
              <a:buFont typeface="Wingdings" panose="05000000000000000000" pitchFamily="2" charset="2"/>
              <a:buChar char="q"/>
            </a:pPr>
            <a:endParaRPr lang="es-ES" sz="2800" b="1" dirty="0">
              <a:latin typeface="Arial" panose="020B0604020202020204" pitchFamily="34" charset="0"/>
              <a:cs typeface="Arial" panose="020B0604020202020204" pitchFamily="34" charset="0"/>
            </a:endParaRPr>
          </a:p>
          <a:p>
            <a:pPr marL="1366068" lvl="1" indent="-457200" algn="just">
              <a:buFont typeface="Wingdings" panose="05000000000000000000" pitchFamily="2" charset="2"/>
              <a:buChar char="q"/>
            </a:pPr>
            <a:endParaRPr lang="es-ES" sz="2800" b="1" dirty="0" smtClean="0">
              <a:latin typeface="Arial" panose="020B0604020202020204" pitchFamily="34" charset="0"/>
              <a:cs typeface="Arial" panose="020B0604020202020204" pitchFamily="34" charset="0"/>
            </a:endParaRPr>
          </a:p>
          <a:p>
            <a:pPr marL="1366068" lvl="1" indent="-457200" algn="just">
              <a:buFont typeface="Wingdings" panose="05000000000000000000" pitchFamily="2" charset="2"/>
              <a:buChar char="q"/>
            </a:pPr>
            <a:endParaRPr lang="es-ES" sz="2800" b="1"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protección diferencial no es suficiente para proteger el transformador contra fallas a tierra, especialmente en sistemas con conexión a tierra sólida, y es necesario tener una protección de falla a tierra separada.</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18.12.1.1 Corriente de irrupción o </a:t>
            </a:r>
            <a:r>
              <a:rPr lang="es-ES" sz="2800" b="1" dirty="0" err="1" smtClean="0">
                <a:latin typeface="Arial" panose="020B0604020202020204" pitchFamily="34" charset="0"/>
                <a:cs typeface="Arial" panose="020B0604020202020204" pitchFamily="34" charset="0"/>
              </a:rPr>
              <a:t>inrush</a:t>
            </a:r>
            <a:r>
              <a:rPr lang="es-ES" sz="2800" b="1" dirty="0" smtClean="0">
                <a:latin typeface="Arial" panose="020B0604020202020204" pitchFamily="34" charset="0"/>
                <a:cs typeface="Arial" panose="020B0604020202020204" pitchFamily="34" charset="0"/>
              </a:rPr>
              <a:t> del transformador</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Cuando el transformador se energiza por primera vez, sigue una corriente transitoria, que puede alcanzar picos instantáneos de 8 a 30 veces la corriente de carga completa del transformador.</a:t>
            </a:r>
          </a:p>
          <a:p>
            <a:pPr algn="just"/>
            <a:r>
              <a:rPr lang="es-ES" sz="2800" dirty="0" smtClean="0">
                <a:latin typeface="Arial" panose="020B0604020202020204" pitchFamily="34" charset="0"/>
                <a:cs typeface="Arial" panose="020B0604020202020204" pitchFamily="34" charset="0"/>
              </a:rPr>
              <a:t>Los factores que afectan la duración y la magnitud de la corriente de entrada son los siguientes:</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Tamaño del banco de transformadores;</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Tamaño del sistema de potencia;</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Resistencia en el sistema de potencia desde la fuente hasta el banco de transformadores;</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Nivel de flujo residual;</a:t>
            </a:r>
          </a:p>
          <a:p>
            <a:pPr marL="1366068" lvl="1" indent="-457200"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Tipo de hierro utilizado para el núcleo y su nivel de saturación.</a:t>
            </a:r>
          </a:p>
          <a:p>
            <a:pPr algn="just"/>
            <a:endParaRPr lang="es-ES" sz="2800" dirty="0">
              <a:latin typeface="Arial" panose="020B0604020202020204" pitchFamily="34" charset="0"/>
              <a:cs typeface="Arial" panose="020B0604020202020204" pitchFamily="34" charset="0"/>
            </a:endParaRPr>
          </a:p>
        </p:txBody>
      </p:sp>
      <p:sp>
        <p:nvSpPr>
          <p:cNvPr id="4" name="Rectángulo 3"/>
          <p:cNvSpPr/>
          <p:nvPr/>
        </p:nvSpPr>
        <p:spPr>
          <a:xfrm>
            <a:off x="17782674" y="635496"/>
            <a:ext cx="5937417" cy="13018949"/>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Hay tres condiciones que pueden producir un efecto de irrupción </a:t>
            </a:r>
            <a:r>
              <a:rPr lang="es-ES" sz="2800" dirty="0" err="1" smtClean="0">
                <a:latin typeface="Arial" panose="020B0604020202020204" pitchFamily="34" charset="0"/>
                <a:cs typeface="Arial" panose="020B0604020202020204" pitchFamily="34" charset="0"/>
              </a:rPr>
              <a:t>magnetizante</a:t>
            </a:r>
            <a:r>
              <a:rPr lang="es-ES" sz="2800" dirty="0" smtClean="0">
                <a:latin typeface="Arial" panose="020B0604020202020204" pitchFamily="34" charset="0"/>
                <a:cs typeface="Arial" panose="020B0604020202020204" pitchFamily="34" charset="0"/>
              </a:rPr>
              <a:t>:</a:t>
            </a:r>
          </a:p>
          <a:p>
            <a:pPr marL="0" lvl="1"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 Primera energización;</a:t>
            </a:r>
          </a:p>
          <a:p>
            <a:pPr marL="0" lvl="1"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 Recuperación de tensión después de la eliminación de fallas externas;</a:t>
            </a:r>
          </a:p>
          <a:p>
            <a:pPr marL="0" lvl="1" algn="just">
              <a:buFont typeface="Wingdings" panose="05000000000000000000" pitchFamily="2" charset="2"/>
              <a:buChar char="q"/>
            </a:pPr>
            <a:r>
              <a:rPr lang="es-ES" sz="2800" b="1" dirty="0" smtClean="0">
                <a:latin typeface="Arial" panose="020B0604020202020204" pitchFamily="34" charset="0"/>
                <a:cs typeface="Arial" panose="020B0604020202020204" pitchFamily="34" charset="0"/>
              </a:rPr>
              <a:t> Corriente de irrupción debida a la activación de un transformador paralelo.</a:t>
            </a:r>
          </a:p>
          <a:p>
            <a:pPr algn="just"/>
            <a:r>
              <a:rPr lang="es-ES" sz="2800" dirty="0" smtClean="0">
                <a:latin typeface="Arial" panose="020B0604020202020204" pitchFamily="34" charset="0"/>
                <a:cs typeface="Arial" panose="020B0604020202020204" pitchFamily="34" charset="0"/>
              </a:rPr>
              <a:t>.La corriente de irrupción puede ser detectada por los contenidos del segundo armónico, que son altos en la corriente de irrupción y bajos en la corriente de falla, por lo que se puede detectar el segundo armónico en la corriente de irrupción y bloquear la operación de la protección diferencial al inicio de la energización del transformador. </a:t>
            </a:r>
          </a:p>
          <a:p>
            <a:pPr algn="just"/>
            <a:r>
              <a:rPr lang="es-ES" sz="2800" dirty="0" smtClean="0">
                <a:latin typeface="Arial" panose="020B0604020202020204" pitchFamily="34" charset="0"/>
                <a:cs typeface="Arial" panose="020B0604020202020204" pitchFamily="34" charset="0"/>
              </a:rPr>
              <a:t>Otro método utilizado para detectar la corriente de irrupción es la detección de cero en la forma de onda de la corriente, ya que la corriente de irrupción tiene un período significativo en cada ciclo donde la corriente es sustancialmente cero, pero la corriente de falla pasa por el punto cero muy rápidamente.</a:t>
            </a:r>
          </a:p>
        </p:txBody>
      </p:sp>
      <p:pic>
        <p:nvPicPr>
          <p:cNvPr id="5" name="Imagen 4"/>
          <p:cNvPicPr>
            <a:picLocks noChangeAspect="1"/>
          </p:cNvPicPr>
          <p:nvPr/>
        </p:nvPicPr>
        <p:blipFill>
          <a:blip r:embed="rId2"/>
          <a:stretch>
            <a:fillRect/>
          </a:stretch>
        </p:blipFill>
        <p:spPr>
          <a:xfrm>
            <a:off x="1949118" y="5874510"/>
            <a:ext cx="10467473" cy="2042269"/>
          </a:xfrm>
          <a:prstGeom prst="rect">
            <a:avLst/>
          </a:prstGeom>
        </p:spPr>
      </p:pic>
    </p:spTree>
    <p:extLst>
      <p:ext uri="{BB962C8B-B14F-4D97-AF65-F5344CB8AC3E}">
        <p14:creationId xmlns:p14="http://schemas.microsoft.com/office/powerpoint/2010/main" val="44526726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1" y="473410"/>
            <a:ext cx="10804358" cy="13018949"/>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18.12.2 PROTECCIÓN CONTRA SOBRECARGA DEL TRANSFORMADOR</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Una sobrecarga excesiva resultará en el deterioro de la aislación y luego conducirá a fallas. La temperatura de funcionamiento normal del transformador es 98 </a:t>
            </a:r>
            <a:r>
              <a:rPr lang="es-ES" sz="2800" dirty="0" err="1" smtClean="0">
                <a:latin typeface="Arial" panose="020B0604020202020204" pitchFamily="34" charset="0"/>
                <a:cs typeface="Arial" panose="020B0604020202020204" pitchFamily="34" charset="0"/>
              </a:rPr>
              <a:t>ºC</a:t>
            </a:r>
            <a:r>
              <a:rPr lang="es-ES" sz="2800" dirty="0" smtClean="0">
                <a:latin typeface="Arial" panose="020B0604020202020204" pitchFamily="34" charset="0"/>
                <a:cs typeface="Arial" panose="020B0604020202020204" pitchFamily="34" charset="0"/>
              </a:rPr>
              <a:t> y es igual a la temperatura del medio de enfriamiento y del devanado del transformador de 78ºC más una temperatura ambiente de 20 </a:t>
            </a:r>
            <a:r>
              <a:rPr lang="es-ES" sz="2800" dirty="0" err="1" smtClean="0">
                <a:latin typeface="Arial" panose="020B0604020202020204" pitchFamily="34" charset="0"/>
                <a:cs typeface="Arial" panose="020B0604020202020204" pitchFamily="34" charset="0"/>
              </a:rPr>
              <a:t>ºC</a:t>
            </a:r>
            <a:r>
              <a:rPr lang="es-ES" sz="2800" dirty="0" smtClean="0">
                <a:latin typeface="Arial" panose="020B0604020202020204" pitchFamily="34" charset="0"/>
                <a:cs typeface="Arial" panose="020B0604020202020204" pitchFamily="34" charset="0"/>
              </a:rPr>
              <a:t>. Ésta es la temperatura de funcionamiento normal, que no afecta la vida útil del transformador. Mediante el uso de un relé de impedancia de réplica térmica incorporado con entrada de TC, el transformador, que tiene la misma constante de tiempo que el devanado del transformador, puede protegerse contra condiciones de sobrecarga.</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18.12.3 PROTECCIÓN DE SOBRE CORRIENTE DEL TRANSFORMADOR</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Aplicado solo a transformadores pequeños y utilizados como protección de respaldo para transformadores grandes, se pueden aplicar relés OC tanto instantáneos como con retardos.</a:t>
            </a:r>
          </a:p>
          <a:p>
            <a:pPr algn="just"/>
            <a:r>
              <a:rPr lang="es-ES" sz="2800" dirty="0" smtClean="0">
                <a:latin typeface="Arial" panose="020B0604020202020204" pitchFamily="34" charset="0"/>
                <a:cs typeface="Arial" panose="020B0604020202020204" pitchFamily="34" charset="0"/>
              </a:rPr>
              <a:t>Los relés OC de tiempo inverso se aplican en el lado de alta tensión (HV) de los transformadores y se clasifican con los </a:t>
            </a:r>
            <a:r>
              <a:rPr lang="es-ES" sz="2800" dirty="0" err="1" smtClean="0">
                <a:latin typeface="Arial" panose="020B0604020202020204" pitchFamily="34" charset="0"/>
                <a:cs typeface="Arial" panose="020B0604020202020204" pitchFamily="34" charset="0"/>
              </a:rPr>
              <a:t>dellado</a:t>
            </a:r>
            <a:r>
              <a:rPr lang="es-ES" sz="2800" dirty="0" smtClean="0">
                <a:latin typeface="Arial" panose="020B0604020202020204" pitchFamily="34" charset="0"/>
                <a:cs typeface="Arial" panose="020B0604020202020204" pitchFamily="34" charset="0"/>
              </a:rPr>
              <a:t> de baja tensión (LV), que a su vez deben clasificarse con los circuitos de salida de LV.</a:t>
            </a:r>
          </a:p>
          <a:p>
            <a:pPr algn="just"/>
            <a:r>
              <a:rPr lang="es-ES" sz="2800" dirty="0" smtClean="0">
                <a:latin typeface="Arial" panose="020B0604020202020204" pitchFamily="34" charset="0"/>
                <a:cs typeface="Arial" panose="020B0604020202020204" pitchFamily="34" charset="0"/>
              </a:rPr>
              <a:t>Los relés de </a:t>
            </a:r>
            <a:r>
              <a:rPr lang="es-ES" sz="2800" dirty="0" err="1" smtClean="0">
                <a:latin typeface="Arial" panose="020B0604020202020204" pitchFamily="34" charset="0"/>
                <a:cs typeface="Arial" panose="020B0604020202020204" pitchFamily="34" charset="0"/>
              </a:rPr>
              <a:t>sobrecorriente</a:t>
            </a:r>
            <a:r>
              <a:rPr lang="es-ES" sz="2800" dirty="0" smtClean="0">
                <a:latin typeface="Arial" panose="020B0604020202020204" pitchFamily="34" charset="0"/>
                <a:cs typeface="Arial" panose="020B0604020202020204" pitchFamily="34" charset="0"/>
              </a:rPr>
              <a:t> de ajuste alto se pueden usar y del configurar al 120% -130% del nivel de falla del transformador.</a:t>
            </a:r>
          </a:p>
          <a:p>
            <a:pPr algn="just"/>
            <a:r>
              <a:rPr lang="es-ES" sz="2800" dirty="0" smtClean="0">
                <a:latin typeface="Arial" panose="020B0604020202020204" pitchFamily="34" charset="0"/>
                <a:cs typeface="Arial" panose="020B0604020202020204" pitchFamily="34" charset="0"/>
              </a:rPr>
              <a:t> Se utilizan dos etapas de OC, la primera etapa dispara el LVCB y la segunda etapa dispara el HVCB, como se muestra en la Figura 18.12.1. Se utiliza un relé instantáneo (elemento de cortocircuito) para proporcionar un disparo rápido para el lado de alta tensión.</a:t>
            </a:r>
            <a:endParaRPr lang="es-ES" sz="28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11261559" y="1732547"/>
            <a:ext cx="12368462" cy="9076624"/>
          </a:xfrm>
          <a:prstGeom prst="rect">
            <a:avLst/>
          </a:prstGeom>
        </p:spPr>
      </p:pic>
      <p:sp>
        <p:nvSpPr>
          <p:cNvPr id="5" name="Rectángulo 4"/>
          <p:cNvSpPr/>
          <p:nvPr/>
        </p:nvSpPr>
        <p:spPr>
          <a:xfrm>
            <a:off x="12752471" y="10809171"/>
            <a:ext cx="12074525" cy="954107"/>
          </a:xfrm>
          <a:prstGeom prst="rect">
            <a:avLst/>
          </a:prstGeom>
        </p:spPr>
        <p:txBody>
          <a:bodyPr>
            <a:spAutoFit/>
          </a:bodyPr>
          <a:lstStyle/>
          <a:p>
            <a:r>
              <a:rPr lang="es-ES" sz="2800" b="1" dirty="0" smtClean="0">
                <a:latin typeface="Arial" panose="020B0604020202020204" pitchFamily="34" charset="0"/>
                <a:cs typeface="Arial" panose="020B0604020202020204" pitchFamily="34" charset="0"/>
              </a:rPr>
              <a:t>FIGURA 18.12.1 Relés de </a:t>
            </a:r>
            <a:r>
              <a:rPr lang="es-ES" sz="2800" b="1" dirty="0" err="1" smtClean="0">
                <a:latin typeface="Arial" panose="020B0604020202020204" pitchFamily="34" charset="0"/>
                <a:cs typeface="Arial" panose="020B0604020202020204" pitchFamily="34" charset="0"/>
              </a:rPr>
              <a:t>sobrecorriente</a:t>
            </a:r>
            <a:r>
              <a:rPr lang="es-ES" sz="2800" b="1" dirty="0" smtClean="0">
                <a:latin typeface="Arial" panose="020B0604020202020204" pitchFamily="34" charset="0"/>
                <a:cs typeface="Arial" panose="020B0604020202020204" pitchFamily="34" charset="0"/>
              </a:rPr>
              <a:t> para </a:t>
            </a:r>
          </a:p>
          <a:p>
            <a:r>
              <a:rPr lang="es-ES" sz="2800" b="1" dirty="0" smtClean="0">
                <a:latin typeface="Arial" panose="020B0604020202020204" pitchFamily="34" charset="0"/>
                <a:cs typeface="Arial" panose="020B0604020202020204" pitchFamily="34" charset="0"/>
              </a:rPr>
              <a:t>transformadores.</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167515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6197" y="417548"/>
            <a:ext cx="23221950" cy="3539430"/>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18.12.4 PROTECCIÓN DE FALLA A TIERRA DEL TRANSFORMADOR</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protección de falla a tierra restringida se utiliza para proporcionar protección instantánea de falla a tierra al transformador, utilizando un principio de alta impedancia. </a:t>
            </a:r>
          </a:p>
          <a:p>
            <a:pPr algn="just"/>
            <a:r>
              <a:rPr lang="es-ES" sz="2800" dirty="0" smtClean="0">
                <a:latin typeface="Arial" panose="020B0604020202020204" pitchFamily="34" charset="0"/>
                <a:cs typeface="Arial" panose="020B0604020202020204" pitchFamily="34" charset="0"/>
              </a:rPr>
              <a:t>Como se muestra en la Figura 18.12.2 a continuación, se puede proporcionar una falla a tierra balanceada para un devanado delta (o estrella sin tierra) conectando tres TC de línea en paralelo (conexión residual). El relé solo funcionará para fallas a tierra internas ya que el transformador en sí no puede suministrar corriente de secuencia cero al sistema. </a:t>
            </a:r>
          </a:p>
          <a:p>
            <a:pPr algn="just"/>
            <a:r>
              <a:rPr lang="es-ES" sz="2800" dirty="0" smtClean="0">
                <a:latin typeface="Arial" panose="020B0604020202020204" pitchFamily="34" charset="0"/>
                <a:cs typeface="Arial" panose="020B0604020202020204" pitchFamily="34" charset="0"/>
              </a:rPr>
              <a:t>Obviamente, el transformador debe estar conectado a una fuente de tierra, como se muestra en la Figura 18.12.2.</a:t>
            </a:r>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456197" y="4766051"/>
            <a:ext cx="10829424" cy="7184264"/>
          </a:xfrm>
          <a:prstGeom prst="rect">
            <a:avLst/>
          </a:prstGeom>
        </p:spPr>
      </p:pic>
      <p:sp>
        <p:nvSpPr>
          <p:cNvPr id="4" name="Rectángulo 3"/>
          <p:cNvSpPr/>
          <p:nvPr/>
        </p:nvSpPr>
        <p:spPr>
          <a:xfrm>
            <a:off x="11603622" y="3956978"/>
            <a:ext cx="12074525" cy="4401205"/>
          </a:xfrm>
          <a:prstGeom prst="rect">
            <a:avLst/>
          </a:prstGeom>
        </p:spPr>
        <p:txBody>
          <a:bodyPr>
            <a:spAutoFit/>
          </a:bodyPr>
          <a:lstStyle/>
          <a:p>
            <a:pPr algn="just"/>
            <a:r>
              <a:rPr lang="es-ES" sz="2800" dirty="0" smtClean="0">
                <a:latin typeface="Arial" panose="020B0604020202020204" pitchFamily="34" charset="0"/>
                <a:cs typeface="Arial" panose="020B0604020202020204" pitchFamily="34" charset="0"/>
              </a:rPr>
              <a:t>En los sistemas de potencia con conexión a tierra por resistencia, la protección de falla a tierra sin restricciones se refiere a una protección de falla a tierra de reserva de dos etapas de tipo relé de tiempo inverso, que coinciden con la característica térmica de la resistencia de puesta a tierra. </a:t>
            </a:r>
          </a:p>
          <a:p>
            <a:pPr algn="just"/>
            <a:r>
              <a:rPr lang="es-ES" sz="2800" dirty="0" smtClean="0">
                <a:latin typeface="Arial" panose="020B0604020202020204" pitchFamily="34" charset="0"/>
                <a:cs typeface="Arial" panose="020B0604020202020204" pitchFamily="34" charset="0"/>
              </a:rPr>
              <a:t>En la práctica, dos relés EF con la etapa uno configurados al 15% de la corriente de carga completa del transformador con un retardo de tiempo de 5</a:t>
            </a:r>
            <a:r>
              <a:rPr lang="es-ES" sz="2800" dirty="0" smtClean="0">
                <a:solidFill>
                  <a:srgbClr val="FF0000"/>
                </a:solidFill>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s y la etapa de envío configurada al 20% de la corriente de carga completa del transformador con un retardo de tiempo de 8 s, la primera etapa dispara el LVCB y la etapa de envío dispara el HVCB.</a:t>
            </a:r>
          </a:p>
          <a:p>
            <a:pPr algn="just"/>
            <a:r>
              <a:rPr lang="es-ES" sz="2800" dirty="0" smtClean="0">
                <a:latin typeface="Arial" panose="020B0604020202020204" pitchFamily="34" charset="0"/>
                <a:cs typeface="Arial" panose="020B0604020202020204" pitchFamily="34" charset="0"/>
              </a:rPr>
              <a:t>Los ajustes típicos para la protección REF son:</a:t>
            </a:r>
            <a:endParaRPr lang="es-ES" sz="28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11603622" y="8528636"/>
            <a:ext cx="12074525" cy="2131344"/>
          </a:xfrm>
          <a:prstGeom prst="rect">
            <a:avLst/>
          </a:prstGeom>
        </p:spPr>
      </p:pic>
    </p:spTree>
    <p:extLst>
      <p:ext uri="{BB962C8B-B14F-4D97-AF65-F5344CB8AC3E}">
        <p14:creationId xmlns:p14="http://schemas.microsoft.com/office/powerpoint/2010/main" val="9657404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29389" y="512941"/>
            <a:ext cx="23028441" cy="11295400"/>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18.12.5 PROTECCIÓN BUCHHOLZ</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Todos los tipos de fallas dentro de un transformador producirán calor, lo que provocará la descomposición del aceite del transformador. Los gases resultantes que se forman suben a la parte superior de la cuba y luego al conservador. Un relé </a:t>
            </a:r>
            <a:r>
              <a:rPr lang="es-ES" sz="2800" dirty="0" err="1" smtClean="0">
                <a:latin typeface="Arial" panose="020B0604020202020204" pitchFamily="34" charset="0"/>
                <a:cs typeface="Arial" panose="020B0604020202020204" pitchFamily="34" charset="0"/>
              </a:rPr>
              <a:t>Buchholz</a:t>
            </a:r>
            <a:r>
              <a:rPr lang="es-ES" sz="2800" dirty="0" smtClean="0">
                <a:latin typeface="Arial" panose="020B0604020202020204" pitchFamily="34" charset="0"/>
                <a:cs typeface="Arial" panose="020B0604020202020204" pitchFamily="34" charset="0"/>
              </a:rPr>
              <a:t> conectado entre la cuba y el conservador recoge el gas y emite una alarma cuando se ha recogido un cierto volumen de gas. Una falla grave hace que se produzca tanto gas que se acumula presión en la cuba y provoca un aumento repentino de aceite. El relé </a:t>
            </a:r>
            <a:r>
              <a:rPr lang="es-ES" sz="2800" dirty="0" err="1" smtClean="0">
                <a:latin typeface="Arial" panose="020B0604020202020204" pitchFamily="34" charset="0"/>
                <a:cs typeface="Arial" panose="020B0604020202020204" pitchFamily="34" charset="0"/>
              </a:rPr>
              <a:t>Buchholz</a:t>
            </a:r>
            <a:r>
              <a:rPr lang="es-ES" sz="2800" dirty="0" smtClean="0">
                <a:latin typeface="Arial" panose="020B0604020202020204" pitchFamily="34" charset="0"/>
                <a:cs typeface="Arial" panose="020B0604020202020204" pitchFamily="34" charset="0"/>
              </a:rPr>
              <a:t> también detectará estos aumentos repentinos de aceite y, en estas condiciones, está preparado para disparar los interruptores automáticos del transformador. La principal ventaja del relé </a:t>
            </a:r>
            <a:r>
              <a:rPr lang="es-ES" sz="2800" dirty="0" err="1" smtClean="0">
                <a:latin typeface="Arial" panose="020B0604020202020204" pitchFamily="34" charset="0"/>
                <a:cs typeface="Arial" panose="020B0604020202020204" pitchFamily="34" charset="0"/>
              </a:rPr>
              <a:t>Buchholz</a:t>
            </a:r>
            <a:r>
              <a:rPr lang="es-ES" sz="2800" dirty="0" smtClean="0">
                <a:latin typeface="Arial" panose="020B0604020202020204" pitchFamily="34" charset="0"/>
                <a:cs typeface="Arial" panose="020B0604020202020204" pitchFamily="34" charset="0"/>
              </a:rPr>
              <a:t> es que detectará fallas incipientes, que de otro modo no serían detectadas por los dispositivos de protección convencionales. El relé es a menudo la única forma de detectar fallas entre espiras, que hacen que fluya una gran corriente en las espiras en cortocircuito, pero debido a la gran relación entre las espiras en cortocircuito y el resto del devanado, el cambio en las corrientes terminales es muy pequeño.</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18.12.6 PROTECCIÓN DIFERENCIAL</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función de la protección diferencial es proporcionar una protección de falla de fase más rápida y discriminativa que la que se puede obtener con los relés de </a:t>
            </a:r>
            <a:r>
              <a:rPr lang="es-ES" sz="2800" dirty="0" err="1" smtClean="0">
                <a:latin typeface="Arial" panose="020B0604020202020204" pitchFamily="34" charset="0"/>
                <a:cs typeface="Arial" panose="020B0604020202020204" pitchFamily="34" charset="0"/>
              </a:rPr>
              <a:t>sobrecorriente</a:t>
            </a:r>
            <a:r>
              <a:rPr lang="es-ES" sz="2800" dirty="0" smtClean="0">
                <a:latin typeface="Arial" panose="020B0604020202020204" pitchFamily="34" charset="0"/>
                <a:cs typeface="Arial" panose="020B0604020202020204" pitchFamily="34" charset="0"/>
              </a:rPr>
              <a:t> simples. Los TC del lado de alta tensión se equilibran con los TC del lado de baja tensión. Hay varias conexiones diferentes, pero hay algunos puntos importantes que son aplicables a todos los esquemas.</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18.12.6.1 Conexiones del transformador</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Considerar un transformador delta/estrella. Una falla a tierra externa en el lado de la estrella resultará en un flujo de corriente de secuencia cero en la línea, pero debido al efecto del devanado delta, no habrá corriente de secuencia cero en la línea asociada con el devanado delta. Para garantizar la estabilidad de la protección, esta corriente de secuencia cero debe eliminarse de las conexiones secundarias en el lado estrella del transformador, es decir, los TI del lado estrella del transformador deben conectarse en triángulo. </a:t>
            </a:r>
          </a:p>
          <a:p>
            <a:pPr algn="just"/>
            <a:r>
              <a:rPr lang="es-ES" sz="2800" dirty="0" smtClean="0">
                <a:latin typeface="Arial" panose="020B0604020202020204" pitchFamily="34" charset="0"/>
                <a:cs typeface="Arial" panose="020B0604020202020204" pitchFamily="34" charset="0"/>
              </a:rPr>
              <a:t>Con los </a:t>
            </a:r>
            <a:r>
              <a:rPr lang="es-ES" sz="2800" dirty="0" err="1" smtClean="0">
                <a:latin typeface="Arial" panose="020B0604020202020204" pitchFamily="34" charset="0"/>
                <a:cs typeface="Arial" panose="020B0604020202020204" pitchFamily="34" charset="0"/>
              </a:rPr>
              <a:t>TCs</a:t>
            </a:r>
            <a:r>
              <a:rPr lang="es-ES" sz="2800" dirty="0" smtClean="0">
                <a:latin typeface="Arial" panose="020B0604020202020204" pitchFamily="34" charset="0"/>
                <a:cs typeface="Arial" panose="020B0604020202020204" pitchFamily="34" charset="0"/>
              </a:rPr>
              <a:t> en el lado delta del transformador conectados en estrella, también se cubre el cambio de fase de 30° a través del transformador. Dado que la mayoría de las fallas son causadas por descargas disruptivas en los </a:t>
            </a:r>
            <a:r>
              <a:rPr lang="es-ES" sz="2800" dirty="0" err="1" smtClean="0">
                <a:latin typeface="Arial" panose="020B0604020202020204" pitchFamily="34" charset="0"/>
                <a:cs typeface="Arial" panose="020B0604020202020204" pitchFamily="34" charset="0"/>
              </a:rPr>
              <a:t>pasatapas</a:t>
            </a:r>
            <a:r>
              <a:rPr lang="es-ES" sz="2800" dirty="0" smtClean="0">
                <a:latin typeface="Arial" panose="020B0604020202020204" pitchFamily="34" charset="0"/>
                <a:cs typeface="Arial" panose="020B0604020202020204" pitchFamily="34" charset="0"/>
              </a:rPr>
              <a:t> del transformador, es ventajoso ubicar los TI en el tablero adyacente.</a:t>
            </a:r>
          </a:p>
        </p:txBody>
      </p:sp>
    </p:spTree>
    <p:extLst>
      <p:ext uri="{BB962C8B-B14F-4D97-AF65-F5344CB8AC3E}">
        <p14:creationId xmlns:p14="http://schemas.microsoft.com/office/powerpoint/2010/main" val="23402990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29390" y="512941"/>
            <a:ext cx="7339263" cy="9571851"/>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Hay reglas generales para las conexiones de TC:</a:t>
            </a:r>
          </a:p>
          <a:p>
            <a:pPr algn="just"/>
            <a:endParaRPr lang="es-ES" sz="2800" dirty="0" smtClean="0">
              <a:latin typeface="Arial" panose="020B0604020202020204" pitchFamily="34" charset="0"/>
              <a:cs typeface="Arial" panose="020B0604020202020204" pitchFamily="34" charset="0"/>
            </a:endParaRPr>
          </a:p>
          <a:p>
            <a:pPr marL="514350" indent="-514350" algn="just">
              <a:buAutoNum type="arabicPeriod"/>
            </a:pPr>
            <a:r>
              <a:rPr lang="es-ES" sz="2800" b="1" dirty="0" smtClean="0">
                <a:latin typeface="Arial" panose="020B0604020202020204" pitchFamily="34" charset="0"/>
                <a:cs typeface="Arial" panose="020B0604020202020204" pitchFamily="34" charset="0"/>
              </a:rPr>
              <a:t>Conexiones de TC opuestas a las conexiones del transformador de potencia principal, es decir, TC de estrella en el lado delta y TC delta en el lado de la estrella;</a:t>
            </a:r>
          </a:p>
          <a:p>
            <a:pPr marL="514350" indent="-514350" algn="just">
              <a:buAutoNum type="arabicPeriod"/>
            </a:pPr>
            <a:endParaRPr lang="es-ES" sz="2800" b="1" dirty="0" smtClean="0">
              <a:latin typeface="Arial" panose="020B0604020202020204" pitchFamily="34" charset="0"/>
              <a:cs typeface="Arial" panose="020B0604020202020204" pitchFamily="34" charset="0"/>
            </a:endParaRPr>
          </a:p>
          <a:p>
            <a:pPr marL="514350" indent="-514350" algn="just">
              <a:buFont typeface="+mj-lt"/>
              <a:buAutoNum type="arabicPeriod"/>
            </a:pPr>
            <a:r>
              <a:rPr lang="es-ES" sz="2800" b="1" dirty="0" smtClean="0">
                <a:latin typeface="Arial" panose="020B0604020202020204" pitchFamily="34" charset="0"/>
                <a:cs typeface="Arial" panose="020B0604020202020204" pitchFamily="34" charset="0"/>
              </a:rPr>
              <a:t>Si los terminales primarios similares, es decir, P1 o P2, están hacia el transformador, entonces la conexión delta y estrella para los TC debe ser la misma que para el transformador (o 180 grados opuestos);</a:t>
            </a:r>
          </a:p>
          <a:p>
            <a:pPr marL="514350" indent="-514350" algn="just">
              <a:buFont typeface="+mj-lt"/>
              <a:buAutoNum type="arabicPeriod"/>
            </a:pPr>
            <a:endParaRPr lang="es-ES" sz="2800" b="1" dirty="0" smtClean="0">
              <a:latin typeface="Arial" panose="020B0604020202020204" pitchFamily="34" charset="0"/>
              <a:cs typeface="Arial" panose="020B0604020202020204" pitchFamily="34" charset="0"/>
            </a:endParaRPr>
          </a:p>
          <a:p>
            <a:pPr marL="514350" indent="-514350" algn="just">
              <a:buFont typeface="+mj-lt"/>
              <a:buAutoNum type="arabicPeriod"/>
            </a:pPr>
            <a:r>
              <a:rPr lang="es-ES" sz="2800" b="1" dirty="0" smtClean="0">
                <a:latin typeface="Arial" panose="020B0604020202020204" pitchFamily="34" charset="0"/>
                <a:cs typeface="Arial" panose="020B0604020202020204" pitchFamily="34" charset="0"/>
              </a:rPr>
              <a:t>Es habitual suponer que si la corriente fluye desde R1 hacia R2, la corriente secundaria fluirá desde a2 hacia a1 (ver Figura 18.12.3).</a:t>
            </a:r>
          </a:p>
          <a:p>
            <a:pPr algn="just"/>
            <a:endParaRPr lang="es-ES" sz="2800" dirty="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7868654" y="1491916"/>
            <a:ext cx="16002000" cy="11935326"/>
          </a:xfrm>
          <a:prstGeom prst="rect">
            <a:avLst/>
          </a:prstGeom>
        </p:spPr>
      </p:pic>
      <p:sp>
        <p:nvSpPr>
          <p:cNvPr id="4" name="Rectángulo 3"/>
          <p:cNvSpPr/>
          <p:nvPr/>
        </p:nvSpPr>
        <p:spPr>
          <a:xfrm>
            <a:off x="805614" y="10804359"/>
            <a:ext cx="7701212" cy="1815882"/>
          </a:xfrm>
          <a:prstGeom prst="rect">
            <a:avLst/>
          </a:prstGeom>
        </p:spPr>
        <p:txBody>
          <a:bodyPr wrap="square">
            <a:spAutoFit/>
          </a:bodyPr>
          <a:lstStyle/>
          <a:p>
            <a:pPr algn="ctr"/>
            <a:r>
              <a:rPr lang="es-ES" sz="2800" b="1" dirty="0" smtClean="0">
                <a:latin typeface="Arial" panose="020B0604020202020204" pitchFamily="34" charset="0"/>
                <a:cs typeface="Arial" panose="020B0604020202020204" pitchFamily="34" charset="0"/>
              </a:rPr>
              <a:t>FIGURA 18.12.3 Conexiones de protección diferencial del transformador de potencia en estrella/delta con falla a tierra en el lado de baja tensión en la fase T.</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53704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53454" y="755240"/>
            <a:ext cx="23052504" cy="5693866"/>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18.12.6.2 Cambiadores de tomas</a:t>
            </a:r>
          </a:p>
          <a:p>
            <a:pPr algn="just"/>
            <a:endParaRPr lang="es-ES" sz="2800" b="1"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Cualquier esquema diferencial solo puede equilibrarse en un punto del cambiador de tomas, y es habitual elegir relaciones del CT que coincidan en el punto medio del rango de tomas. Tenga en cuenta que esto puede no ser necesariamente la tensión nominal normal. Por ejemplo, si el rango de roscado es110%, -20%, entonces la relación CT debe basarse en una corriente correspondiente a la toma de -5%. El desequilibrio máximo teórico en el circuito diferencial es entonces115%.</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18.12.6.3 Protección diferencial del Autotransformador</a:t>
            </a:r>
          </a:p>
          <a:p>
            <a:pPr algn="just"/>
            <a:endParaRPr lang="es-ES" sz="2800" b="1"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Los autotransformadores pueden protegerse adecuadamente mediante relés diferenciales de alta impedancia. La tensión de ajuste se calcula asumiendo las peores condiciones de falla pasante y, por lo tanto, la polarización no es necesaria. Se requieren TC en las conexiones neutrales, de alta tensión y de baja tensión, y todas deben tener la misma relación. La relación del CT debe basarse en la corriente de carga completa de BT para la relación estándar más cercana. Esta forma de protección no detectará fallas entre vueltas (ver Figura 18.12.4).</a:t>
            </a:r>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rotWithShape="1">
          <a:blip r:embed="rId2"/>
          <a:srcRect t="1639"/>
          <a:stretch/>
        </p:blipFill>
        <p:spPr>
          <a:xfrm>
            <a:off x="553454" y="6641431"/>
            <a:ext cx="10828420" cy="6136106"/>
          </a:xfrm>
          <a:prstGeom prst="rect">
            <a:avLst/>
          </a:prstGeom>
        </p:spPr>
      </p:pic>
      <p:sp>
        <p:nvSpPr>
          <p:cNvPr id="4" name="Rectángulo 3"/>
          <p:cNvSpPr/>
          <p:nvPr/>
        </p:nvSpPr>
        <p:spPr>
          <a:xfrm>
            <a:off x="5181" y="12777537"/>
            <a:ext cx="12074525" cy="523220"/>
          </a:xfrm>
          <a:prstGeom prst="rect">
            <a:avLst/>
          </a:prstGeom>
        </p:spPr>
        <p:txBody>
          <a:bodyPr>
            <a:spAutoFit/>
          </a:bodyPr>
          <a:lstStyle/>
          <a:p>
            <a:pPr algn="ctr"/>
            <a:r>
              <a:rPr lang="es-ES" sz="2800" b="1" dirty="0" smtClean="0">
                <a:latin typeface="Arial" panose="020B0604020202020204" pitchFamily="34" charset="0"/>
                <a:cs typeface="Arial" panose="020B0604020202020204" pitchFamily="34" charset="0"/>
              </a:rPr>
              <a:t>FIGURA 18.12.4 Protección diferencial de autotransformador.</a:t>
            </a:r>
            <a:endParaRPr lang="es-ES" sz="2800" b="1" dirty="0">
              <a:latin typeface="Arial" panose="020B0604020202020204" pitchFamily="34" charset="0"/>
              <a:cs typeface="Arial" panose="020B0604020202020204" pitchFamily="34" charset="0"/>
            </a:endParaRPr>
          </a:p>
        </p:txBody>
      </p:sp>
      <p:sp>
        <p:nvSpPr>
          <p:cNvPr id="5" name="Rectángulo 4"/>
          <p:cNvSpPr/>
          <p:nvPr/>
        </p:nvSpPr>
        <p:spPr>
          <a:xfrm>
            <a:off x="11381874" y="6449106"/>
            <a:ext cx="12074525" cy="5693866"/>
          </a:xfrm>
          <a:prstGeom prst="rect">
            <a:avLst/>
          </a:prstGeom>
        </p:spPr>
        <p:txBody>
          <a:bodyPr>
            <a:spAutoFit/>
          </a:bodyPr>
          <a:lstStyle/>
          <a:p>
            <a:pPr algn="just"/>
            <a:r>
              <a:rPr lang="es-ES" sz="2800" dirty="0" smtClean="0">
                <a:latin typeface="Arial" panose="020B0604020202020204" pitchFamily="34" charset="0"/>
                <a:cs typeface="Arial" panose="020B0604020202020204" pitchFamily="34" charset="0"/>
              </a:rPr>
              <a:t>La esquina de un devanado terciario delta  descargado puede conectarse a tierra en la tierra del transformador principal, incluyendo así el devanado delta dentro de la zona de protección. Sin embargo, el porcentaje del devanado delta que está protegido será mínimo debido a las altas relaciones de TC que requiere la protección. Si se requiere una protección de falla a tierra más sensible para el devanado delta, se debe usar una tierra separada, junto con un CT y un relé adecuados. La protección también es estable en condiciones de exceso de flujo y corriente de magnetización. Si no hay TC disponibles en el neutro, se puede utilizar un relé diferencial polarizado de la forma convencional. Los TC de línea deben conectarse en triángulo (como para el transformador estrella/estrella). El relé diferencial polarizado proporcionará una medida de protección entre vueltas y también detectará fallas terciarias delta.</a:t>
            </a:r>
            <a:endParaRPr lang="es-E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66421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32134" y="489737"/>
            <a:ext cx="23246013" cy="2677656"/>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18.12.6.4 Protección del transformador de puesta a tierra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Si el transformador de puesta a tierra se encuentra dentro de la zona de protección diferencial, no se requiere protección separada. La protección contra </a:t>
            </a:r>
            <a:r>
              <a:rPr lang="es-ES" sz="2800" dirty="0" err="1" smtClean="0">
                <a:latin typeface="Arial" panose="020B0604020202020204" pitchFamily="34" charset="0"/>
                <a:cs typeface="Arial" panose="020B0604020202020204" pitchFamily="34" charset="0"/>
              </a:rPr>
              <a:t>sobrecorriente</a:t>
            </a:r>
            <a:r>
              <a:rPr lang="es-ES" sz="2800" dirty="0" smtClean="0">
                <a:latin typeface="Arial" panose="020B0604020202020204" pitchFamily="34" charset="0"/>
                <a:cs typeface="Arial" panose="020B0604020202020204" pitchFamily="34" charset="0"/>
              </a:rPr>
              <a:t> puede ser proporcionada por tres unidades de </a:t>
            </a:r>
            <a:r>
              <a:rPr lang="es-ES" sz="2800" dirty="0" err="1" smtClean="0">
                <a:latin typeface="Arial" panose="020B0604020202020204" pitchFamily="34" charset="0"/>
                <a:cs typeface="Arial" panose="020B0604020202020204" pitchFamily="34" charset="0"/>
              </a:rPr>
              <a:t>sobrecorriente</a:t>
            </a:r>
            <a:r>
              <a:rPr lang="es-ES" sz="2800" dirty="0" smtClean="0">
                <a:latin typeface="Arial" panose="020B0604020202020204" pitchFamily="34" charset="0"/>
                <a:cs typeface="Arial" panose="020B0604020202020204" pitchFamily="34" charset="0"/>
              </a:rPr>
              <a:t> conectadas a TC principales conectados en triángulo, como se muestra en la Figura 18.12.5.</a:t>
            </a:r>
          </a:p>
          <a:p>
            <a:pPr algn="just"/>
            <a:r>
              <a:rPr lang="es-ES" sz="2800" dirty="0" smtClean="0">
                <a:latin typeface="Arial" panose="020B0604020202020204" pitchFamily="34" charset="0"/>
                <a:cs typeface="Arial" panose="020B0604020202020204" pitchFamily="34" charset="0"/>
              </a:rPr>
              <a:t>La protección no operará con corrientes de secuencia cero debido a fallas a tierra del sistema debido a la conexión delta del CT.</a:t>
            </a:r>
            <a:endParaRPr lang="es-ES" sz="2800" dirty="0">
              <a:latin typeface="Arial" panose="020B0604020202020204" pitchFamily="34" charset="0"/>
              <a:cs typeface="Arial" panose="020B0604020202020204" pitchFamily="34" charset="0"/>
            </a:endParaRPr>
          </a:p>
        </p:txBody>
      </p:sp>
      <p:sp>
        <p:nvSpPr>
          <p:cNvPr id="3" name="Rectángulo 2"/>
          <p:cNvSpPr/>
          <p:nvPr/>
        </p:nvSpPr>
        <p:spPr>
          <a:xfrm>
            <a:off x="6017877" y="11202542"/>
            <a:ext cx="12074525" cy="954107"/>
          </a:xfrm>
          <a:prstGeom prst="rect">
            <a:avLst/>
          </a:prstGeom>
        </p:spPr>
        <p:txBody>
          <a:bodyPr>
            <a:spAutoFit/>
          </a:bodyPr>
          <a:lstStyle/>
          <a:p>
            <a:pPr algn="ctr"/>
            <a:r>
              <a:rPr lang="es-ES" sz="2800" b="1" dirty="0" smtClean="0">
                <a:latin typeface="Arial" panose="020B0604020202020204" pitchFamily="34" charset="0"/>
                <a:cs typeface="Arial" panose="020B0604020202020204" pitchFamily="34" charset="0"/>
              </a:rPr>
              <a:t>FIGURA 18.12.5  Protección transformador  de puesta a tierra en zigzag.</a:t>
            </a:r>
          </a:p>
        </p:txBody>
      </p:sp>
      <p:pic>
        <p:nvPicPr>
          <p:cNvPr id="4" name="Imagen 3"/>
          <p:cNvPicPr>
            <a:picLocks noChangeAspect="1"/>
          </p:cNvPicPr>
          <p:nvPr/>
        </p:nvPicPr>
        <p:blipFill rotWithShape="1">
          <a:blip r:embed="rId2"/>
          <a:srcRect t="1633"/>
          <a:stretch/>
        </p:blipFill>
        <p:spPr>
          <a:xfrm>
            <a:off x="6304547" y="3801978"/>
            <a:ext cx="11574379" cy="7218947"/>
          </a:xfrm>
          <a:prstGeom prst="rect">
            <a:avLst/>
          </a:prstGeom>
        </p:spPr>
      </p:pic>
    </p:spTree>
    <p:extLst>
      <p:ext uri="{BB962C8B-B14F-4D97-AF65-F5344CB8AC3E}">
        <p14:creationId xmlns:p14="http://schemas.microsoft.com/office/powerpoint/2010/main" val="19789038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04324" y="473426"/>
            <a:ext cx="23029444" cy="3108543"/>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18.12.7 CIRCUITOS DE SECUENCIA CERO DE TRANSFORMADORES</a:t>
            </a:r>
          </a:p>
          <a:p>
            <a:pPr algn="just"/>
            <a:r>
              <a:rPr lang="es-ES" sz="2800" b="1" dirty="0" smtClean="0">
                <a:latin typeface="Arial" panose="020B0604020202020204" pitchFamily="34" charset="0"/>
                <a:cs typeface="Arial" panose="020B0604020202020204" pitchFamily="34" charset="0"/>
              </a:rPr>
              <a:t>18.12.7.1 Transformadores de dos devanados</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Considerar, por ejemplo, una conexión delta/estrella de transformadores de dos devanados, como se muestra en la Figura 18.12.6.</a:t>
            </a:r>
          </a:p>
          <a:p>
            <a:pPr algn="just"/>
            <a:r>
              <a:rPr lang="es-ES" sz="2800" dirty="0" smtClean="0">
                <a:latin typeface="Arial" panose="020B0604020202020204" pitchFamily="34" charset="0"/>
                <a:cs typeface="Arial" panose="020B0604020202020204" pitchFamily="34" charset="0"/>
              </a:rPr>
              <a:t>Las corrientes de secuencia cero estarán allí en el lado de conexión en estrella del transformador pero no estarán en línea con la conexión del lado delta (lado primario) del transformador. Ver la Figura 18.12.7 la red equivalente de secuencia cero de diferentes conexiones del transformador.</a:t>
            </a:r>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504324" y="3581969"/>
            <a:ext cx="10131592" cy="7220139"/>
          </a:xfrm>
          <a:prstGeom prst="rect">
            <a:avLst/>
          </a:prstGeom>
        </p:spPr>
      </p:pic>
      <p:sp>
        <p:nvSpPr>
          <p:cNvPr id="4" name="Rectángulo 3"/>
          <p:cNvSpPr/>
          <p:nvPr/>
        </p:nvSpPr>
        <p:spPr>
          <a:xfrm>
            <a:off x="504324" y="11458876"/>
            <a:ext cx="10131592" cy="954107"/>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18.12.6 Red de secuencia cero equivalente de un transformador delta/estrella.</a:t>
            </a:r>
            <a:endParaRPr lang="es-ES" sz="2800" b="1"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12151895" y="3581969"/>
            <a:ext cx="11381873" cy="7876906"/>
          </a:xfrm>
          <a:prstGeom prst="rect">
            <a:avLst/>
          </a:prstGeom>
        </p:spPr>
      </p:pic>
      <p:sp>
        <p:nvSpPr>
          <p:cNvPr id="6" name="Rectángulo 5"/>
          <p:cNvSpPr/>
          <p:nvPr/>
        </p:nvSpPr>
        <p:spPr>
          <a:xfrm>
            <a:off x="12729411" y="11458875"/>
            <a:ext cx="12074525" cy="954107"/>
          </a:xfrm>
          <a:prstGeom prst="rect">
            <a:avLst/>
          </a:prstGeom>
        </p:spPr>
        <p:txBody>
          <a:bodyPr>
            <a:spAutoFit/>
          </a:bodyPr>
          <a:lstStyle/>
          <a:p>
            <a:r>
              <a:rPr lang="es-ES" sz="2800" b="1" dirty="0" smtClean="0">
                <a:latin typeface="Arial" panose="020B0604020202020204" pitchFamily="34" charset="0"/>
                <a:cs typeface="Arial" panose="020B0604020202020204" pitchFamily="34" charset="0"/>
              </a:rPr>
              <a:t>FIGURA 18.12.7 Red de secuencia cero para diferentes </a:t>
            </a:r>
          </a:p>
          <a:p>
            <a:r>
              <a:rPr lang="es-ES" sz="2800" b="1" dirty="0" smtClean="0">
                <a:latin typeface="Arial" panose="020B0604020202020204" pitchFamily="34" charset="0"/>
                <a:cs typeface="Arial" panose="020B0604020202020204" pitchFamily="34" charset="0"/>
              </a:rPr>
              <a:t>conexiones de transformadores.</a:t>
            </a:r>
            <a:endParaRPr lang="es-ES" sz="2800" b="1" dirty="0">
              <a:latin typeface="Arial" panose="020B0604020202020204" pitchFamily="34" charset="0"/>
              <a:cs typeface="Arial" panose="020B0604020202020204" pitchFamily="34" charset="0"/>
            </a:endParaRPr>
          </a:p>
        </p:txBody>
      </p:sp>
      <p:sp>
        <p:nvSpPr>
          <p:cNvPr id="7" name="Rectángulo 6"/>
          <p:cNvSpPr/>
          <p:nvPr/>
        </p:nvSpPr>
        <p:spPr>
          <a:xfrm>
            <a:off x="19601060" y="5695785"/>
            <a:ext cx="216568" cy="144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13339012" y="10442626"/>
            <a:ext cx="216568" cy="144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p:cNvSpPr/>
          <p:nvPr/>
        </p:nvSpPr>
        <p:spPr>
          <a:xfrm>
            <a:off x="21741901" y="10479912"/>
            <a:ext cx="216568" cy="144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p:cNvSpPr/>
          <p:nvPr/>
        </p:nvSpPr>
        <p:spPr>
          <a:xfrm>
            <a:off x="15452558" y="10587417"/>
            <a:ext cx="216568" cy="144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15235990" y="10414451"/>
            <a:ext cx="216568" cy="144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7165983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9945" y="379218"/>
            <a:ext cx="10949740" cy="1815882"/>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18.12.7.2 Transformadores de tres devanados</a:t>
            </a:r>
          </a:p>
          <a:p>
            <a:pPr algn="just"/>
            <a:r>
              <a:rPr lang="es-ES" sz="2800" dirty="0" smtClean="0">
                <a:latin typeface="Arial" panose="020B0604020202020204" pitchFamily="34" charset="0"/>
                <a:cs typeface="Arial" panose="020B0604020202020204" pitchFamily="34" charset="0"/>
              </a:rPr>
              <a:t> </a:t>
            </a:r>
          </a:p>
          <a:p>
            <a:pPr algn="just"/>
            <a:r>
              <a:rPr lang="es-ES" sz="2800" dirty="0" smtClean="0">
                <a:latin typeface="Arial" panose="020B0604020202020204" pitchFamily="34" charset="0"/>
                <a:cs typeface="Arial" panose="020B0604020202020204" pitchFamily="34" charset="0"/>
              </a:rPr>
              <a:t>Referirse a Figura 18.12.8 para la red de secuencia cero equivalente de un transformador estrella/estrella /triángulo.</a:t>
            </a:r>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359945" y="2601828"/>
            <a:ext cx="10949740" cy="7697204"/>
          </a:xfrm>
          <a:prstGeom prst="rect">
            <a:avLst/>
          </a:prstGeom>
        </p:spPr>
      </p:pic>
      <p:sp>
        <p:nvSpPr>
          <p:cNvPr id="4" name="Rectángulo 3"/>
          <p:cNvSpPr/>
          <p:nvPr/>
        </p:nvSpPr>
        <p:spPr>
          <a:xfrm>
            <a:off x="359946" y="10705760"/>
            <a:ext cx="10949740" cy="954107"/>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18.12.8 Red  de secuencia cero de  un transformador de tres devanados.</a:t>
            </a:r>
            <a:endParaRPr lang="es-ES" sz="2800" b="1" dirty="0">
              <a:latin typeface="Arial" panose="020B0604020202020204" pitchFamily="34" charset="0"/>
              <a:cs typeface="Arial" panose="020B0604020202020204" pitchFamily="34" charset="0"/>
            </a:endParaRPr>
          </a:p>
        </p:txBody>
      </p:sp>
      <p:sp>
        <p:nvSpPr>
          <p:cNvPr id="5" name="Rectángulo 4"/>
          <p:cNvSpPr/>
          <p:nvPr/>
        </p:nvSpPr>
        <p:spPr>
          <a:xfrm>
            <a:off x="12704346" y="415093"/>
            <a:ext cx="10925676" cy="1815882"/>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18.12.7.3 Transformadores de puesta a tierra en zigzag </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Referirse a Figura 18.12.9 para la red de secuencia cero de un transformador de puesta a tierra en zigzag.</a:t>
            </a:r>
            <a:endParaRPr lang="es-ES" sz="28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rotWithShape="1">
          <a:blip r:embed="rId3"/>
          <a:srcRect t="1480" b="1909"/>
          <a:stretch/>
        </p:blipFill>
        <p:spPr>
          <a:xfrm>
            <a:off x="12704346" y="2695074"/>
            <a:ext cx="10925675" cy="6569242"/>
          </a:xfrm>
          <a:prstGeom prst="rect">
            <a:avLst/>
          </a:prstGeom>
        </p:spPr>
      </p:pic>
      <p:sp>
        <p:nvSpPr>
          <p:cNvPr id="7" name="Rectángulo 6"/>
          <p:cNvSpPr/>
          <p:nvPr/>
        </p:nvSpPr>
        <p:spPr>
          <a:xfrm>
            <a:off x="12704346" y="9512228"/>
            <a:ext cx="10925675" cy="954107"/>
          </a:xfrm>
          <a:prstGeom prst="rect">
            <a:avLst/>
          </a:prstGeom>
        </p:spPr>
        <p:txBody>
          <a:bodyPr wrap="square">
            <a:spAutoFit/>
          </a:bodyPr>
          <a:lstStyle/>
          <a:p>
            <a:r>
              <a:rPr lang="es-ES" sz="2800" b="1" dirty="0" smtClean="0">
                <a:latin typeface="Arial" panose="020B0604020202020204" pitchFamily="34" charset="0"/>
                <a:cs typeface="Arial" panose="020B0604020202020204" pitchFamily="34" charset="0"/>
              </a:rPr>
              <a:t>FIGURA 18.12.9 Red de secuencia cero de transformador </a:t>
            </a:r>
          </a:p>
          <a:p>
            <a:r>
              <a:rPr lang="es-ES" sz="2800" b="1" dirty="0" smtClean="0">
                <a:latin typeface="Arial" panose="020B0604020202020204" pitchFamily="34" charset="0"/>
                <a:cs typeface="Arial" panose="020B0604020202020204" pitchFamily="34" charset="0"/>
              </a:rPr>
              <a:t>de puesta a tierra en zigzag.</a:t>
            </a:r>
            <a:endParaRPr lang="es-E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59629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5011" y="554553"/>
            <a:ext cx="23076567" cy="11726287"/>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18.12.8 PUESTA A TIERRA DEL SISTEMA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Existen diferentes métodos para conectar a tierra el sistema de potencia de la siguiente manera:</a:t>
            </a:r>
          </a:p>
          <a:p>
            <a:pPr lvl="1" algn="just"/>
            <a:r>
              <a:rPr lang="es-ES" sz="2800" b="1" dirty="0" smtClean="0">
                <a:latin typeface="Arial" panose="020B0604020202020204" pitchFamily="34" charset="0"/>
                <a:cs typeface="Arial" panose="020B0604020202020204" pitchFamily="34" charset="0"/>
              </a:rPr>
              <a:t>1. Puesta a tierra sólida:</a:t>
            </a:r>
          </a:p>
          <a:p>
            <a:pPr algn="just"/>
            <a:r>
              <a:rPr lang="es-ES" sz="2800" dirty="0" smtClean="0">
                <a:latin typeface="Arial" panose="020B0604020202020204" pitchFamily="34" charset="0"/>
                <a:cs typeface="Arial" panose="020B0604020202020204" pitchFamily="34" charset="0"/>
              </a:rPr>
              <a:t>La conexión directa para el sistema conectado en estrella tiene la ventaja de bajas sobretensiones, pero la desventaja es una alta corriente de falla utilizada en sistemas de baja tensión y sistemas de hasta 660 V, así como en sistemas de alta tensión de más de 33 </a:t>
            </a:r>
            <a:r>
              <a:rPr lang="es-ES" sz="2800" dirty="0" err="1" smtClean="0">
                <a:latin typeface="Arial" panose="020B0604020202020204" pitchFamily="34" charset="0"/>
                <a:cs typeface="Arial" panose="020B0604020202020204" pitchFamily="34" charset="0"/>
              </a:rPr>
              <a:t>kV</a:t>
            </a:r>
            <a:r>
              <a:rPr lang="es-ES" sz="2800" dirty="0" smtClean="0">
                <a:latin typeface="Arial" panose="020B0604020202020204" pitchFamily="34" charset="0"/>
                <a:cs typeface="Arial" panose="020B0604020202020204" pitchFamily="34" charset="0"/>
              </a:rPr>
              <a:t>.</a:t>
            </a:r>
          </a:p>
          <a:p>
            <a:pPr lvl="1" algn="just"/>
            <a:r>
              <a:rPr lang="es-ES" sz="2800" b="1" dirty="0" smtClean="0">
                <a:latin typeface="Arial" panose="020B0604020202020204" pitchFamily="34" charset="0"/>
                <a:cs typeface="Arial" panose="020B0604020202020204" pitchFamily="34" charset="0"/>
              </a:rPr>
              <a:t>2. Puesta a tierra por resistencia:</a:t>
            </a:r>
          </a:p>
          <a:p>
            <a:pPr algn="just"/>
            <a:r>
              <a:rPr lang="es-ES" sz="2800" dirty="0" smtClean="0">
                <a:latin typeface="Arial" panose="020B0604020202020204" pitchFamily="34" charset="0"/>
                <a:cs typeface="Arial" panose="020B0604020202020204" pitchFamily="34" charset="0"/>
              </a:rPr>
              <a:t>La conexión a tierra a través de una resistencia para el sistema conectado en estrella tiene la ventaja de las bajas sobretensiones transitorias y la baja corriente de falla utilizada en generadores y en sistemas de 660-33 </a:t>
            </a:r>
            <a:r>
              <a:rPr lang="es-ES" sz="2800" dirty="0" err="1" smtClean="0">
                <a:latin typeface="Arial" panose="020B0604020202020204" pitchFamily="34" charset="0"/>
                <a:cs typeface="Arial" panose="020B0604020202020204" pitchFamily="34" charset="0"/>
              </a:rPr>
              <a:t>kV</a:t>
            </a:r>
            <a:r>
              <a:rPr lang="es-ES" sz="2800" dirty="0" smtClean="0">
                <a:latin typeface="Arial" panose="020B0604020202020204" pitchFamily="34" charset="0"/>
                <a:cs typeface="Arial" panose="020B0604020202020204" pitchFamily="34" charset="0"/>
              </a:rPr>
              <a:t> cuando la corriente de falla no excede la corriente de carga.</a:t>
            </a:r>
          </a:p>
          <a:p>
            <a:pPr lvl="1" algn="just"/>
            <a:r>
              <a:rPr lang="es-ES" sz="2800" b="1" dirty="0" smtClean="0">
                <a:latin typeface="Arial" panose="020B0604020202020204" pitchFamily="34" charset="0"/>
                <a:cs typeface="Arial" panose="020B0604020202020204" pitchFamily="34" charset="0"/>
              </a:rPr>
              <a:t>3. Puesta a tierra por reactancia:</a:t>
            </a:r>
          </a:p>
          <a:p>
            <a:pPr algn="just"/>
            <a:r>
              <a:rPr lang="es-ES" sz="2800" dirty="0" smtClean="0">
                <a:latin typeface="Arial" panose="020B0604020202020204" pitchFamily="34" charset="0"/>
                <a:cs typeface="Arial" panose="020B0604020202020204" pitchFamily="34" charset="0"/>
              </a:rPr>
              <a:t>La conexión a tierra a través de una reactancia para el sistema conectado en estrella tiene la ventaja de una baja corriente de falla pero una desventaja de las altas sobretensiones transitorias utilizadas para sistemas de 660-33 </a:t>
            </a:r>
            <a:r>
              <a:rPr lang="es-ES" sz="2800" dirty="0" err="1" smtClean="0">
                <a:latin typeface="Arial" panose="020B0604020202020204" pitchFamily="34" charset="0"/>
                <a:cs typeface="Arial" panose="020B0604020202020204" pitchFamily="34" charset="0"/>
              </a:rPr>
              <a:t>kV</a:t>
            </a:r>
            <a:r>
              <a:rPr lang="es-ES" sz="2800" dirty="0" smtClean="0">
                <a:latin typeface="Arial" panose="020B0604020202020204" pitchFamily="34" charset="0"/>
                <a:cs typeface="Arial" panose="020B0604020202020204" pitchFamily="34" charset="0"/>
              </a:rPr>
              <a:t> cuando la corriente de falla monofásica a tierra es menor que la corriente de falla trifásica .</a:t>
            </a:r>
          </a:p>
          <a:p>
            <a:pPr lvl="1" algn="just"/>
            <a:r>
              <a:rPr lang="es-ES" sz="2800" b="1" dirty="0" smtClean="0">
                <a:latin typeface="Arial" panose="020B0604020202020204" pitchFamily="34" charset="0"/>
                <a:cs typeface="Arial" panose="020B0604020202020204" pitchFamily="34" charset="0"/>
              </a:rPr>
              <a:t>4. Conexión a tierra de la bobina </a:t>
            </a:r>
            <a:r>
              <a:rPr lang="es-ES" sz="2800" b="1" dirty="0" err="1" smtClean="0">
                <a:latin typeface="Arial" panose="020B0604020202020204" pitchFamily="34" charset="0"/>
                <a:cs typeface="Arial" panose="020B0604020202020204" pitchFamily="34" charset="0"/>
              </a:rPr>
              <a:t>Petersen</a:t>
            </a:r>
            <a:r>
              <a:rPr lang="es-ES" sz="2800" b="1" dirty="0" smtClean="0">
                <a:latin typeface="Arial" panose="020B0604020202020204" pitchFamily="34" charset="0"/>
                <a:cs typeface="Arial" panose="020B0604020202020204" pitchFamily="34" charset="0"/>
              </a:rPr>
              <a:t>:</a:t>
            </a:r>
          </a:p>
          <a:p>
            <a:pPr algn="just"/>
            <a:r>
              <a:rPr lang="es-ES" sz="2800" dirty="0" smtClean="0">
                <a:latin typeface="Arial" panose="020B0604020202020204" pitchFamily="34" charset="0"/>
                <a:cs typeface="Arial" panose="020B0604020202020204" pitchFamily="34" charset="0"/>
              </a:rPr>
              <a:t>La conexión a tierra a través de una reactancia ajustable para compensar la corriente de tierra capacitiva en el sistema para el sistema conectado en estrella es buena para fallas transitorias.</a:t>
            </a:r>
          </a:p>
          <a:p>
            <a:pPr lvl="1" algn="just"/>
            <a:r>
              <a:rPr lang="es-ES" sz="2800" b="1" dirty="0" smtClean="0">
                <a:latin typeface="Arial" panose="020B0604020202020204" pitchFamily="34" charset="0"/>
                <a:cs typeface="Arial" panose="020B0604020202020204" pitchFamily="34" charset="0"/>
              </a:rPr>
              <a:t>5. Sistemas aislados:</a:t>
            </a:r>
          </a:p>
          <a:p>
            <a:pPr algn="just"/>
            <a:r>
              <a:rPr lang="es-ES" sz="2800" dirty="0" smtClean="0">
                <a:latin typeface="Arial" panose="020B0604020202020204" pitchFamily="34" charset="0"/>
                <a:cs typeface="Arial" panose="020B0604020202020204" pitchFamily="34" charset="0"/>
              </a:rPr>
              <a:t>Estos tienen la desventaja de altas sobretensiones transitorias y la corriente de falla será la corriente capacitiva.</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18.12.9 COMPARACIÓN DE PROTECCIÓN DIFERENCIAL DE ALTA IMPEDANCIA Y DE BAJA IMPEDANCIA</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alta impedancia tiene una mayor estabilidad durante la saturación del CT de uno de los CT para fallas  pasantes que la baja impedancia, pero necesita un CT idéntico de Clase X y no puede compartir el mismo núcleo con otros relés de protección. Se utilizan principalmente en esquemas de protección REF de transformadores (con conexión a tierra por resistencia), son de bajo costo, diseño simple, pruebas fáciles y necesitan datos precisos del CT y cableado para establecer la configuración de tensión. Sin embargo, la baja impedancia tiene baja estabilidad para fallas pasantes. Se utiliza principalmente en la protección de transformadores, pero tiene la ventaja de poder compartir el mismo núcleo del TC con otros relés de protección.</a:t>
            </a:r>
            <a:endParaRPr lang="es-E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40324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9945" y="488930"/>
            <a:ext cx="23318202" cy="1384995"/>
          </a:xfrm>
          <a:prstGeom prst="rect">
            <a:avLst/>
          </a:prstGeom>
        </p:spPr>
        <p:txBody>
          <a:bodyPr wrap="square">
            <a:spAutoFit/>
          </a:bodyPr>
          <a:lstStyle/>
          <a:p>
            <a:pPr algn="just"/>
            <a:r>
              <a:rPr lang="es-ES" sz="2800" b="1" dirty="0" smtClean="0">
                <a:latin typeface="Arial" panose="020B0604020202020204" pitchFamily="34" charset="0"/>
                <a:cs typeface="Arial" panose="020B0604020202020204" pitchFamily="34" charset="0"/>
              </a:rPr>
              <a:t>18.12.10 EJEMPLOS DE CONEXIONES DE PROTECCIÓN DIFERENCIAL DE TRANSFORMADOR</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El transformador Dy11 se ilustra en la Figura 18.12.10. Un autotransformador Yy0 se ilustra en la Figura 18.12.11.</a:t>
            </a:r>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359945" y="2195261"/>
            <a:ext cx="11912266" cy="8536907"/>
          </a:xfrm>
          <a:prstGeom prst="rect">
            <a:avLst/>
          </a:prstGeom>
        </p:spPr>
      </p:pic>
      <p:pic>
        <p:nvPicPr>
          <p:cNvPr id="4" name="Imagen 3"/>
          <p:cNvPicPr>
            <a:picLocks noChangeAspect="1"/>
          </p:cNvPicPr>
          <p:nvPr/>
        </p:nvPicPr>
        <p:blipFill>
          <a:blip r:embed="rId3"/>
          <a:stretch>
            <a:fillRect/>
          </a:stretch>
        </p:blipFill>
        <p:spPr>
          <a:xfrm>
            <a:off x="12272211" y="5221705"/>
            <a:ext cx="11405935" cy="8013032"/>
          </a:xfrm>
          <a:prstGeom prst="rect">
            <a:avLst/>
          </a:prstGeom>
        </p:spPr>
      </p:pic>
    </p:spTree>
    <p:extLst>
      <p:ext uri="{BB962C8B-B14F-4D97-AF65-F5344CB8AC3E}">
        <p14:creationId xmlns:p14="http://schemas.microsoft.com/office/powerpoint/2010/main" val="1873232259"/>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3199</TotalTime>
  <Words>18731</Words>
  <Application>Microsoft Office PowerPoint</Application>
  <PresentationFormat>Personalizado</PresentationFormat>
  <Paragraphs>1074</Paragraphs>
  <Slides>86</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86</vt:i4>
      </vt:variant>
    </vt:vector>
  </HeadingPairs>
  <TitlesOfParts>
    <vt:vector size="92" baseType="lpstr">
      <vt:lpstr>Arial</vt:lpstr>
      <vt:lpstr>Arial Unicode MS</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258</cp:revision>
  <dcterms:created xsi:type="dcterms:W3CDTF">2023-02-18T21:46:28Z</dcterms:created>
  <dcterms:modified xsi:type="dcterms:W3CDTF">2023-04-10T03:38:35Z</dcterms:modified>
</cp:coreProperties>
</file>